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4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17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18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charts/chart3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35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6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7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notesSlides/notesSlide24.xml" ContentType="application/vnd.openxmlformats-officedocument.presentationml.notesSlide+xml"/>
  <Override PartName="/ppt/charts/chart38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9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40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notesSlides/notesSlide25.xml" ContentType="application/vnd.openxmlformats-officedocument.presentationml.notesSlide+xml"/>
  <Override PartName="/ppt/charts/chart41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2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3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notesSlides/notesSlide26.xml" ContentType="application/vnd.openxmlformats-officedocument.presentationml.notesSlide+xml"/>
  <Override PartName="/ppt/charts/chart44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5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46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notesSlides/notesSlide29.xml" ContentType="application/vnd.openxmlformats-officedocument.presentationml.notesSlide+xml"/>
  <Override PartName="/ppt/charts/chart47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8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notesSlides/notesSlide30.xml" ContentType="application/vnd.openxmlformats-officedocument.presentationml.notesSlide+xml"/>
  <Override PartName="/ppt/charts/chart49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50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1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notesSlides/notesSlide31.xml" ContentType="application/vnd.openxmlformats-officedocument.presentationml.notesSlide+xml"/>
  <Override PartName="/ppt/charts/chart52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notesSlides/notesSlide32.xml" ContentType="application/vnd.openxmlformats-officedocument.presentationml.notesSlide+xml"/>
  <Override PartName="/ppt/charts/chart53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4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notesSlides/notesSlide33.xml" ContentType="application/vnd.openxmlformats-officedocument.presentationml.notesSlide+xml"/>
  <Override PartName="/ppt/charts/chart55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notesSlides/notesSlide34.xml" ContentType="application/vnd.openxmlformats-officedocument.presentationml.notesSlide+xml"/>
  <Override PartName="/ppt/charts/chart56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7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8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9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60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61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2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63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notesSlides/notesSlide37.xml" ContentType="application/vnd.openxmlformats-officedocument.presentationml.notesSlide+xml"/>
  <Override PartName="/ppt/charts/chart64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5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66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notesSlides/notesSlide38.xml" ContentType="application/vnd.openxmlformats-officedocument.presentationml.notesSlide+xml"/>
  <Override PartName="/ppt/charts/chart67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8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notesSlides/notesSlide39.xml" ContentType="application/vnd.openxmlformats-officedocument.presentationml.notesSlide+xml"/>
  <Override PartName="/ppt/charts/chart69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70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71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charts/chart72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notesSlides/notesSlide40.xml" ContentType="application/vnd.openxmlformats-officedocument.presentationml.notesSlide+xml"/>
  <Override PartName="/ppt/charts/chart73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charts/chart74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charts/chart75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charts/chart76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notesSlides/notesSlide41.xml" ContentType="application/vnd.openxmlformats-officedocument.presentationml.notesSlide+xml"/>
  <Override PartName="/ppt/charts/chart77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charts/chart78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theme/themeOverride2.xml" ContentType="application/vnd.openxmlformats-officedocument.themeOverr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56"/>
  </p:notesMasterIdLst>
  <p:sldIdLst>
    <p:sldId id="256" r:id="rId2"/>
    <p:sldId id="325" r:id="rId3"/>
    <p:sldId id="288" r:id="rId4"/>
    <p:sldId id="291" r:id="rId5"/>
    <p:sldId id="292" r:id="rId6"/>
    <p:sldId id="299" r:id="rId7"/>
    <p:sldId id="298" r:id="rId8"/>
    <p:sldId id="315" r:id="rId9"/>
    <p:sldId id="300" r:id="rId10"/>
    <p:sldId id="316" r:id="rId11"/>
    <p:sldId id="289" r:id="rId12"/>
    <p:sldId id="290" r:id="rId13"/>
    <p:sldId id="301" r:id="rId14"/>
    <p:sldId id="302" r:id="rId15"/>
    <p:sldId id="304" r:id="rId16"/>
    <p:sldId id="272" r:id="rId17"/>
    <p:sldId id="266" r:id="rId18"/>
    <p:sldId id="306" r:id="rId19"/>
    <p:sldId id="307" r:id="rId20"/>
    <p:sldId id="268" r:id="rId21"/>
    <p:sldId id="281" r:id="rId22"/>
    <p:sldId id="308" r:id="rId23"/>
    <p:sldId id="323" r:id="rId24"/>
    <p:sldId id="311" r:id="rId25"/>
    <p:sldId id="312" r:id="rId26"/>
    <p:sldId id="313" r:id="rId27"/>
    <p:sldId id="337" r:id="rId28"/>
    <p:sldId id="342" r:id="rId29"/>
    <p:sldId id="322" r:id="rId30"/>
    <p:sldId id="317" r:id="rId31"/>
    <p:sldId id="321" r:id="rId32"/>
    <p:sldId id="318" r:id="rId33"/>
    <p:sldId id="319" r:id="rId34"/>
    <p:sldId id="326" r:id="rId35"/>
    <p:sldId id="327" r:id="rId36"/>
    <p:sldId id="314" r:id="rId37"/>
    <p:sldId id="324" r:id="rId38"/>
    <p:sldId id="310" r:id="rId39"/>
    <p:sldId id="328" r:id="rId40"/>
    <p:sldId id="331" r:id="rId41"/>
    <p:sldId id="332" r:id="rId42"/>
    <p:sldId id="333" r:id="rId43"/>
    <p:sldId id="334" r:id="rId44"/>
    <p:sldId id="330" r:id="rId45"/>
    <p:sldId id="339" r:id="rId46"/>
    <p:sldId id="340" r:id="rId47"/>
    <p:sldId id="341" r:id="rId48"/>
    <p:sldId id="338" r:id="rId49"/>
    <p:sldId id="305" r:id="rId50"/>
    <p:sldId id="293" r:id="rId51"/>
    <p:sldId id="294" r:id="rId52"/>
    <p:sldId id="329" r:id="rId53"/>
    <p:sldId id="343" r:id="rId54"/>
    <p:sldId id="345" r:id="rId55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cko Anna" initials="CA" lastIdx="7" clrIdx="0">
    <p:extLst>
      <p:ext uri="{19B8F6BF-5375-455C-9EA6-DF929625EA0E}">
        <p15:presenceInfo xmlns:p15="http://schemas.microsoft.com/office/powerpoint/2012/main" userId="S-1-5-21-3419930908-1354286565-637230989-106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A1F2"/>
    <a:srgbClr val="4B732F"/>
    <a:srgbClr val="60943C"/>
    <a:srgbClr val="97C777"/>
    <a:srgbClr val="6A17A9"/>
    <a:srgbClr val="EBEBFF"/>
    <a:srgbClr val="F4E7FF"/>
    <a:srgbClr val="FBF7FF"/>
    <a:srgbClr val="FFFFFF"/>
    <a:srgbClr val="0F62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85996" autoAdjust="0"/>
  </p:normalViewPr>
  <p:slideViewPr>
    <p:cSldViewPr snapToGrid="0">
      <p:cViewPr varScale="1">
        <p:scale>
          <a:sx n="100" d="100"/>
          <a:sy n="100" d="100"/>
        </p:scale>
        <p:origin x="828" y="8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pracujac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pracujacy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pracujacy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pracujacy_wiekKopia%20RYNE_2349_XTAB_2017111309490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pracujacy_wiekKopia%20RYNE_2349_XTAB_20171113094902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pracujacy_wiekKopia%20RYNE_2349_XTAB_20171113094902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pracujacy_wiekKopia%20RYNE_2349_XTAB_20171113094902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prac_wyksztKopia%20RYNE_2350_XTAB_20171113103805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prac_wyksztKopia%20RYNE_2350_XTAB_20171113103805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prac_wyksztKopia%20RYNE_2350_XTAB_20171113103805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prac_wyksztKopia%20RYNE_2350_XTAB_20171113103805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pracujac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wskazniki%20zatr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wskazniki%20zatr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wskazniki%20zatr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AEL_wskazniki%20zatr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pracujacy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pracujacy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pracujacy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pracujac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1\_wykresy_wstep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pracujacy__BDL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Excel1.xlsx"/><Relationship Id="rId1" Type="http://schemas.openxmlformats.org/officeDocument/2006/relationships/themeOverride" Target="../theme/themeOverride1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Kopia%20LUDN_2161_XTAB_20171107100334_MIGRACJ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bael_stopa_wiek%20&#8212;%20do%20wykr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bael_stopa_wiek%20&#8212;%20do%20wykr.xlsx" TargetMode="External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Kopia%20LUDN_2161_XTAB_20171107100334_MIGRACJ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DLUGOTRWALE%20BEZROB%20(Automatycznie%20zapisany).xlsx" TargetMode="External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_wsk.xlsx" TargetMode="External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bezrobocie.xlsx" TargetMode="External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miejsca%20prac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niepelnospr_bezrob.xlsx" TargetMode="External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pracujacy_emeryci_niepelnosprawni.xlsx" TargetMode="External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miejsca%20prac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pracujacy_emeryci_niepelnosprawni.xlsx" TargetMode="External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pracujacy_emeryci_niepelnosprawni.xlsx" TargetMode="External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pracujacy_emeryci_niepelnosprawni.xlsx" TargetMode="External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bezrob_na%20emeryture.xlsx" TargetMode="External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bezrob_na%20emeryture.xlsx" TargetMode="External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bezrob_na%20emeryture.xlsx" TargetMode="External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_bezrob_na%20emeryture.xlsx" TargetMode="External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zezwol%20na%20prace.xlsx" TargetMode="External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77.xml"/><Relationship Id="rId1" Type="http://schemas.microsoft.com/office/2011/relationships/chartStyle" Target="style77.xml"/><Relationship Id="rId4" Type="http://schemas.openxmlformats.org/officeDocument/2006/relationships/package" Target="../embeddings/Arkusz_programu_Microsoft_Excel2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miejsca%20prac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lkowskad\Documents\Dorota\Dodatkowe\___rynek%20pracy_konferencja\_pracujacy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/>
              <a:t>Podmioty wpisane do rejestru </a:t>
            </a:r>
            <a:r>
              <a:rPr lang="pl-PL" sz="1800" b="1" dirty="0" smtClean="0"/>
              <a:t>Regon </a:t>
            </a:r>
            <a:r>
              <a:rPr lang="pl-PL" sz="1800" b="1" dirty="0"/>
              <a:t>na 1000 ludności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 podm na 1000 ludn (2)'!$A$13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podm na 1000 ludn (2)'!$B$11:$M$11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'TABLICA podm na 1000 ludn (2)'!$B$13:$M$13</c:f>
              <c:numCache>
                <c:formatCode>#,##0</c:formatCode>
                <c:ptCount val="12"/>
                <c:pt idx="0">
                  <c:v>94.756290000000007</c:v>
                </c:pt>
                <c:pt idx="1">
                  <c:v>95.370320000000007</c:v>
                </c:pt>
                <c:pt idx="2">
                  <c:v>96.695419999999999</c:v>
                </c:pt>
                <c:pt idx="3">
                  <c:v>98.518600000000006</c:v>
                </c:pt>
                <c:pt idx="4">
                  <c:v>98.059600000000003</c:v>
                </c:pt>
                <c:pt idx="5">
                  <c:v>101.47458</c:v>
                </c:pt>
                <c:pt idx="6">
                  <c:v>100.41652999999999</c:v>
                </c:pt>
                <c:pt idx="7">
                  <c:v>103.1662</c:v>
                </c:pt>
                <c:pt idx="8">
                  <c:v>105.73293</c:v>
                </c:pt>
                <c:pt idx="9">
                  <c:v>107.06395000000001</c:v>
                </c:pt>
                <c:pt idx="10">
                  <c:v>108.86341</c:v>
                </c:pt>
                <c:pt idx="11">
                  <c:v>110.26179999999999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 podm na 1000 ludn (2)'!$A$14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podm na 1000 ludn (2)'!$B$11:$M$11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'TABLICA podm na 1000 ludn (2)'!$B$14:$M$14</c:f>
              <c:numCache>
                <c:formatCode>#,##0</c:formatCode>
                <c:ptCount val="12"/>
                <c:pt idx="0">
                  <c:v>116.66394</c:v>
                </c:pt>
                <c:pt idx="1">
                  <c:v>117.87241</c:v>
                </c:pt>
                <c:pt idx="2">
                  <c:v>120.89784</c:v>
                </c:pt>
                <c:pt idx="3">
                  <c:v>124.76792</c:v>
                </c:pt>
                <c:pt idx="4">
                  <c:v>123.83671</c:v>
                </c:pt>
                <c:pt idx="5">
                  <c:v>129.29613000000001</c:v>
                </c:pt>
                <c:pt idx="6">
                  <c:v>127.72410000000001</c:v>
                </c:pt>
                <c:pt idx="7">
                  <c:v>131.88300000000001</c:v>
                </c:pt>
                <c:pt idx="8">
                  <c:v>136.35863000000001</c:v>
                </c:pt>
                <c:pt idx="9">
                  <c:v>139.12653</c:v>
                </c:pt>
                <c:pt idx="10">
                  <c:v>143.20688999999999</c:v>
                </c:pt>
                <c:pt idx="11">
                  <c:v>146.85481999999999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'TABLICA podm na 1000 ludn (2)'!$A$15</c:f>
              <c:strCache>
                <c:ptCount val="1"/>
                <c:pt idx="0">
                  <c:v>M.st. Warszawa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podm na 1000 ludn (2)'!$B$11:$M$11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'TABLICA podm na 1000 ludn (2)'!$B$15:$M$15</c:f>
              <c:numCache>
                <c:formatCode>#,##0</c:formatCode>
                <c:ptCount val="12"/>
                <c:pt idx="0">
                  <c:v>175.57888</c:v>
                </c:pt>
                <c:pt idx="1">
                  <c:v>178.60821000000001</c:v>
                </c:pt>
                <c:pt idx="2">
                  <c:v>183.61806999999999</c:v>
                </c:pt>
                <c:pt idx="3">
                  <c:v>189.66289</c:v>
                </c:pt>
                <c:pt idx="4">
                  <c:v>191.50033999999999</c:v>
                </c:pt>
                <c:pt idx="5">
                  <c:v>202.49313000000001</c:v>
                </c:pt>
                <c:pt idx="6">
                  <c:v>199.50237000000001</c:v>
                </c:pt>
                <c:pt idx="7">
                  <c:v>206.98308</c:v>
                </c:pt>
                <c:pt idx="8">
                  <c:v>215.42284000000001</c:v>
                </c:pt>
                <c:pt idx="9">
                  <c:v>221.04858999999999</c:v>
                </c:pt>
                <c:pt idx="10">
                  <c:v>230.07927000000001</c:v>
                </c:pt>
                <c:pt idx="11">
                  <c:v>239.08636999999999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41864"/>
        <c:axId val="322101472"/>
      </c:lineChart>
      <c:catAx>
        <c:axId val="21541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101472"/>
        <c:crosses val="autoZero"/>
        <c:auto val="1"/>
        <c:lblAlgn val="ctr"/>
        <c:lblOffset val="100"/>
        <c:noMultiLvlLbl val="0"/>
      </c:catAx>
      <c:valAx>
        <c:axId val="322101472"/>
        <c:scaling>
          <c:orientation val="minMax"/>
          <c:max val="250"/>
          <c:min val="5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21541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/>
              <a:t>Zmiana liczby pracujących mężczyzn </a:t>
            </a:r>
            <a:br>
              <a:rPr lang="pl-PL" sz="1800" b="1" dirty="0"/>
            </a:br>
            <a:r>
              <a:rPr lang="pl-PL" sz="1800" b="1" dirty="0"/>
              <a:t>(rok do roku;</a:t>
            </a:r>
            <a:r>
              <a:rPr lang="pl-PL" sz="1800" b="1" baseline="0" dirty="0"/>
              <a:t> w %)</a:t>
            </a:r>
            <a:endParaRPr lang="pl-PL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'pracujący (2)'!$A$334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'pracujący (2)'!$C$326:$M$326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'pracujący (2)'!$C$334:$M$334</c:f>
              <c:numCache>
                <c:formatCode>0.0</c:formatCode>
                <c:ptCount val="11"/>
                <c:pt idx="0">
                  <c:v>2.7</c:v>
                </c:pt>
                <c:pt idx="1">
                  <c:v>3.5</c:v>
                </c:pt>
                <c:pt idx="2">
                  <c:v>2.8</c:v>
                </c:pt>
                <c:pt idx="3">
                  <c:v>-2.5</c:v>
                </c:pt>
                <c:pt idx="4">
                  <c:v>1.3</c:v>
                </c:pt>
                <c:pt idx="5">
                  <c:v>0.6</c:v>
                </c:pt>
                <c:pt idx="6">
                  <c:v>-1.7</c:v>
                </c:pt>
                <c:pt idx="7">
                  <c:v>0.3</c:v>
                </c:pt>
                <c:pt idx="8">
                  <c:v>1.5</c:v>
                </c:pt>
                <c:pt idx="9">
                  <c:v>0.3</c:v>
                </c:pt>
                <c:pt idx="10">
                  <c:v>3.5</c:v>
                </c:pt>
              </c:numCache>
            </c:numRef>
          </c:val>
        </c:ser>
        <c:ser>
          <c:idx val="1"/>
          <c:order val="1"/>
          <c:tx>
            <c:strRef>
              <c:f>'pracujący (2)'!$A$335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'pracujący (2)'!$C$326:$M$326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'pracujący (2)'!$C$335:$M$335</c:f>
              <c:numCache>
                <c:formatCode>0.0</c:formatCode>
                <c:ptCount val="11"/>
                <c:pt idx="0">
                  <c:v>1.9</c:v>
                </c:pt>
                <c:pt idx="1">
                  <c:v>3.4</c:v>
                </c:pt>
                <c:pt idx="2">
                  <c:v>5.5</c:v>
                </c:pt>
                <c:pt idx="3">
                  <c:v>-2.6</c:v>
                </c:pt>
                <c:pt idx="4">
                  <c:v>0</c:v>
                </c:pt>
                <c:pt idx="5">
                  <c:v>1.5</c:v>
                </c:pt>
                <c:pt idx="6">
                  <c:v>-1.6</c:v>
                </c:pt>
                <c:pt idx="7">
                  <c:v>-0.7</c:v>
                </c:pt>
                <c:pt idx="8">
                  <c:v>2.5</c:v>
                </c:pt>
                <c:pt idx="9">
                  <c:v>1.4</c:v>
                </c:pt>
                <c:pt idx="10">
                  <c:v>5.4</c:v>
                </c:pt>
              </c:numCache>
            </c:numRef>
          </c:val>
        </c:ser>
        <c:ser>
          <c:idx val="2"/>
          <c:order val="2"/>
          <c:tx>
            <c:strRef>
              <c:f>'pracujący (2)'!$A$336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'pracujący (2)'!$C$326:$M$326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'pracujący (2)'!$C$336:$M$336</c:f>
              <c:numCache>
                <c:formatCode>0.0</c:formatCode>
                <c:ptCount val="11"/>
                <c:pt idx="0">
                  <c:v>1.8</c:v>
                </c:pt>
                <c:pt idx="1">
                  <c:v>2.1</c:v>
                </c:pt>
                <c:pt idx="2">
                  <c:v>5.0999999999999996</c:v>
                </c:pt>
                <c:pt idx="3">
                  <c:v>-3.6</c:v>
                </c:pt>
                <c:pt idx="4">
                  <c:v>-0.9</c:v>
                </c:pt>
                <c:pt idx="5">
                  <c:v>1.6</c:v>
                </c:pt>
                <c:pt idx="6">
                  <c:v>-2.1</c:v>
                </c:pt>
                <c:pt idx="7">
                  <c:v>-1.9</c:v>
                </c:pt>
                <c:pt idx="8">
                  <c:v>2.9</c:v>
                </c:pt>
                <c:pt idx="9">
                  <c:v>1.8</c:v>
                </c:pt>
                <c:pt idx="10">
                  <c:v>6.5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322954416"/>
        <c:axId val="322951280"/>
      </c:barChart>
      <c:catAx>
        <c:axId val="322954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1280"/>
        <c:crossesAt val="0"/>
        <c:auto val="1"/>
        <c:lblAlgn val="ctr"/>
        <c:lblOffset val="50"/>
        <c:noMultiLvlLbl val="0"/>
      </c:catAx>
      <c:valAx>
        <c:axId val="322951280"/>
        <c:scaling>
          <c:orientation val="minMax"/>
          <c:max val="8"/>
          <c:min val="-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441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/>
              <a:t>Zmiana liczby pracujących kobiet </a:t>
            </a:r>
            <a:br>
              <a:rPr lang="pl-PL" sz="1800" b="1"/>
            </a:br>
            <a:r>
              <a:rPr lang="pl-PL" sz="1800" b="1"/>
              <a:t>(rok do roku;</a:t>
            </a:r>
            <a:r>
              <a:rPr lang="pl-PL" sz="1800" b="1" baseline="0"/>
              <a:t> w %)</a:t>
            </a:r>
            <a:endParaRPr lang="pl-PL" sz="18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'pracujący (2)'!$A$341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'pracujący (2)'!$C$326:$M$326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'pracujący (2)'!$C$341:$M$341</c:f>
              <c:numCache>
                <c:formatCode>0.0</c:formatCode>
                <c:ptCount val="11"/>
                <c:pt idx="0">
                  <c:v>2.5</c:v>
                </c:pt>
                <c:pt idx="1">
                  <c:v>4.8</c:v>
                </c:pt>
                <c:pt idx="2">
                  <c:v>3.3</c:v>
                </c:pt>
                <c:pt idx="3">
                  <c:v>-0.5</c:v>
                </c:pt>
                <c:pt idx="4">
                  <c:v>1.5</c:v>
                </c:pt>
                <c:pt idx="5">
                  <c:v>0</c:v>
                </c:pt>
                <c:pt idx="6">
                  <c:v>0.5</c:v>
                </c:pt>
                <c:pt idx="7">
                  <c:v>1.8</c:v>
                </c:pt>
                <c:pt idx="8">
                  <c:v>2.7</c:v>
                </c:pt>
                <c:pt idx="9">
                  <c:v>1.3</c:v>
                </c:pt>
                <c:pt idx="10">
                  <c:v>3</c:v>
                </c:pt>
              </c:numCache>
            </c:numRef>
          </c:val>
        </c:ser>
        <c:ser>
          <c:idx val="1"/>
          <c:order val="1"/>
          <c:tx>
            <c:strRef>
              <c:f>'pracujący (2)'!$A$342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'pracujący (2)'!$C$326:$M$326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'pracujący (2)'!$C$342:$M$342</c:f>
              <c:numCache>
                <c:formatCode>0.0</c:formatCode>
                <c:ptCount val="11"/>
                <c:pt idx="0">
                  <c:v>1.9</c:v>
                </c:pt>
                <c:pt idx="1">
                  <c:v>6.1</c:v>
                </c:pt>
                <c:pt idx="2">
                  <c:v>4.7</c:v>
                </c:pt>
                <c:pt idx="3">
                  <c:v>-1.2</c:v>
                </c:pt>
                <c:pt idx="4">
                  <c:v>1.3</c:v>
                </c:pt>
                <c:pt idx="5">
                  <c:v>1.1000000000000001</c:v>
                </c:pt>
                <c:pt idx="6">
                  <c:v>0.7</c:v>
                </c:pt>
                <c:pt idx="7">
                  <c:v>1.1000000000000001</c:v>
                </c:pt>
                <c:pt idx="8">
                  <c:v>3.4</c:v>
                </c:pt>
                <c:pt idx="9">
                  <c:v>1.5</c:v>
                </c:pt>
                <c:pt idx="10">
                  <c:v>4.3</c:v>
                </c:pt>
              </c:numCache>
            </c:numRef>
          </c:val>
        </c:ser>
        <c:ser>
          <c:idx val="2"/>
          <c:order val="2"/>
          <c:tx>
            <c:strRef>
              <c:f>'pracujący (2)'!$A$343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'pracujący (2)'!$C$326:$M$326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'pracujący (2)'!$C$343:$M$343</c:f>
              <c:numCache>
                <c:formatCode>0.0</c:formatCode>
                <c:ptCount val="11"/>
                <c:pt idx="0">
                  <c:v>1.8</c:v>
                </c:pt>
                <c:pt idx="1">
                  <c:v>5.9</c:v>
                </c:pt>
                <c:pt idx="2">
                  <c:v>4.9000000000000004</c:v>
                </c:pt>
                <c:pt idx="3">
                  <c:v>-2</c:v>
                </c:pt>
                <c:pt idx="4">
                  <c:v>0.9</c:v>
                </c:pt>
                <c:pt idx="5">
                  <c:v>1.7</c:v>
                </c:pt>
                <c:pt idx="6">
                  <c:v>0.4</c:v>
                </c:pt>
                <c:pt idx="7">
                  <c:v>0.6</c:v>
                </c:pt>
                <c:pt idx="8">
                  <c:v>3.2</c:v>
                </c:pt>
                <c:pt idx="9">
                  <c:v>1.7</c:v>
                </c:pt>
                <c:pt idx="10">
                  <c:v>4.9000000000000004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324232816"/>
        <c:axId val="324238696"/>
      </c:barChart>
      <c:catAx>
        <c:axId val="324232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238696"/>
        <c:crossesAt val="0"/>
        <c:auto val="1"/>
        <c:lblAlgn val="ctr"/>
        <c:lblOffset val="50"/>
        <c:noMultiLvlLbl val="0"/>
      </c:catAx>
      <c:valAx>
        <c:axId val="324238696"/>
        <c:scaling>
          <c:orientation val="minMax"/>
          <c:max val="8"/>
          <c:min val="-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23281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/>
              <a:t>Polska </a:t>
            </a:r>
            <a:r>
              <a:rPr lang="en-US" sz="1800" b="1"/>
              <a:t>2011</a:t>
            </a:r>
          </a:p>
        </c:rich>
      </c:tx>
      <c:layout>
        <c:manualLayout>
          <c:xMode val="edge"/>
          <c:yMode val="edge"/>
          <c:x val="0.31234179922201633"/>
          <c:y val="8.73271545881293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0687402109586756"/>
          <c:y val="0.22143184653174608"/>
          <c:w val="0.44243236950967701"/>
          <c:h val="0.68008912745670136"/>
        </c:manualLayout>
      </c:layout>
      <c:pieChart>
        <c:varyColors val="1"/>
        <c:ser>
          <c:idx val="0"/>
          <c:order val="0"/>
          <c:tx>
            <c:strRef>
              <c:f>'TABLICA (3)'!$C$15</c:f>
              <c:strCache>
                <c:ptCount val="1"/>
                <c:pt idx="0">
                  <c:v>2011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'TABLICA (3)'!$B$16:$B$19</c:f>
              <c:strCache>
                <c:ptCount val="4"/>
                <c:pt idx="0">
                  <c:v>15-29 lat</c:v>
                </c:pt>
                <c:pt idx="1">
                  <c:v>30-39</c:v>
                </c:pt>
                <c:pt idx="2">
                  <c:v>40-49</c:v>
                </c:pt>
                <c:pt idx="3">
                  <c:v>50 lat i więcej</c:v>
                </c:pt>
              </c:strCache>
            </c:strRef>
          </c:cat>
          <c:val>
            <c:numRef>
              <c:f>'TABLICA (3)'!$C$16:$C$19</c:f>
              <c:numCache>
                <c:formatCode>0.0</c:formatCode>
                <c:ptCount val="4"/>
                <c:pt idx="0">
                  <c:v>21.6</c:v>
                </c:pt>
                <c:pt idx="1">
                  <c:v>28.3</c:v>
                </c:pt>
                <c:pt idx="2">
                  <c:v>23.6</c:v>
                </c:pt>
                <c:pt idx="3">
                  <c:v>26.5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73179373917503421"/>
          <c:y val="0.49730751691768266"/>
          <c:w val="0.26666704606102404"/>
          <c:h val="0.501462901743198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/>
              <a:t>Polska </a:t>
            </a:r>
            <a:r>
              <a:rPr lang="en-US" sz="1800" b="1"/>
              <a:t>201</a:t>
            </a:r>
            <a:r>
              <a:rPr lang="pl-PL" sz="1800" b="1"/>
              <a:t>6</a:t>
            </a:r>
            <a:endParaRPr lang="en-US" sz="1800" b="1"/>
          </a:p>
        </c:rich>
      </c:tx>
      <c:layout>
        <c:manualLayout>
          <c:xMode val="edge"/>
          <c:yMode val="edge"/>
          <c:x val="0.37258648826486784"/>
          <c:y val="9.01823498846709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'TABLICA (3)'!$H$15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'TABLICA (3)'!$B$16:$B$19</c:f>
              <c:strCache>
                <c:ptCount val="4"/>
                <c:pt idx="0">
                  <c:v>15-29 lat</c:v>
                </c:pt>
                <c:pt idx="1">
                  <c:v>30-39</c:v>
                </c:pt>
                <c:pt idx="2">
                  <c:v>40-49</c:v>
                </c:pt>
                <c:pt idx="3">
                  <c:v>50 lat i więcej</c:v>
                </c:pt>
              </c:strCache>
            </c:strRef>
          </c:cat>
          <c:val>
            <c:numRef>
              <c:f>'TABLICA (3)'!$H$16:$H$19</c:f>
              <c:numCache>
                <c:formatCode>0.0</c:formatCode>
                <c:ptCount val="4"/>
                <c:pt idx="0">
                  <c:v>19.3</c:v>
                </c:pt>
                <c:pt idx="1">
                  <c:v>28.9</c:v>
                </c:pt>
                <c:pt idx="2">
                  <c:v>24.3</c:v>
                </c:pt>
                <c:pt idx="3">
                  <c:v>27.4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/>
              <a:t>Mazowieckie </a:t>
            </a:r>
            <a:r>
              <a:rPr lang="en-US" sz="1800" b="1"/>
              <a:t>2011</a:t>
            </a:r>
          </a:p>
        </c:rich>
      </c:tx>
      <c:layout>
        <c:manualLayout>
          <c:xMode val="edge"/>
          <c:yMode val="edge"/>
          <c:x val="0.30347346649630219"/>
          <c:y val="9.42750265306255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'TABLICA (3)'!$C$15</c:f>
              <c:strCache>
                <c:ptCount val="1"/>
                <c:pt idx="0">
                  <c:v>2011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'TABLICA (3)'!$B$30:$B$33</c:f>
              <c:strCache>
                <c:ptCount val="4"/>
                <c:pt idx="0">
                  <c:v>15-29 lat</c:v>
                </c:pt>
                <c:pt idx="1">
                  <c:v>30-39</c:v>
                </c:pt>
                <c:pt idx="2">
                  <c:v>40-49</c:v>
                </c:pt>
                <c:pt idx="3">
                  <c:v>50 lat i więcej</c:v>
                </c:pt>
              </c:strCache>
            </c:strRef>
          </c:cat>
          <c:val>
            <c:numRef>
              <c:f>'TABLICA (3)'!$C$30:$C$33</c:f>
              <c:numCache>
                <c:formatCode>0.0</c:formatCode>
                <c:ptCount val="4"/>
                <c:pt idx="0">
                  <c:v>22.1</c:v>
                </c:pt>
                <c:pt idx="1">
                  <c:v>30.4</c:v>
                </c:pt>
                <c:pt idx="2">
                  <c:v>21</c:v>
                </c:pt>
                <c:pt idx="3">
                  <c:v>26.5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/>
              <a:t>Mazowieckie </a:t>
            </a:r>
            <a:r>
              <a:rPr lang="en-US" sz="1800" b="1"/>
              <a:t>201</a:t>
            </a:r>
            <a:r>
              <a:rPr lang="pl-PL" sz="1800" b="1"/>
              <a:t>6</a:t>
            </a:r>
            <a:endParaRPr lang="en-US" sz="1800" b="1"/>
          </a:p>
        </c:rich>
      </c:tx>
      <c:layout>
        <c:manualLayout>
          <c:xMode val="edge"/>
          <c:yMode val="edge"/>
          <c:x val="0.3027412746864615"/>
          <c:y val="9.51128472742305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'TABLICA (3)'!$H$15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'TABLICA (3)'!$B$30:$B$33</c:f>
              <c:strCache>
                <c:ptCount val="4"/>
                <c:pt idx="0">
                  <c:v>15-29 lat</c:v>
                </c:pt>
                <c:pt idx="1">
                  <c:v>30-39</c:v>
                </c:pt>
                <c:pt idx="2">
                  <c:v>40-49</c:v>
                </c:pt>
                <c:pt idx="3">
                  <c:v>50 lat i więcej</c:v>
                </c:pt>
              </c:strCache>
            </c:strRef>
          </c:cat>
          <c:val>
            <c:numRef>
              <c:f>'TABLICA (3)'!$H$30:$H$33</c:f>
              <c:numCache>
                <c:formatCode>0.0</c:formatCode>
                <c:ptCount val="4"/>
                <c:pt idx="0">
                  <c:v>18.100000000000001</c:v>
                </c:pt>
                <c:pt idx="1">
                  <c:v>30.2</c:v>
                </c:pt>
                <c:pt idx="2">
                  <c:v>24.2</c:v>
                </c:pt>
                <c:pt idx="3">
                  <c:v>27.6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 smtClean="0"/>
              <a:t>Polska 2011</a:t>
            </a:r>
            <a:endParaRPr lang="en-US" sz="1800" b="1" dirty="0"/>
          </a:p>
        </c:rich>
      </c:tx>
      <c:layout>
        <c:manualLayout>
          <c:xMode val="edge"/>
          <c:yMode val="edge"/>
          <c:x val="0.20995045301339099"/>
          <c:y val="6.49544376105886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3625106080811927"/>
          <c:y val="0.18108228889782607"/>
          <c:w val="0.36738091275808604"/>
          <c:h val="0.68104718451467361"/>
        </c:manualLayout>
      </c:layout>
      <c:pieChart>
        <c:varyColors val="1"/>
        <c:ser>
          <c:idx val="0"/>
          <c:order val="0"/>
          <c:tx>
            <c:strRef>
              <c:f>'TABLICA (2)'!$K$10</c:f>
              <c:strCache>
                <c:ptCount val="1"/>
                <c:pt idx="0">
                  <c:v>2011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85BD5F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rgbClr val="E8F3E1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'TABLICA (2)'!$J$11:$J$15</c:f>
              <c:strCache>
                <c:ptCount val="5"/>
                <c:pt idx="0">
                  <c:v>wyższe</c:v>
                </c:pt>
                <c:pt idx="1">
                  <c:v>policealne oraz średnie zawodowe</c:v>
                </c:pt>
                <c:pt idx="2">
                  <c:v>średnie ogólnokształcące</c:v>
                </c:pt>
                <c:pt idx="3">
                  <c:v>zasadnicze zawodowe</c:v>
                </c:pt>
                <c:pt idx="4">
                  <c:v>gimnazjalne, podstawowe i niższe</c:v>
                </c:pt>
              </c:strCache>
            </c:strRef>
          </c:cat>
          <c:val>
            <c:numRef>
              <c:f>'TABLICA (2)'!$K$11:$K$15</c:f>
              <c:numCache>
                <c:formatCode>0.0</c:formatCode>
                <c:ptCount val="5"/>
                <c:pt idx="0">
                  <c:v>28.1</c:v>
                </c:pt>
                <c:pt idx="1">
                  <c:v>28</c:v>
                </c:pt>
                <c:pt idx="2">
                  <c:v>8.6</c:v>
                </c:pt>
                <c:pt idx="3">
                  <c:v>28</c:v>
                </c:pt>
                <c:pt idx="4">
                  <c:v>7.3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60487711945132405"/>
          <c:y val="0.27405448452856312"/>
          <c:w val="0.38342763575520128"/>
          <c:h val="0.721671179009127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 smtClean="0"/>
              <a:t>Polska 2016</a:t>
            </a:r>
            <a:endParaRPr lang="en-US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'TABLICA (2)'!$P$10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85BD5F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rgbClr val="E8F3E1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'TABLICA (2)'!$J$11:$J$15</c:f>
              <c:strCache>
                <c:ptCount val="5"/>
                <c:pt idx="0">
                  <c:v>wyższe</c:v>
                </c:pt>
                <c:pt idx="1">
                  <c:v>policealne oraz średnie zawodowe</c:v>
                </c:pt>
                <c:pt idx="2">
                  <c:v>średnie ogólnokształcące</c:v>
                </c:pt>
                <c:pt idx="3">
                  <c:v>zasadnicze zawodowe</c:v>
                </c:pt>
                <c:pt idx="4">
                  <c:v>gimnazjalne, podstawowe i niższe</c:v>
                </c:pt>
              </c:strCache>
            </c:strRef>
          </c:cat>
          <c:val>
            <c:numRef>
              <c:f>'TABLICA (2)'!$P$11:$P$15</c:f>
              <c:numCache>
                <c:formatCode>0.0</c:formatCode>
                <c:ptCount val="5"/>
                <c:pt idx="0">
                  <c:v>33.6</c:v>
                </c:pt>
                <c:pt idx="1">
                  <c:v>27.3</c:v>
                </c:pt>
                <c:pt idx="2">
                  <c:v>8.6</c:v>
                </c:pt>
                <c:pt idx="3">
                  <c:v>25.1</c:v>
                </c:pt>
                <c:pt idx="4">
                  <c:v>5.3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 smtClean="0"/>
              <a:t>Mazowieckie 2011</a:t>
            </a:r>
            <a:endParaRPr lang="en-US" sz="1800" b="1" dirty="0"/>
          </a:p>
        </c:rich>
      </c:tx>
      <c:layout>
        <c:manualLayout>
          <c:xMode val="edge"/>
          <c:yMode val="edge"/>
          <c:x val="0.22713572554920647"/>
          <c:y val="6.0908188791308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5886028797073087"/>
          <c:y val="0.19996537818240334"/>
          <c:w val="0.47866507830351668"/>
          <c:h val="0.71197908793454034"/>
        </c:manualLayout>
      </c:layout>
      <c:pieChart>
        <c:varyColors val="1"/>
        <c:ser>
          <c:idx val="0"/>
          <c:order val="0"/>
          <c:tx>
            <c:strRef>
              <c:f>'TABLICA (2)'!$K$10</c:f>
              <c:strCache>
                <c:ptCount val="1"/>
                <c:pt idx="0">
                  <c:v>2011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85BD5F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rgbClr val="E8F3E1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'TABLICA (2)'!$J$22:$J$26</c:f>
              <c:strCache>
                <c:ptCount val="5"/>
                <c:pt idx="0">
                  <c:v>wyższe</c:v>
                </c:pt>
                <c:pt idx="1">
                  <c:v>policealne oraz średnie zawodowe</c:v>
                </c:pt>
                <c:pt idx="2">
                  <c:v>średnie ogólnokształcące</c:v>
                </c:pt>
                <c:pt idx="3">
                  <c:v>zasadnicze zawodowe</c:v>
                </c:pt>
                <c:pt idx="4">
                  <c:v>gimnazjalne, podstawowe i niższe</c:v>
                </c:pt>
              </c:strCache>
            </c:strRef>
          </c:cat>
          <c:val>
            <c:numRef>
              <c:f>'TABLICA (2)'!$K$22:$K$26</c:f>
              <c:numCache>
                <c:formatCode>0.0</c:formatCode>
                <c:ptCount val="5"/>
                <c:pt idx="0">
                  <c:v>36.9</c:v>
                </c:pt>
                <c:pt idx="1">
                  <c:v>26.1</c:v>
                </c:pt>
                <c:pt idx="2">
                  <c:v>9.6999999999999993</c:v>
                </c:pt>
                <c:pt idx="3">
                  <c:v>21.2</c:v>
                </c:pt>
                <c:pt idx="4">
                  <c:v>6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 smtClean="0"/>
              <a:t>Mazowieckie 2016</a:t>
            </a:r>
            <a:endParaRPr lang="en-US" sz="1800" b="1" dirty="0"/>
          </a:p>
        </c:rich>
      </c:tx>
      <c:layout>
        <c:manualLayout>
          <c:xMode val="edge"/>
          <c:yMode val="edge"/>
          <c:x val="0.31941932364329928"/>
          <c:y val="3.09645833434923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'TABLICA (2)'!$P$10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85BD5F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rgbClr val="E8F3E1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'TABLICA (2)'!$J$22:$J$26</c:f>
              <c:strCache>
                <c:ptCount val="5"/>
                <c:pt idx="0">
                  <c:v>wyższe</c:v>
                </c:pt>
                <c:pt idx="1">
                  <c:v>policealne oraz średnie zawodowe</c:v>
                </c:pt>
                <c:pt idx="2">
                  <c:v>średnie ogólnokształcące</c:v>
                </c:pt>
                <c:pt idx="3">
                  <c:v>zasadnicze zawodowe</c:v>
                </c:pt>
                <c:pt idx="4">
                  <c:v>gimnazjalne, podstawowe i niższe</c:v>
                </c:pt>
              </c:strCache>
            </c:strRef>
          </c:cat>
          <c:val>
            <c:numRef>
              <c:f>'TABLICA (2)'!$P$22:$P$26</c:f>
              <c:numCache>
                <c:formatCode>0.0</c:formatCode>
                <c:ptCount val="5"/>
                <c:pt idx="0">
                  <c:v>42.9</c:v>
                </c:pt>
                <c:pt idx="1">
                  <c:v>23.5</c:v>
                </c:pt>
                <c:pt idx="2">
                  <c:v>9.4</c:v>
                </c:pt>
                <c:pt idx="3">
                  <c:v>19.7</c:v>
                </c:pt>
                <c:pt idx="4">
                  <c:v>4.5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dirty="0"/>
              <a:t>Zmiana liczby podmiotów w rejestrze Regon</a:t>
            </a:r>
            <a:br>
              <a:rPr lang="pl-PL" sz="1800" dirty="0"/>
            </a:br>
            <a:r>
              <a:rPr lang="pl-PL" sz="1800" dirty="0"/>
              <a:t>(rok do roku; w 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WYKR!$A$24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WYKR!$C$23:$M$23</c:f>
              <c:numCache>
                <c:formatCode>0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WYKR!$C$24:$M$24</c:f>
              <c:numCache>
                <c:formatCode>0.0</c:formatCode>
                <c:ptCount val="11"/>
                <c:pt idx="0">
                  <c:v>0.6</c:v>
                </c:pt>
                <c:pt idx="1">
                  <c:v>1.4</c:v>
                </c:pt>
                <c:pt idx="2">
                  <c:v>1.9</c:v>
                </c:pt>
                <c:pt idx="3">
                  <c:v>-0.4</c:v>
                </c:pt>
                <c:pt idx="4">
                  <c:v>4.5</c:v>
                </c:pt>
                <c:pt idx="5">
                  <c:v>-1</c:v>
                </c:pt>
                <c:pt idx="6">
                  <c:v>2.7</c:v>
                </c:pt>
                <c:pt idx="7">
                  <c:v>2.4</c:v>
                </c:pt>
                <c:pt idx="8">
                  <c:v>1.2</c:v>
                </c:pt>
                <c:pt idx="9">
                  <c:v>1.6</c:v>
                </c:pt>
                <c:pt idx="10">
                  <c:v>1.3</c:v>
                </c:pt>
              </c:numCache>
            </c:numRef>
          </c:val>
        </c:ser>
        <c:ser>
          <c:idx val="1"/>
          <c:order val="1"/>
          <c:tx>
            <c:strRef>
              <c:f>WYKR!$A$25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WYKR!$C$23:$M$23</c:f>
              <c:numCache>
                <c:formatCode>0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WYKR!$C$25:$M$25</c:f>
              <c:numCache>
                <c:formatCode>0.0</c:formatCode>
                <c:ptCount val="11"/>
                <c:pt idx="0">
                  <c:v>1.3</c:v>
                </c:pt>
                <c:pt idx="1">
                  <c:v>2.9</c:v>
                </c:pt>
                <c:pt idx="2">
                  <c:v>3.5</c:v>
                </c:pt>
                <c:pt idx="3">
                  <c:v>-0.4</c:v>
                </c:pt>
                <c:pt idx="4">
                  <c:v>5.3</c:v>
                </c:pt>
                <c:pt idx="5">
                  <c:v>-0.9</c:v>
                </c:pt>
                <c:pt idx="6">
                  <c:v>3.6</c:v>
                </c:pt>
                <c:pt idx="7">
                  <c:v>3.7</c:v>
                </c:pt>
                <c:pt idx="8">
                  <c:v>2.4</c:v>
                </c:pt>
                <c:pt idx="9">
                  <c:v>3.2</c:v>
                </c:pt>
                <c:pt idx="10">
                  <c:v>2.9</c:v>
                </c:pt>
              </c:numCache>
            </c:numRef>
          </c:val>
        </c:ser>
        <c:ser>
          <c:idx val="2"/>
          <c:order val="2"/>
          <c:tx>
            <c:strRef>
              <c:f>WYKR!$A$26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WYKR!$C$23:$M$23</c:f>
              <c:numCache>
                <c:formatCode>0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WYKR!$C$26:$M$26</c:f>
              <c:numCache>
                <c:formatCode>0.0</c:formatCode>
                <c:ptCount val="11"/>
                <c:pt idx="0">
                  <c:v>2</c:v>
                </c:pt>
                <c:pt idx="1">
                  <c:v>3.1</c:v>
                </c:pt>
                <c:pt idx="2">
                  <c:v>3.5</c:v>
                </c:pt>
                <c:pt idx="3">
                  <c:v>1.2</c:v>
                </c:pt>
                <c:pt idx="4">
                  <c:v>4.9000000000000004</c:v>
                </c:pt>
                <c:pt idx="5">
                  <c:v>-1</c:v>
                </c:pt>
                <c:pt idx="6">
                  <c:v>4.2</c:v>
                </c:pt>
                <c:pt idx="7">
                  <c:v>4.5999999999999996</c:v>
                </c:pt>
                <c:pt idx="8">
                  <c:v>3.3</c:v>
                </c:pt>
                <c:pt idx="9">
                  <c:v>4.5999999999999996</c:v>
                </c:pt>
                <c:pt idx="10">
                  <c:v>4.5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322103824"/>
        <c:axId val="322101864"/>
      </c:barChart>
      <c:catAx>
        <c:axId val="322103824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101864"/>
        <c:crosses val="autoZero"/>
        <c:auto val="1"/>
        <c:lblAlgn val="ctr"/>
        <c:lblOffset val="100"/>
        <c:noMultiLvlLbl val="0"/>
      </c:catAx>
      <c:valAx>
        <c:axId val="3221018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10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pl-PL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i="0" baseline="0" dirty="0">
                <a:effectLst/>
              </a:rPr>
              <a:t>Wskaźnik zatrudnienia mężczyzn </a:t>
            </a:r>
            <a:r>
              <a:rPr lang="pl-PL" sz="1400" b="1" i="0" baseline="0" dirty="0" smtClean="0">
                <a:effectLst/>
              </a:rPr>
              <a:t>wg </a:t>
            </a:r>
            <a:r>
              <a:rPr lang="pl-PL" sz="1400" b="1" i="0" baseline="0" dirty="0">
                <a:effectLst/>
              </a:rPr>
              <a:t>grup </a:t>
            </a:r>
            <a:r>
              <a:rPr lang="pl-PL" sz="1400" b="1" i="0" baseline="0" dirty="0" smtClean="0">
                <a:effectLst/>
              </a:rPr>
              <a:t>wieku </a:t>
            </a:r>
            <a:br>
              <a:rPr lang="pl-PL" sz="1400" b="1" i="0" baseline="0" dirty="0" smtClean="0">
                <a:effectLst/>
              </a:rPr>
            </a:br>
            <a:r>
              <a:rPr lang="pl-PL" sz="1400" b="1" i="0" baseline="0" dirty="0" smtClean="0">
                <a:effectLst/>
              </a:rPr>
              <a:t>w Polsce </a:t>
            </a:r>
            <a:r>
              <a:rPr lang="pl-PL" sz="1400" b="1" i="0" baseline="0" dirty="0">
                <a:effectLst/>
              </a:rPr>
              <a:t>(wg BAEL; w %)</a:t>
            </a:r>
            <a:endParaRPr lang="pl-PL" sz="1400" dirty="0">
              <a:effectLst/>
            </a:endParaRPr>
          </a:p>
        </c:rich>
      </c:tx>
      <c:layout>
        <c:manualLayout>
          <c:xMode val="edge"/>
          <c:yMode val="edge"/>
          <c:x val="0.1346691547765929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 wg wieku i plci (2)'!$B$71</c:f>
              <c:strCache>
                <c:ptCount val="1"/>
                <c:pt idx="0">
                  <c:v>15-29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(2)'!$C$70:$H$70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(2)'!$C$71:$H$71</c:f>
              <c:numCache>
                <c:formatCode>#\ ##0.0</c:formatCode>
                <c:ptCount val="6"/>
                <c:pt idx="0">
                  <c:v>49.3</c:v>
                </c:pt>
                <c:pt idx="1">
                  <c:v>49.1</c:v>
                </c:pt>
                <c:pt idx="2">
                  <c:v>48.6</c:v>
                </c:pt>
                <c:pt idx="3">
                  <c:v>49.7</c:v>
                </c:pt>
                <c:pt idx="4">
                  <c:v>49.9</c:v>
                </c:pt>
                <c:pt idx="5">
                  <c:v>53.3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 wg wieku i plci (2)'!$B$72</c:f>
              <c:strCache>
                <c:ptCount val="1"/>
                <c:pt idx="0">
                  <c:v>30-39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(2)'!$C$70:$H$70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(2)'!$C$72:$H$72</c:f>
              <c:numCache>
                <c:formatCode>#\ ##0.0</c:formatCode>
                <c:ptCount val="6"/>
                <c:pt idx="0">
                  <c:v>87.9</c:v>
                </c:pt>
                <c:pt idx="1">
                  <c:v>87.5</c:v>
                </c:pt>
                <c:pt idx="2">
                  <c:v>87.1</c:v>
                </c:pt>
                <c:pt idx="3">
                  <c:v>88.2</c:v>
                </c:pt>
                <c:pt idx="4">
                  <c:v>89</c:v>
                </c:pt>
                <c:pt idx="5">
                  <c:v>89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'TABLICA wg wieku i plci (2)'!$B$73</c:f>
              <c:strCache>
                <c:ptCount val="1"/>
                <c:pt idx="0">
                  <c:v>40-49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(2)'!$C$70:$H$70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(2)'!$C$73:$H$73</c:f>
              <c:numCache>
                <c:formatCode>#\ ##0.0</c:formatCode>
                <c:ptCount val="6"/>
                <c:pt idx="0">
                  <c:v>83.5</c:v>
                </c:pt>
                <c:pt idx="1">
                  <c:v>83</c:v>
                </c:pt>
                <c:pt idx="2">
                  <c:v>82.8</c:v>
                </c:pt>
                <c:pt idx="3">
                  <c:v>84.2</c:v>
                </c:pt>
                <c:pt idx="4">
                  <c:v>86.1</c:v>
                </c:pt>
                <c:pt idx="5">
                  <c:v>86.8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'TABLICA wg wieku i plci (2)'!$B$74</c:f>
              <c:strCache>
                <c:ptCount val="1"/>
                <c:pt idx="0">
                  <c:v>50 i więcej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(2)'!$C$70:$H$70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(2)'!$C$74:$H$74</c:f>
              <c:numCache>
                <c:formatCode>#\ ##0.0</c:formatCode>
                <c:ptCount val="6"/>
                <c:pt idx="0">
                  <c:v>40.200000000000003</c:v>
                </c:pt>
                <c:pt idx="1">
                  <c:v>40.4</c:v>
                </c:pt>
                <c:pt idx="2">
                  <c:v>40.4</c:v>
                </c:pt>
                <c:pt idx="3">
                  <c:v>40.9</c:v>
                </c:pt>
                <c:pt idx="4">
                  <c:v>41</c:v>
                </c:pt>
                <c:pt idx="5">
                  <c:v>41.1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4235168"/>
        <c:axId val="324235560"/>
      </c:lineChart>
      <c:catAx>
        <c:axId val="32423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235560"/>
        <c:crosses val="autoZero"/>
        <c:auto val="1"/>
        <c:lblAlgn val="ctr"/>
        <c:lblOffset val="100"/>
        <c:noMultiLvlLbl val="0"/>
      </c:catAx>
      <c:valAx>
        <c:axId val="324235560"/>
        <c:scaling>
          <c:orientation val="minMax"/>
          <c:max val="100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235168"/>
        <c:crosses val="autoZero"/>
        <c:crossBetween val="between"/>
        <c:majorUnit val="10"/>
        <c:minorUnit val="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i="0" baseline="0" dirty="0">
                <a:effectLst/>
              </a:rPr>
              <a:t>Wskaźnik zatrudnienia kobiet </a:t>
            </a:r>
            <a:r>
              <a:rPr lang="pl-PL" sz="1400" b="1" i="0" baseline="0" dirty="0" smtClean="0">
                <a:effectLst/>
              </a:rPr>
              <a:t>wg </a:t>
            </a:r>
            <a:r>
              <a:rPr lang="pl-PL" sz="1400" b="1" i="0" baseline="0" dirty="0">
                <a:effectLst/>
              </a:rPr>
              <a:t>grup wieku </a:t>
            </a:r>
            <a:r>
              <a:rPr lang="pl-PL" sz="1400" b="1" i="0" baseline="0" dirty="0" smtClean="0">
                <a:effectLst/>
              </a:rPr>
              <a:t/>
            </a:r>
            <a:br>
              <a:rPr lang="pl-PL" sz="1400" b="1" i="0" baseline="0" dirty="0" smtClean="0">
                <a:effectLst/>
              </a:rPr>
            </a:br>
            <a:r>
              <a:rPr lang="pl-PL" sz="1400" b="1" i="0" baseline="0" dirty="0" smtClean="0">
                <a:effectLst/>
              </a:rPr>
              <a:t>w </a:t>
            </a:r>
            <a:r>
              <a:rPr lang="pl-PL" sz="1400" b="1" i="0" baseline="0" dirty="0">
                <a:effectLst/>
              </a:rPr>
              <a:t>Polsce </a:t>
            </a:r>
            <a:r>
              <a:rPr lang="pl-PL" sz="1400" b="1" i="0" baseline="0" dirty="0" smtClean="0">
                <a:effectLst/>
              </a:rPr>
              <a:t>(</a:t>
            </a:r>
            <a:r>
              <a:rPr lang="pl-PL" sz="1400" b="1" i="0" baseline="0" dirty="0">
                <a:effectLst/>
              </a:rPr>
              <a:t>wg BAEL; w %)</a:t>
            </a:r>
            <a:endParaRPr lang="pl-PL" sz="14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 wg wieku i plci (2)'!$B$76</c:f>
              <c:strCache>
                <c:ptCount val="1"/>
                <c:pt idx="0">
                  <c:v>15-29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(2)'!$C$70:$H$70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(2)'!$C$76:$H$76</c:f>
              <c:numCache>
                <c:formatCode>#\ ##0.0</c:formatCode>
                <c:ptCount val="6"/>
                <c:pt idx="0">
                  <c:v>37.1</c:v>
                </c:pt>
                <c:pt idx="1">
                  <c:v>36.9</c:v>
                </c:pt>
                <c:pt idx="2">
                  <c:v>36.700000000000003</c:v>
                </c:pt>
                <c:pt idx="3">
                  <c:v>38.9</c:v>
                </c:pt>
                <c:pt idx="4">
                  <c:v>39.799999999999997</c:v>
                </c:pt>
                <c:pt idx="5">
                  <c:v>41.8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 wg wieku i plci (2)'!$B$77</c:f>
              <c:strCache>
                <c:ptCount val="1"/>
                <c:pt idx="0">
                  <c:v>30-39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(2)'!$C$70:$H$70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(2)'!$C$77:$H$77</c:f>
              <c:numCache>
                <c:formatCode>#\ ##0.0</c:formatCode>
                <c:ptCount val="6"/>
                <c:pt idx="0">
                  <c:v>73</c:v>
                </c:pt>
                <c:pt idx="1">
                  <c:v>72.900000000000006</c:v>
                </c:pt>
                <c:pt idx="2">
                  <c:v>72.099999999999994</c:v>
                </c:pt>
                <c:pt idx="3">
                  <c:v>73</c:v>
                </c:pt>
                <c:pt idx="4">
                  <c:v>74.599999999999994</c:v>
                </c:pt>
                <c:pt idx="5">
                  <c:v>74.8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'TABLICA wg wieku i plci (2)'!$B$78</c:f>
              <c:strCache>
                <c:ptCount val="1"/>
                <c:pt idx="0">
                  <c:v>40-49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(2)'!$C$70:$H$70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(2)'!$C$78:$H$78</c:f>
              <c:numCache>
                <c:formatCode>#\ ##0.0</c:formatCode>
                <c:ptCount val="6"/>
                <c:pt idx="0">
                  <c:v>76.599999999999994</c:v>
                </c:pt>
                <c:pt idx="1">
                  <c:v>76.3</c:v>
                </c:pt>
                <c:pt idx="2">
                  <c:v>76</c:v>
                </c:pt>
                <c:pt idx="3">
                  <c:v>76.900000000000006</c:v>
                </c:pt>
                <c:pt idx="4">
                  <c:v>77</c:v>
                </c:pt>
                <c:pt idx="5">
                  <c:v>77.8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'TABLICA wg wieku i plci (2)'!$B$79</c:f>
              <c:strCache>
                <c:ptCount val="1"/>
                <c:pt idx="0">
                  <c:v>50 i więcej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(2)'!$C$70:$H$70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(2)'!$C$79:$H$79</c:f>
              <c:numCache>
                <c:formatCode>#\ ##0.0</c:formatCode>
                <c:ptCount val="6"/>
                <c:pt idx="0">
                  <c:v>24.3</c:v>
                </c:pt>
                <c:pt idx="1">
                  <c:v>24.6</c:v>
                </c:pt>
                <c:pt idx="2">
                  <c:v>24.7</c:v>
                </c:pt>
                <c:pt idx="3">
                  <c:v>25.1</c:v>
                </c:pt>
                <c:pt idx="4">
                  <c:v>25.8</c:v>
                </c:pt>
                <c:pt idx="5">
                  <c:v>25.9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4235952"/>
        <c:axId val="324236344"/>
      </c:lineChart>
      <c:catAx>
        <c:axId val="32423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236344"/>
        <c:crosses val="autoZero"/>
        <c:auto val="1"/>
        <c:lblAlgn val="ctr"/>
        <c:lblOffset val="100"/>
        <c:noMultiLvlLbl val="0"/>
      </c:catAx>
      <c:valAx>
        <c:axId val="324236344"/>
        <c:scaling>
          <c:orientation val="minMax"/>
          <c:max val="100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23595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i="0" baseline="0" dirty="0">
                <a:effectLst/>
              </a:rPr>
              <a:t>Wskaźnik zatrudnienia mężczyzn </a:t>
            </a:r>
            <a:r>
              <a:rPr lang="pl-PL" sz="1400" b="1" i="0" baseline="0" dirty="0" smtClean="0">
                <a:effectLst/>
              </a:rPr>
              <a:t>wg </a:t>
            </a:r>
            <a:r>
              <a:rPr lang="pl-PL" sz="1400" b="1" i="0" baseline="0" dirty="0">
                <a:effectLst/>
              </a:rPr>
              <a:t>grup </a:t>
            </a:r>
            <a:r>
              <a:rPr lang="pl-PL" sz="1400" b="1" i="0" baseline="0" dirty="0" smtClean="0">
                <a:effectLst/>
              </a:rPr>
              <a:t>wieku</a:t>
            </a:r>
            <a:br>
              <a:rPr lang="pl-PL" sz="1400" b="1" i="0" baseline="0" dirty="0" smtClean="0">
                <a:effectLst/>
              </a:rPr>
            </a:br>
            <a:r>
              <a:rPr lang="pl-PL" sz="1400" b="1" i="0" baseline="0" dirty="0" smtClean="0">
                <a:effectLst/>
              </a:rPr>
              <a:t>w </a:t>
            </a:r>
            <a:r>
              <a:rPr lang="pl-PL" sz="1400" b="1" i="0" baseline="0" dirty="0">
                <a:effectLst/>
              </a:rPr>
              <a:t>województwie mazowieckim (wg BAEL; w %)</a:t>
            </a:r>
            <a:endParaRPr lang="pl-PL" sz="1400" b="1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 wg wieku i plci (2)'!$B$89</c:f>
              <c:strCache>
                <c:ptCount val="1"/>
                <c:pt idx="0">
                  <c:v>15-29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(2)'!$C$88:$H$88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(2)'!$C$89:$H$89</c:f>
              <c:numCache>
                <c:formatCode>#\ ##0.0</c:formatCode>
                <c:ptCount val="6"/>
                <c:pt idx="0">
                  <c:v>52.9</c:v>
                </c:pt>
                <c:pt idx="1">
                  <c:v>52.6</c:v>
                </c:pt>
                <c:pt idx="2">
                  <c:v>50.8</c:v>
                </c:pt>
                <c:pt idx="3">
                  <c:v>54.2</c:v>
                </c:pt>
                <c:pt idx="4">
                  <c:v>52.1</c:v>
                </c:pt>
                <c:pt idx="5">
                  <c:v>53.3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 wg wieku i plci (2)'!$B$90</c:f>
              <c:strCache>
                <c:ptCount val="1"/>
                <c:pt idx="0">
                  <c:v>30-39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(2)'!$C$88:$H$88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(2)'!$C$90:$H$90</c:f>
              <c:numCache>
                <c:formatCode>#\ ##0.0</c:formatCode>
                <c:ptCount val="6"/>
                <c:pt idx="0">
                  <c:v>91.1</c:v>
                </c:pt>
                <c:pt idx="1">
                  <c:v>90.6</c:v>
                </c:pt>
                <c:pt idx="2">
                  <c:v>90.1</c:v>
                </c:pt>
                <c:pt idx="3">
                  <c:v>91.5</c:v>
                </c:pt>
                <c:pt idx="4">
                  <c:v>92</c:v>
                </c:pt>
                <c:pt idx="5">
                  <c:v>90.5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'TABLICA wg wieku i plci (2)'!$B$91</c:f>
              <c:strCache>
                <c:ptCount val="1"/>
                <c:pt idx="0">
                  <c:v>40-49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(2)'!$C$88:$H$88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(2)'!$C$91:$H$91</c:f>
              <c:numCache>
                <c:formatCode>#\ ##0.0</c:formatCode>
                <c:ptCount val="6"/>
                <c:pt idx="0">
                  <c:v>85.3</c:v>
                </c:pt>
                <c:pt idx="1">
                  <c:v>85.8</c:v>
                </c:pt>
                <c:pt idx="2">
                  <c:v>86.5</c:v>
                </c:pt>
                <c:pt idx="3">
                  <c:v>88</c:v>
                </c:pt>
                <c:pt idx="4">
                  <c:v>88.2</c:v>
                </c:pt>
                <c:pt idx="5">
                  <c:v>89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'TABLICA wg wieku i plci (2)'!$B$92</c:f>
              <c:strCache>
                <c:ptCount val="1"/>
                <c:pt idx="0">
                  <c:v>50 i więcej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(2)'!$C$88:$H$88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(2)'!$C$92:$H$92</c:f>
              <c:numCache>
                <c:formatCode>#\ ##0.0</c:formatCode>
                <c:ptCount val="6"/>
                <c:pt idx="0">
                  <c:v>44.2</c:v>
                </c:pt>
                <c:pt idx="1">
                  <c:v>45.3</c:v>
                </c:pt>
                <c:pt idx="2">
                  <c:v>45.2</c:v>
                </c:pt>
                <c:pt idx="3">
                  <c:v>46.9</c:v>
                </c:pt>
                <c:pt idx="4">
                  <c:v>46</c:v>
                </c:pt>
                <c:pt idx="5">
                  <c:v>44.4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4236736"/>
        <c:axId val="324237912"/>
      </c:lineChart>
      <c:catAx>
        <c:axId val="32423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237912"/>
        <c:crosses val="autoZero"/>
        <c:auto val="1"/>
        <c:lblAlgn val="ctr"/>
        <c:lblOffset val="100"/>
        <c:noMultiLvlLbl val="0"/>
      </c:catAx>
      <c:valAx>
        <c:axId val="324237912"/>
        <c:scaling>
          <c:orientation val="minMax"/>
          <c:max val="100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423673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i="0" baseline="0" dirty="0">
                <a:effectLst/>
              </a:rPr>
              <a:t>Wskaźnik zatrudnienia kobiet </a:t>
            </a:r>
            <a:r>
              <a:rPr lang="pl-PL" sz="1400" b="1" i="0" baseline="0" dirty="0" smtClean="0">
                <a:effectLst/>
              </a:rPr>
              <a:t>wg </a:t>
            </a:r>
            <a:r>
              <a:rPr lang="pl-PL" sz="1400" b="1" i="0" baseline="0" dirty="0">
                <a:effectLst/>
              </a:rPr>
              <a:t>grup wieku </a:t>
            </a:r>
            <a:r>
              <a:rPr lang="pl-PL" sz="1400" b="1" i="0" baseline="0" dirty="0" smtClean="0">
                <a:effectLst/>
              </a:rPr>
              <a:t/>
            </a:r>
            <a:br>
              <a:rPr lang="pl-PL" sz="1400" b="1" i="0" baseline="0" dirty="0" smtClean="0">
                <a:effectLst/>
              </a:rPr>
            </a:br>
            <a:r>
              <a:rPr lang="pl-PL" sz="1400" b="1" i="0" baseline="0" dirty="0" smtClean="0">
                <a:effectLst/>
              </a:rPr>
              <a:t>w </a:t>
            </a:r>
            <a:r>
              <a:rPr lang="pl-PL" sz="1400" b="1" i="0" baseline="0" dirty="0">
                <a:effectLst/>
              </a:rPr>
              <a:t>województwie mazowieckim (wg BAEL; w %)</a:t>
            </a:r>
            <a:endParaRPr lang="pl-PL" sz="1400" b="1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 wg wieku i plci (2)'!$B$95</c:f>
              <c:strCache>
                <c:ptCount val="1"/>
                <c:pt idx="0">
                  <c:v>15-29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(2)'!$C$88:$H$88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(2)'!$C$95:$H$95</c:f>
              <c:numCache>
                <c:formatCode>#\ ##0.0</c:formatCode>
                <c:ptCount val="6"/>
                <c:pt idx="0">
                  <c:v>44.4</c:v>
                </c:pt>
                <c:pt idx="1">
                  <c:v>42.4</c:v>
                </c:pt>
                <c:pt idx="2">
                  <c:v>41.7</c:v>
                </c:pt>
                <c:pt idx="3">
                  <c:v>46.5</c:v>
                </c:pt>
                <c:pt idx="4">
                  <c:v>47.3</c:v>
                </c:pt>
                <c:pt idx="5">
                  <c:v>46.7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 wg wieku i plci (2)'!$B$96</c:f>
              <c:strCache>
                <c:ptCount val="1"/>
                <c:pt idx="0">
                  <c:v>30-39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(2)'!$C$88:$H$88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(2)'!$C$96:$H$96</c:f>
              <c:numCache>
                <c:formatCode>#\ ##0.0</c:formatCode>
                <c:ptCount val="6"/>
                <c:pt idx="0">
                  <c:v>76.7</c:v>
                </c:pt>
                <c:pt idx="1">
                  <c:v>77.3</c:v>
                </c:pt>
                <c:pt idx="2">
                  <c:v>77.5</c:v>
                </c:pt>
                <c:pt idx="3">
                  <c:v>80.099999999999994</c:v>
                </c:pt>
                <c:pt idx="4">
                  <c:v>80</c:v>
                </c:pt>
                <c:pt idx="5">
                  <c:v>79.7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'TABLICA wg wieku i plci (2)'!$B$97</c:f>
              <c:strCache>
                <c:ptCount val="1"/>
                <c:pt idx="0">
                  <c:v>40-49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(2)'!$C$88:$H$88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(2)'!$C$97:$H$97</c:f>
              <c:numCache>
                <c:formatCode>#\ ##0.0</c:formatCode>
                <c:ptCount val="6"/>
                <c:pt idx="0">
                  <c:v>83.3</c:v>
                </c:pt>
                <c:pt idx="1">
                  <c:v>82.1</c:v>
                </c:pt>
                <c:pt idx="2">
                  <c:v>81.3</c:v>
                </c:pt>
                <c:pt idx="3">
                  <c:v>80.2</c:v>
                </c:pt>
                <c:pt idx="4">
                  <c:v>81</c:v>
                </c:pt>
                <c:pt idx="5">
                  <c:v>81.900000000000006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'TABLICA wg wieku i plci (2)'!$B$98</c:f>
              <c:strCache>
                <c:ptCount val="1"/>
                <c:pt idx="0">
                  <c:v>50 i więcej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wg wieku i plci (2)'!$C$88:$H$88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 wg wieku i plci (2)'!$C$98:$H$98</c:f>
              <c:numCache>
                <c:formatCode>#\ ##0.0</c:formatCode>
                <c:ptCount val="6"/>
                <c:pt idx="0">
                  <c:v>28.2</c:v>
                </c:pt>
                <c:pt idx="1">
                  <c:v>29</c:v>
                </c:pt>
                <c:pt idx="2">
                  <c:v>28.4</c:v>
                </c:pt>
                <c:pt idx="3">
                  <c:v>28.8</c:v>
                </c:pt>
                <c:pt idx="4">
                  <c:v>28.7</c:v>
                </c:pt>
                <c:pt idx="5">
                  <c:v>29.3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5382120"/>
        <c:axId val="325387216"/>
      </c:lineChart>
      <c:catAx>
        <c:axId val="32538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7216"/>
        <c:crosses val="autoZero"/>
        <c:auto val="1"/>
        <c:lblAlgn val="ctr"/>
        <c:lblOffset val="100"/>
        <c:noMultiLvlLbl val="0"/>
      </c:catAx>
      <c:valAx>
        <c:axId val="325387216"/>
        <c:scaling>
          <c:orientation val="minMax"/>
          <c:max val="100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212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Polska</a:t>
            </a:r>
          </a:p>
        </c:rich>
      </c:tx>
      <c:layout>
        <c:manualLayout>
          <c:xMode val="edge"/>
          <c:yMode val="edge"/>
          <c:x val="0.42830470054879505"/>
          <c:y val="2.89855072463768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5.6553059217167766E-2"/>
          <c:y val="9.6386997160215052E-2"/>
          <c:w val="0.8712622854002533"/>
          <c:h val="0.3007681876504393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'01.09 sekcje_wyk'!$A$185</c:f>
              <c:strCache>
                <c:ptCount val="1"/>
                <c:pt idx="0">
                  <c:v>Przetwórstwo przemysłowe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sekcje_wyk'!$D$185</c:f>
              <c:numCache>
                <c:formatCode>0.0</c:formatCode>
                <c:ptCount val="1"/>
                <c:pt idx="0">
                  <c:v>25.1</c:v>
                </c:pt>
              </c:numCache>
            </c:numRef>
          </c:val>
        </c:ser>
        <c:ser>
          <c:idx val="1"/>
          <c:order val="1"/>
          <c:tx>
            <c:strRef>
              <c:f>'01.09 sekcje_wyk'!$A$186</c:f>
              <c:strCache>
                <c:ptCount val="1"/>
                <c:pt idx="0">
                  <c:v>Handel; naprawa pojazdów samochodowych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sekcje_wyk'!$D$186</c:f>
              <c:numCache>
                <c:formatCode>0.0</c:formatCode>
                <c:ptCount val="1"/>
                <c:pt idx="0">
                  <c:v>14.3</c:v>
                </c:pt>
              </c:numCache>
            </c:numRef>
          </c:val>
        </c:ser>
        <c:ser>
          <c:idx val="2"/>
          <c:order val="2"/>
          <c:tx>
            <c:strRef>
              <c:f>'01.09 sekcje_wyk'!$A$187</c:f>
              <c:strCache>
                <c:ptCount val="1"/>
                <c:pt idx="0">
                  <c:v>Edukacja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sekcje_wyk'!$D$187</c:f>
              <c:numCache>
                <c:formatCode>0.0</c:formatCode>
                <c:ptCount val="1"/>
                <c:pt idx="0">
                  <c:v>11.9</c:v>
                </c:pt>
              </c:numCache>
            </c:numRef>
          </c:val>
        </c:ser>
        <c:ser>
          <c:idx val="3"/>
          <c:order val="3"/>
          <c:tx>
            <c:strRef>
              <c:f>'01.09 sekcje_wyk'!$A$188</c:f>
              <c:strCache>
                <c:ptCount val="1"/>
                <c:pt idx="0">
                  <c:v>Opieka zdrowotna i pomoc społeczna</c:v>
                </c:pt>
              </c:strCache>
            </c:strRef>
          </c:tx>
          <c:spPr>
            <a:solidFill>
              <a:srgbClr val="70C5D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sekcje_wyk'!$D$188</c:f>
              <c:numCache>
                <c:formatCode>0.0</c:formatCode>
                <c:ptCount val="1"/>
                <c:pt idx="0">
                  <c:v>7.3</c:v>
                </c:pt>
              </c:numCache>
            </c:numRef>
          </c:val>
        </c:ser>
        <c:ser>
          <c:idx val="4"/>
          <c:order val="4"/>
          <c:tx>
            <c:strRef>
              <c:f>'01.09 sekcje_wyk'!$A$189</c:f>
              <c:strCache>
                <c:ptCount val="1"/>
                <c:pt idx="0">
                  <c:v>Administracja publiczna i obrona narodowa; obowiązkowe zabezpieczenia społeczne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sekcje_wyk'!$D$189</c:f>
              <c:numCache>
                <c:formatCode>0.0</c:formatCode>
                <c:ptCount val="1"/>
                <c:pt idx="0">
                  <c:v>7</c:v>
                </c:pt>
              </c:numCache>
            </c:numRef>
          </c:val>
        </c:ser>
        <c:ser>
          <c:idx val="5"/>
          <c:order val="5"/>
          <c:tx>
            <c:strRef>
              <c:f>'01.09 sekcje_wyk'!$A$190</c:f>
              <c:strCache>
                <c:ptCount val="1"/>
                <c:pt idx="0">
                  <c:v>Pozostałe sekcje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sekcje_wyk'!$D$190</c:f>
              <c:numCache>
                <c:formatCode>0.0</c:formatCode>
                <c:ptCount val="1"/>
                <c:pt idx="0">
                  <c:v>34.400000000000006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25387608"/>
        <c:axId val="325384080"/>
      </c:barChart>
      <c:catAx>
        <c:axId val="325387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5384080"/>
        <c:crosses val="autoZero"/>
        <c:auto val="1"/>
        <c:lblAlgn val="ctr"/>
        <c:lblOffset val="100"/>
        <c:noMultiLvlLbl val="0"/>
      </c:catAx>
      <c:valAx>
        <c:axId val="325384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7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3073684193066572E-2"/>
          <c:y val="0.53203392996784293"/>
          <c:w val="0.9598091748556884"/>
          <c:h val="0.448604039594562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/>
      </a:pPr>
      <a:endParaRPr lang="pl-P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Mazowieckie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5.7009156598181739E-2"/>
          <c:y val="9.6386701069346339E-2"/>
          <c:w val="0.87022402265585974"/>
          <c:h val="0.3032086533785388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'01.09 sekcje_wyk'!$F$185</c:f>
              <c:strCache>
                <c:ptCount val="1"/>
                <c:pt idx="0">
                  <c:v>Handel; naprawa pojazdów samochodowych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sekcje_wyk'!$I$185</c:f>
              <c:numCache>
                <c:formatCode>0.0</c:formatCode>
                <c:ptCount val="1"/>
                <c:pt idx="0">
                  <c:v>16.3</c:v>
                </c:pt>
              </c:numCache>
            </c:numRef>
          </c:val>
        </c:ser>
        <c:ser>
          <c:idx val="1"/>
          <c:order val="1"/>
          <c:tx>
            <c:strRef>
              <c:f>'01.09 sekcje_wyk'!$F$186</c:f>
              <c:strCache>
                <c:ptCount val="1"/>
                <c:pt idx="0">
                  <c:v>Przetwórstwo przemysłowe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sekcje_wyk'!$I$186</c:f>
              <c:numCache>
                <c:formatCode>0.0</c:formatCode>
                <c:ptCount val="1"/>
                <c:pt idx="0">
                  <c:v>15.3</c:v>
                </c:pt>
              </c:numCache>
            </c:numRef>
          </c:val>
        </c:ser>
        <c:ser>
          <c:idx val="2"/>
          <c:order val="2"/>
          <c:tx>
            <c:strRef>
              <c:f>'01.09 sekcje_wyk'!$F$187</c:f>
              <c:strCache>
                <c:ptCount val="1"/>
                <c:pt idx="0">
                  <c:v>Edukacja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sekcje_wyk'!$I$187</c:f>
              <c:numCache>
                <c:formatCode>0.0</c:formatCode>
                <c:ptCount val="1"/>
                <c:pt idx="0">
                  <c:v>11</c:v>
                </c:pt>
              </c:numCache>
            </c:numRef>
          </c:val>
        </c:ser>
        <c:ser>
          <c:idx val="3"/>
          <c:order val="3"/>
          <c:tx>
            <c:strRef>
              <c:f>'01.09 sekcje_wyk'!$F$188</c:f>
              <c:strCache>
                <c:ptCount val="1"/>
                <c:pt idx="0">
                  <c:v>Administracja publiczna i obrona narodowa; obowiazkowe zabezpieczenia społeczne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sekcje_wyk'!$I$188</c:f>
              <c:numCache>
                <c:formatCode>0.0</c:formatCode>
                <c:ptCount val="1"/>
                <c:pt idx="0">
                  <c:v>7.8</c:v>
                </c:pt>
              </c:numCache>
            </c:numRef>
          </c:val>
        </c:ser>
        <c:ser>
          <c:idx val="4"/>
          <c:order val="4"/>
          <c:tx>
            <c:strRef>
              <c:f>'01.09 sekcje_wyk'!$F$189</c:f>
              <c:strCache>
                <c:ptCount val="1"/>
                <c:pt idx="0">
                  <c:v>Transport i gospodarka magazynowa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sekcje_wyk'!$I$189</c:f>
              <c:numCache>
                <c:formatCode>0.0</c:formatCode>
                <c:ptCount val="1"/>
                <c:pt idx="0">
                  <c:v>7.1</c:v>
                </c:pt>
              </c:numCache>
            </c:numRef>
          </c:val>
        </c:ser>
        <c:ser>
          <c:idx val="5"/>
          <c:order val="5"/>
          <c:tx>
            <c:strRef>
              <c:f>'01.09 sekcje_wyk'!$F$190</c:f>
              <c:strCache>
                <c:ptCount val="1"/>
                <c:pt idx="0">
                  <c:v>Pozostałe sekcje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sekcje_wyk'!$I$190</c:f>
              <c:numCache>
                <c:formatCode>0.0</c:formatCode>
                <c:ptCount val="1"/>
                <c:pt idx="0">
                  <c:v>42.5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25385256"/>
        <c:axId val="325385648"/>
      </c:barChart>
      <c:catAx>
        <c:axId val="325385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5385648"/>
        <c:crosses val="autoZero"/>
        <c:auto val="1"/>
        <c:lblAlgn val="ctr"/>
        <c:lblOffset val="100"/>
        <c:noMultiLvlLbl val="0"/>
      </c:catAx>
      <c:valAx>
        <c:axId val="325385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5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1466872589282822E-3"/>
          <c:y val="0.52959685775718157"/>
          <c:w val="0.97462826778374678"/>
          <c:h val="0.451040979289850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 smtClean="0"/>
              <a:t>M.st.</a:t>
            </a:r>
            <a:r>
              <a:rPr lang="pl-PL" sz="1600" b="1" baseline="0" dirty="0" smtClean="0"/>
              <a:t> </a:t>
            </a:r>
            <a:r>
              <a:rPr lang="pl-PL" sz="1600" b="1" dirty="0" smtClean="0"/>
              <a:t>Warszawa</a:t>
            </a:r>
            <a:endParaRPr lang="pl-PL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5.7187401647915324E-2"/>
          <c:y val="9.6483100644686404E-2"/>
          <c:w val="0.86999359210019855"/>
          <c:h val="0.300071012558364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'01.09 sekcje_wyk'!$K$185</c:f>
              <c:strCache>
                <c:ptCount val="1"/>
                <c:pt idx="0">
                  <c:v>Handel; naprawa pojazdów samochodowych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sekcje_wyk'!$N$185</c:f>
              <c:numCache>
                <c:formatCode>0.0</c:formatCode>
                <c:ptCount val="1"/>
                <c:pt idx="0">
                  <c:v>15.6</c:v>
                </c:pt>
              </c:numCache>
            </c:numRef>
          </c:val>
        </c:ser>
        <c:ser>
          <c:idx val="1"/>
          <c:order val="1"/>
          <c:tx>
            <c:strRef>
              <c:f>'01.09 sekcje_wyk'!$K$186</c:f>
              <c:strCache>
                <c:ptCount val="1"/>
                <c:pt idx="0">
                  <c:v>Działalność finansowa i ubezpieczeniowa </c:v>
                </c:pt>
              </c:strCache>
            </c:strRef>
          </c:tx>
          <c:spPr>
            <a:solidFill>
              <a:srgbClr val="0F62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sekcje_wyk'!$N$186</c:f>
              <c:numCache>
                <c:formatCode>0.0</c:formatCode>
                <c:ptCount val="1"/>
                <c:pt idx="0">
                  <c:v>9.8000000000000007</c:v>
                </c:pt>
              </c:numCache>
            </c:numRef>
          </c:val>
        </c:ser>
        <c:ser>
          <c:idx val="2"/>
          <c:order val="2"/>
          <c:tx>
            <c:strRef>
              <c:f>'01.09 sekcje_wyk'!$K$187</c:f>
              <c:strCache>
                <c:ptCount val="1"/>
                <c:pt idx="0">
                  <c:v>Działalność profesjonalna, naukowa i techniczna</c:v>
                </c:pt>
              </c:strCache>
            </c:strRef>
          </c:tx>
          <c:spPr>
            <a:solidFill>
              <a:srgbClr val="E034D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sekcje_wyk'!$N$187</c:f>
              <c:numCache>
                <c:formatCode>0.0</c:formatCode>
                <c:ptCount val="1"/>
                <c:pt idx="0">
                  <c:v>9.6999999999999993</c:v>
                </c:pt>
              </c:numCache>
            </c:numRef>
          </c:val>
        </c:ser>
        <c:ser>
          <c:idx val="3"/>
          <c:order val="3"/>
          <c:tx>
            <c:strRef>
              <c:f>'01.09 sekcje_wyk'!$K$188</c:f>
              <c:strCache>
                <c:ptCount val="1"/>
                <c:pt idx="0">
                  <c:v>Edukacja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sekcje_wyk'!$N$188</c:f>
              <c:numCache>
                <c:formatCode>0.0</c:formatCode>
                <c:ptCount val="1"/>
                <c:pt idx="0">
                  <c:v>9</c:v>
                </c:pt>
              </c:numCache>
            </c:numRef>
          </c:val>
        </c:ser>
        <c:ser>
          <c:idx val="4"/>
          <c:order val="4"/>
          <c:tx>
            <c:strRef>
              <c:f>'01.09 sekcje_wyk'!$K$189</c:f>
              <c:strCache>
                <c:ptCount val="1"/>
                <c:pt idx="0">
                  <c:v>Administracja publiczna i obrona narodowa; obowiazkowe zabezpieczenia społeczne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sekcje_wyk'!$N$189</c:f>
              <c:numCache>
                <c:formatCode>0.0</c:formatCode>
                <c:ptCount val="1"/>
                <c:pt idx="0">
                  <c:v>8.5</c:v>
                </c:pt>
              </c:numCache>
            </c:numRef>
          </c:val>
        </c:ser>
        <c:ser>
          <c:idx val="5"/>
          <c:order val="5"/>
          <c:tx>
            <c:strRef>
              <c:f>'01.09 sekcje_wyk'!$K$190</c:f>
              <c:strCache>
                <c:ptCount val="1"/>
                <c:pt idx="0">
                  <c:v>Pozostałe sekcje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'01.09 sekcje_wyk'!$N$190</c:f>
              <c:numCache>
                <c:formatCode>0.0</c:formatCode>
                <c:ptCount val="1"/>
                <c:pt idx="0">
                  <c:v>47.400000000000006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25388392"/>
        <c:axId val="325386432"/>
      </c:barChart>
      <c:catAx>
        <c:axId val="3253883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5386432"/>
        <c:crosses val="autoZero"/>
        <c:auto val="1"/>
        <c:lblAlgn val="ctr"/>
        <c:lblOffset val="100"/>
        <c:noMultiLvlLbl val="0"/>
      </c:catAx>
      <c:valAx>
        <c:axId val="32538643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8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6584281105928363E-2"/>
          <c:y val="0.52180431475763966"/>
          <c:w val="0.95980970552679457"/>
          <c:h val="0.458814349725799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Stopa bezrobocia wg BAEL (w 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'TABLICAstopa rejestr'!$A$77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rejestr'!$H$76:$M$76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'TABLICAstopa rejestr'!$H$77:$M$77</c:f>
              <c:numCache>
                <c:formatCode>#\ ##0.0</c:formatCode>
                <c:ptCount val="6"/>
                <c:pt idx="0">
                  <c:v>9.6</c:v>
                </c:pt>
                <c:pt idx="1">
                  <c:v>10.1</c:v>
                </c:pt>
                <c:pt idx="2">
                  <c:v>10.3</c:v>
                </c:pt>
                <c:pt idx="3">
                  <c:v>9</c:v>
                </c:pt>
                <c:pt idx="4">
                  <c:v>7.5</c:v>
                </c:pt>
                <c:pt idx="5">
                  <c:v>6.2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'TABLICAstopa rejestr'!$A$78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rejestr'!$H$76:$M$76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'TABLICAstopa rejestr'!$H$78:$M$78</c:f>
              <c:numCache>
                <c:formatCode>#\ ##0.0</c:formatCode>
                <c:ptCount val="6"/>
                <c:pt idx="0">
                  <c:v>7.9</c:v>
                </c:pt>
                <c:pt idx="1">
                  <c:v>8</c:v>
                </c:pt>
                <c:pt idx="2">
                  <c:v>8</c:v>
                </c:pt>
                <c:pt idx="3">
                  <c:v>7.2</c:v>
                </c:pt>
                <c:pt idx="4">
                  <c:v>6.4</c:v>
                </c:pt>
                <c:pt idx="5">
                  <c:v>5.5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5386824"/>
        <c:axId val="325388000"/>
      </c:lineChart>
      <c:catAx>
        <c:axId val="325386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8000"/>
        <c:crosses val="autoZero"/>
        <c:auto val="1"/>
        <c:lblAlgn val="ctr"/>
        <c:lblOffset val="100"/>
        <c:noMultiLvlLbl val="0"/>
      </c:catAx>
      <c:valAx>
        <c:axId val="325388000"/>
        <c:scaling>
          <c:orientation val="minMax"/>
          <c:max val="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682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Stopa bezrobocia rejestrowanego (w</a:t>
            </a:r>
            <a:r>
              <a:rPr lang="pl-PL" sz="1600" b="1" baseline="0"/>
              <a:t> %)</a:t>
            </a:r>
            <a:endParaRPr lang="pl-PL" sz="1600" b="1"/>
          </a:p>
        </c:rich>
      </c:tx>
      <c:layout>
        <c:manualLayout>
          <c:xMode val="edge"/>
          <c:yMode val="edge"/>
          <c:x val="0.28357276265231735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'TABLICAstopa rejestr'!$A$70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rejestr'!$B$69:$M$69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'TABLICAstopa rejestr'!$B$70:$M$70</c:f>
              <c:numCache>
                <c:formatCode>#\ ##0.0</c:formatCode>
                <c:ptCount val="12"/>
                <c:pt idx="0">
                  <c:v>17.600000000000001</c:v>
                </c:pt>
                <c:pt idx="1">
                  <c:v>14.8</c:v>
                </c:pt>
                <c:pt idx="2">
                  <c:v>11.2</c:v>
                </c:pt>
                <c:pt idx="3">
                  <c:v>9.5</c:v>
                </c:pt>
                <c:pt idx="4">
                  <c:v>12.1</c:v>
                </c:pt>
                <c:pt idx="5">
                  <c:v>12.4</c:v>
                </c:pt>
                <c:pt idx="6">
                  <c:v>12.5</c:v>
                </c:pt>
                <c:pt idx="7">
                  <c:v>13.4</c:v>
                </c:pt>
                <c:pt idx="8">
                  <c:v>13.4</c:v>
                </c:pt>
                <c:pt idx="9">
                  <c:v>11.4</c:v>
                </c:pt>
                <c:pt idx="10">
                  <c:v>9.6999999999999993</c:v>
                </c:pt>
                <c:pt idx="11">
                  <c:v>8.1999999999999993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'TABLICAstopa rejestr'!$A$71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rejestr'!$B$69:$M$69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'TABLICAstopa rejestr'!$B$71:$M$71</c:f>
              <c:numCache>
                <c:formatCode>#\ ##0.0</c:formatCode>
                <c:ptCount val="12"/>
                <c:pt idx="0">
                  <c:v>13.8</c:v>
                </c:pt>
                <c:pt idx="1">
                  <c:v>11.8</c:v>
                </c:pt>
                <c:pt idx="2">
                  <c:v>9</c:v>
                </c:pt>
                <c:pt idx="3">
                  <c:v>7.3</c:v>
                </c:pt>
                <c:pt idx="4">
                  <c:v>9</c:v>
                </c:pt>
                <c:pt idx="5">
                  <c:v>9.6999999999999993</c:v>
                </c:pt>
                <c:pt idx="6">
                  <c:v>9.8000000000000007</c:v>
                </c:pt>
                <c:pt idx="7">
                  <c:v>10.7</c:v>
                </c:pt>
                <c:pt idx="8">
                  <c:v>11.1</c:v>
                </c:pt>
                <c:pt idx="9">
                  <c:v>9.6</c:v>
                </c:pt>
                <c:pt idx="10">
                  <c:v>8.3000000000000007</c:v>
                </c:pt>
                <c:pt idx="11">
                  <c:v>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'TABLICAstopa rejestr'!$A$72</c:f>
              <c:strCache>
                <c:ptCount val="1"/>
                <c:pt idx="0">
                  <c:v>M.st. Warszawa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rejestr'!$B$69:$M$69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'TABLICAstopa rejestr'!$B$72:$M$72</c:f>
              <c:numCache>
                <c:formatCode>#\ ##0.0</c:formatCode>
                <c:ptCount val="12"/>
                <c:pt idx="0">
                  <c:v>5.6</c:v>
                </c:pt>
                <c:pt idx="1">
                  <c:v>4.5999999999999996</c:v>
                </c:pt>
                <c:pt idx="2">
                  <c:v>2.9</c:v>
                </c:pt>
                <c:pt idx="3">
                  <c:v>1.9</c:v>
                </c:pt>
                <c:pt idx="4">
                  <c:v>2.8</c:v>
                </c:pt>
                <c:pt idx="5">
                  <c:v>3.5</c:v>
                </c:pt>
                <c:pt idx="6">
                  <c:v>3.7</c:v>
                </c:pt>
                <c:pt idx="7">
                  <c:v>4.3</c:v>
                </c:pt>
                <c:pt idx="8">
                  <c:v>4.8</c:v>
                </c:pt>
                <c:pt idx="9">
                  <c:v>4.2</c:v>
                </c:pt>
                <c:pt idx="10">
                  <c:v>3.3</c:v>
                </c:pt>
                <c:pt idx="11">
                  <c:v>2.6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5389176"/>
        <c:axId val="325389568"/>
      </c:lineChart>
      <c:catAx>
        <c:axId val="325389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9568"/>
        <c:crosses val="autoZero"/>
        <c:auto val="1"/>
        <c:lblAlgn val="ctr"/>
        <c:lblOffset val="100"/>
        <c:noMultiLvlLbl val="0"/>
      </c:catAx>
      <c:valAx>
        <c:axId val="325389568"/>
        <c:scaling>
          <c:orientation val="minMax"/>
          <c:max val="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9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Stopa</a:t>
            </a:r>
            <a:r>
              <a:rPr lang="pl-PL" sz="1600" b="1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bezrobocia </a:t>
            </a:r>
            <a:r>
              <a:rPr lang="pl-PL" sz="1600" b="1" i="0" u="none" strike="noStrike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wg BAEL </a:t>
            </a:r>
            <a:r>
              <a:rPr lang="pl-PL" sz="16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województwach </a:t>
            </a:r>
            <a:br>
              <a:rPr lang="pl-PL" sz="16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16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</a:t>
            </a:r>
            <a:r>
              <a:rPr lang="pl-PL" sz="1600" b="1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2016 r</a:t>
            </a:r>
            <a:r>
              <a:rPr lang="pl-PL" sz="16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(przeciętne roczne)</a:t>
            </a:r>
            <a:endParaRPr lang="pl-PL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A828A8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</c:dPt>
          <c:dLbls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rejestr'!$A$225:$A$241</c:f>
              <c:strCache>
                <c:ptCount val="17"/>
                <c:pt idx="0">
                  <c:v>Podkarpackie</c:v>
                </c:pt>
                <c:pt idx="1">
                  <c:v>Świętokrzyskie</c:v>
                </c:pt>
                <c:pt idx="2">
                  <c:v>Warmińsko-mazurskie</c:v>
                </c:pt>
                <c:pt idx="3">
                  <c:v>Lubelskie</c:v>
                </c:pt>
                <c:pt idx="4">
                  <c:v>Kujawsko-pomorskie</c:v>
                </c:pt>
                <c:pt idx="5">
                  <c:v>Zachodniopomorskie</c:v>
                </c:pt>
                <c:pt idx="6">
                  <c:v>Podlaskie</c:v>
                </c:pt>
                <c:pt idx="7">
                  <c:v>Pomorskie</c:v>
                </c:pt>
                <c:pt idx="8">
                  <c:v>Łódzkie</c:v>
                </c:pt>
                <c:pt idx="9">
                  <c:v>Mazowieckie</c:v>
                </c:pt>
                <c:pt idx="10">
                  <c:v>Dolnośląskie</c:v>
                </c:pt>
                <c:pt idx="11">
                  <c:v>Śląskie</c:v>
                </c:pt>
                <c:pt idx="12">
                  <c:v>Małopolskie</c:v>
                </c:pt>
                <c:pt idx="13">
                  <c:v>Opolskie</c:v>
                </c:pt>
                <c:pt idx="14">
                  <c:v>Wielkopolskie</c:v>
                </c:pt>
                <c:pt idx="15">
                  <c:v>Lubuskie</c:v>
                </c:pt>
                <c:pt idx="16">
                  <c:v>Polska</c:v>
                </c:pt>
              </c:strCache>
            </c:strRef>
          </c:cat>
          <c:val>
            <c:numRef>
              <c:f>'TABLICAstopa rejestr'!$B$225:$B$241</c:f>
              <c:numCache>
                <c:formatCode>#\ ##0.0</c:formatCode>
                <c:ptCount val="17"/>
                <c:pt idx="0">
                  <c:v>9.6</c:v>
                </c:pt>
                <c:pt idx="1">
                  <c:v>8.9</c:v>
                </c:pt>
                <c:pt idx="2">
                  <c:v>8.8000000000000007</c:v>
                </c:pt>
                <c:pt idx="3">
                  <c:v>8</c:v>
                </c:pt>
                <c:pt idx="4">
                  <c:v>7.4</c:v>
                </c:pt>
                <c:pt idx="5">
                  <c:v>6.9</c:v>
                </c:pt>
                <c:pt idx="6">
                  <c:v>6.8</c:v>
                </c:pt>
                <c:pt idx="7">
                  <c:v>5.7</c:v>
                </c:pt>
                <c:pt idx="8">
                  <c:v>5.6</c:v>
                </c:pt>
                <c:pt idx="9">
                  <c:v>5.5</c:v>
                </c:pt>
                <c:pt idx="10">
                  <c:v>5.4</c:v>
                </c:pt>
                <c:pt idx="11">
                  <c:v>5.4</c:v>
                </c:pt>
                <c:pt idx="12">
                  <c:v>5.2</c:v>
                </c:pt>
                <c:pt idx="13">
                  <c:v>5</c:v>
                </c:pt>
                <c:pt idx="14">
                  <c:v>4.8</c:v>
                </c:pt>
                <c:pt idx="15">
                  <c:v>4.7</c:v>
                </c:pt>
                <c:pt idx="16">
                  <c:v>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25382512"/>
        <c:axId val="328098656"/>
      </c:barChart>
      <c:catAx>
        <c:axId val="325382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098656"/>
        <c:crosses val="autoZero"/>
        <c:auto val="1"/>
        <c:lblAlgn val="ctr"/>
        <c:lblOffset val="100"/>
        <c:noMultiLvlLbl val="0"/>
      </c:catAx>
      <c:valAx>
        <c:axId val="328098656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538251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/>
              <a:t>Podmioty nowo zarejestrowane w rejestrze </a:t>
            </a:r>
            <a:r>
              <a:rPr lang="pl-PL" sz="1800" b="1" dirty="0" smtClean="0"/>
              <a:t>Regon na </a:t>
            </a:r>
            <a:r>
              <a:rPr lang="pl-PL" sz="1800" b="1" dirty="0"/>
              <a:t>10 tys. ludności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 podmioty wsk'!$A$21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podmioty wsk'!$B$19:$M$19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 podmioty wsk'!$B$21:$M$21</c:f>
              <c:numCache>
                <c:formatCode>#,##0</c:formatCode>
                <c:ptCount val="12"/>
                <c:pt idx="0">
                  <c:v>69</c:v>
                </c:pt>
                <c:pt idx="1">
                  <c:v>78</c:v>
                </c:pt>
                <c:pt idx="2">
                  <c:v>77</c:v>
                </c:pt>
                <c:pt idx="3">
                  <c:v>83</c:v>
                </c:pt>
                <c:pt idx="4">
                  <c:v>92</c:v>
                </c:pt>
                <c:pt idx="5">
                  <c:v>104</c:v>
                </c:pt>
                <c:pt idx="6">
                  <c:v>90</c:v>
                </c:pt>
                <c:pt idx="7">
                  <c:v>93</c:v>
                </c:pt>
                <c:pt idx="8">
                  <c:v>95</c:v>
                </c:pt>
                <c:pt idx="9">
                  <c:v>93</c:v>
                </c:pt>
                <c:pt idx="10">
                  <c:v>94</c:v>
                </c:pt>
                <c:pt idx="11">
                  <c:v>91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 podmioty wsk'!$A$22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podmioty wsk'!$B$19:$M$19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 podmioty wsk'!$B$22:$M$22</c:f>
              <c:numCache>
                <c:formatCode>#,##0</c:formatCode>
                <c:ptCount val="12"/>
                <c:pt idx="0">
                  <c:v>79</c:v>
                </c:pt>
                <c:pt idx="1">
                  <c:v>91</c:v>
                </c:pt>
                <c:pt idx="2">
                  <c:v>92</c:v>
                </c:pt>
                <c:pt idx="3">
                  <c:v>96</c:v>
                </c:pt>
                <c:pt idx="4">
                  <c:v>100</c:v>
                </c:pt>
                <c:pt idx="5">
                  <c:v>126</c:v>
                </c:pt>
                <c:pt idx="6">
                  <c:v>109</c:v>
                </c:pt>
                <c:pt idx="7">
                  <c:v>115</c:v>
                </c:pt>
                <c:pt idx="8">
                  <c:v>123</c:v>
                </c:pt>
                <c:pt idx="9">
                  <c:v>120</c:v>
                </c:pt>
                <c:pt idx="10">
                  <c:v>128</c:v>
                </c:pt>
                <c:pt idx="11">
                  <c:v>127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 podmioty wsk'!$A$23</c:f>
              <c:strCache>
                <c:ptCount val="1"/>
                <c:pt idx="0">
                  <c:v>M.st. Warszawa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podmioty wsk'!$B$19:$M$19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' podmioty wsk'!$B$23:$M$23</c:f>
              <c:numCache>
                <c:formatCode>#,##0</c:formatCode>
                <c:ptCount val="12"/>
                <c:pt idx="0">
                  <c:v>112</c:v>
                </c:pt>
                <c:pt idx="1">
                  <c:v>129</c:v>
                </c:pt>
                <c:pt idx="2">
                  <c:v>130</c:v>
                </c:pt>
                <c:pt idx="3">
                  <c:v>130</c:v>
                </c:pt>
                <c:pt idx="4">
                  <c:v>134</c:v>
                </c:pt>
                <c:pt idx="5">
                  <c:v>175</c:v>
                </c:pt>
                <c:pt idx="6">
                  <c:v>157</c:v>
                </c:pt>
                <c:pt idx="7">
                  <c:v>171</c:v>
                </c:pt>
                <c:pt idx="8">
                  <c:v>190</c:v>
                </c:pt>
                <c:pt idx="9">
                  <c:v>185</c:v>
                </c:pt>
                <c:pt idx="10">
                  <c:v>209</c:v>
                </c:pt>
                <c:pt idx="11">
                  <c:v>216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2102256"/>
        <c:axId val="322104608"/>
      </c:lineChart>
      <c:catAx>
        <c:axId val="32210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104608"/>
        <c:crosses val="autoZero"/>
        <c:auto val="1"/>
        <c:lblAlgn val="ctr"/>
        <c:lblOffset val="100"/>
        <c:noMultiLvlLbl val="0"/>
      </c:catAx>
      <c:valAx>
        <c:axId val="322104608"/>
        <c:scaling>
          <c:orientation val="minMax"/>
          <c:max val="220"/>
          <c:min val="5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322102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Stopa bezrobocia </a:t>
            </a:r>
            <a:r>
              <a:rPr lang="pl-PL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rejestrowanego</a:t>
            </a:r>
            <a:br>
              <a:rPr lang="pl-PL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</a:t>
            </a: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województwach w </a:t>
            </a:r>
            <a:r>
              <a:rPr lang="pl-PL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2016 r. </a:t>
            </a:r>
            <a:endParaRPr lang="pl-PL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2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stopa!$K$27</c:f>
              <c:strCache>
                <c:ptCount val="1"/>
                <c:pt idx="0">
                  <c:v>2016 po kor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9525" cap="flat" cmpd="sng" algn="ctr">
              <a:noFill/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Pt>
            <c:idx val="12"/>
            <c:invertIfNegative val="0"/>
            <c:bubble3D val="0"/>
            <c:spPr>
              <a:solidFill>
                <a:srgbClr val="0070C0"/>
              </a:solidFill>
              <a:ln w="9525" cap="flat" cmpd="sng" algn="ctr">
                <a:noFill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16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9525" cap="flat" cmpd="sng" algn="ctr">
                <a:noFill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stopa!$B$28:$B$44</c:f>
              <c:strCache>
                <c:ptCount val="17"/>
                <c:pt idx="0">
                  <c:v>Warmiński-mazurskie</c:v>
                </c:pt>
                <c:pt idx="1">
                  <c:v>Kujawsko-pomorskie</c:v>
                </c:pt>
                <c:pt idx="2">
                  <c:v>Podkarpackie</c:v>
                </c:pt>
                <c:pt idx="3">
                  <c:v>Zachodniopomorskie</c:v>
                </c:pt>
                <c:pt idx="4">
                  <c:v>Świętokrzyskie</c:v>
                </c:pt>
                <c:pt idx="5">
                  <c:v>Lubelskie</c:v>
                </c:pt>
                <c:pt idx="6">
                  <c:v>Podlaskie</c:v>
                </c:pt>
                <c:pt idx="7">
                  <c:v>Opolskie</c:v>
                </c:pt>
                <c:pt idx="8">
                  <c:v>Lubuskie</c:v>
                </c:pt>
                <c:pt idx="9">
                  <c:v>Łódzkie</c:v>
                </c:pt>
                <c:pt idx="10">
                  <c:v>Dolnośląskie</c:v>
                </c:pt>
                <c:pt idx="11">
                  <c:v>Pomorskie</c:v>
                </c:pt>
                <c:pt idx="12">
                  <c:v>Mazowieckie</c:v>
                </c:pt>
                <c:pt idx="13">
                  <c:v>Małopolskie</c:v>
                </c:pt>
                <c:pt idx="14">
                  <c:v>Śląskie</c:v>
                </c:pt>
                <c:pt idx="15">
                  <c:v>Wielkopolskie</c:v>
                </c:pt>
                <c:pt idx="16">
                  <c:v>Polska</c:v>
                </c:pt>
              </c:strCache>
            </c:strRef>
          </c:cat>
          <c:val>
            <c:numRef>
              <c:f>stopa!$K$28:$K$44</c:f>
              <c:numCache>
                <c:formatCode>#\ ##0.0</c:formatCode>
                <c:ptCount val="17"/>
                <c:pt idx="0">
                  <c:v>14.2</c:v>
                </c:pt>
                <c:pt idx="1">
                  <c:v>12</c:v>
                </c:pt>
                <c:pt idx="2">
                  <c:v>11.5</c:v>
                </c:pt>
                <c:pt idx="3">
                  <c:v>10.9</c:v>
                </c:pt>
                <c:pt idx="4">
                  <c:v>10.8</c:v>
                </c:pt>
                <c:pt idx="5">
                  <c:v>10.3</c:v>
                </c:pt>
                <c:pt idx="6">
                  <c:v>10.3</c:v>
                </c:pt>
                <c:pt idx="7">
                  <c:v>9</c:v>
                </c:pt>
                <c:pt idx="8">
                  <c:v>8.6</c:v>
                </c:pt>
                <c:pt idx="9">
                  <c:v>8.5</c:v>
                </c:pt>
                <c:pt idx="10">
                  <c:v>7.2</c:v>
                </c:pt>
                <c:pt idx="11">
                  <c:v>7.1</c:v>
                </c:pt>
                <c:pt idx="12">
                  <c:v>7</c:v>
                </c:pt>
                <c:pt idx="13">
                  <c:v>6.6</c:v>
                </c:pt>
                <c:pt idx="14">
                  <c:v>6.6</c:v>
                </c:pt>
                <c:pt idx="15">
                  <c:v>4.9000000000000004</c:v>
                </c:pt>
                <c:pt idx="16">
                  <c:v>8.1999999999999993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100224"/>
        <c:axId val="328104536"/>
      </c:barChart>
      <c:catAx>
        <c:axId val="328100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104536"/>
        <c:crosses val="autoZero"/>
        <c:auto val="1"/>
        <c:lblAlgn val="ctr"/>
        <c:lblOffset val="100"/>
        <c:noMultiLvlLbl val="0"/>
      </c:catAx>
      <c:valAx>
        <c:axId val="328104536"/>
        <c:scaling>
          <c:orientation val="minMax"/>
          <c:max val="1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10022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pl-PL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 smtClean="0"/>
              <a:t>Pracujący wg powiatów w 2016 r.</a:t>
            </a:r>
            <a:endParaRPr lang="pl-PL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rgbClr val="00B050"/>
              </a:solidFill>
              <a:ln w="19050">
                <a:noFill/>
              </a:ln>
              <a:effectLst/>
            </c:spPr>
          </c:dPt>
          <c:dPt>
            <c:idx val="5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3.7918066377475371E-3"/>
                  <c:y val="-1.604600251539186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[1]prac_bezrob_kołowe!$L$5:$L$11</c:f>
              <c:strCache>
                <c:ptCount val="7"/>
                <c:pt idx="0">
                  <c:v>m.st. Warszawa</c:v>
                </c:pt>
                <c:pt idx="1">
                  <c:v>powiaty graniczące z Warszawą</c:v>
                </c:pt>
                <c:pt idx="2">
                  <c:v>m. Radom</c:v>
                </c:pt>
                <c:pt idx="3">
                  <c:v>m. Płock</c:v>
                </c:pt>
                <c:pt idx="4">
                  <c:v>m. Siedlce</c:v>
                </c:pt>
                <c:pt idx="5">
                  <c:v> m. Ostrołęka</c:v>
                </c:pt>
                <c:pt idx="6">
                  <c:v>pozostałe powiaty</c:v>
                </c:pt>
              </c:strCache>
            </c:strRef>
          </c:cat>
          <c:val>
            <c:numRef>
              <c:f>[1]prac_bezrob_kołowe!$N$5:$N$11</c:f>
              <c:numCache>
                <c:formatCode>0.0</c:formatCode>
                <c:ptCount val="7"/>
                <c:pt idx="0">
                  <c:v>56.6</c:v>
                </c:pt>
                <c:pt idx="1">
                  <c:v>14.4</c:v>
                </c:pt>
                <c:pt idx="2">
                  <c:v>3.5</c:v>
                </c:pt>
                <c:pt idx="3">
                  <c:v>2.8</c:v>
                </c:pt>
                <c:pt idx="4">
                  <c:v>1.5</c:v>
                </c:pt>
                <c:pt idx="5">
                  <c:v>1</c:v>
                </c:pt>
                <c:pt idx="6">
                  <c:v>20.2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090419301428868"/>
          <c:y val="0.18598858629747198"/>
          <c:w val="0.35619948411323649"/>
          <c:h val="0.813971716387312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 smtClean="0"/>
              <a:t>Bezrobotni zarejestrowani wg powiatów w 2016 r.</a:t>
            </a:r>
            <a:endParaRPr lang="pl-PL" sz="16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>
            <a:ln w="0"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ln w="0">
                <a:noFill/>
              </a:ln>
              <a:effectLst/>
            </c:spPr>
          </c:dPt>
          <c:dPt>
            <c:idx val="4"/>
            <c:bubble3D val="0"/>
            <c:spPr>
              <a:solidFill>
                <a:srgbClr val="ED7D31">
                  <a:lumMod val="75000"/>
                </a:srgbClr>
              </a:solidFill>
              <a:ln w="0">
                <a:noFill/>
              </a:ln>
              <a:effectLst/>
            </c:spPr>
          </c:dPt>
          <c:dPt>
            <c:idx val="5"/>
            <c:bubble3D val="0"/>
            <c:spPr>
              <a:solidFill>
                <a:srgbClr val="00B050"/>
              </a:solidFill>
              <a:ln w="0">
                <a:noFill/>
              </a:ln>
              <a:effectLst/>
            </c:spPr>
          </c:dPt>
          <c:dPt>
            <c:idx val="6"/>
            <c:bubble3D val="0"/>
            <c:spPr>
              <a:solidFill>
                <a:sysClr val="window" lastClr="FFFFFF">
                  <a:lumMod val="75000"/>
                </a:sysClr>
              </a:solidFill>
              <a:ln w="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3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0408176193593342E-3"/>
                  <c:y val="-1.59220796409899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5805477542918681E-2"/>
                  <c:y val="-7.367800188522195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'bezrob powiaty'!$B$92:$B$98</c:f>
              <c:strCache>
                <c:ptCount val="7"/>
                <c:pt idx="0">
                  <c:v>m.st. Warszawa</c:v>
                </c:pt>
                <c:pt idx="1">
                  <c:v>powiaty graniczące z Warszawą</c:v>
                </c:pt>
                <c:pt idx="2">
                  <c:v>m. Radom</c:v>
                </c:pt>
                <c:pt idx="3">
                  <c:v>m. Płock</c:v>
                </c:pt>
                <c:pt idx="4">
                  <c:v>m. Ostrołęka</c:v>
                </c:pt>
                <c:pt idx="5">
                  <c:v>m. Siedlce</c:v>
                </c:pt>
                <c:pt idx="6">
                  <c:v>pozostałe powiaty</c:v>
                </c:pt>
              </c:strCache>
            </c:strRef>
          </c:cat>
          <c:val>
            <c:numRef>
              <c:f>'bezrob powiaty'!$D$92:$D$98</c:f>
              <c:numCache>
                <c:formatCode>General</c:formatCode>
                <c:ptCount val="7"/>
                <c:pt idx="0">
                  <c:v>17.600000000000001</c:v>
                </c:pt>
                <c:pt idx="1">
                  <c:v>15.1</c:v>
                </c:pt>
                <c:pt idx="2">
                  <c:v>7.8</c:v>
                </c:pt>
                <c:pt idx="3">
                  <c:v>2.8</c:v>
                </c:pt>
                <c:pt idx="4">
                  <c:v>1.7</c:v>
                </c:pt>
                <c:pt idx="5">
                  <c:v>1.3</c:v>
                </c:pt>
                <c:pt idx="6">
                  <c:v>53.7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84721019771805"/>
          <c:y val="0.22192341371510765"/>
          <c:w val="0.36811910945935478"/>
          <c:h val="0.777172240615638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Stopa bezrobocia wśród kobiet wg BAEL (w 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7.2136235389635858E-2"/>
          <c:y val="0.20590786384699319"/>
          <c:w val="0.90430267350078852"/>
          <c:h val="0.67939282863256545"/>
        </c:manualLayout>
      </c:layout>
      <c:lineChart>
        <c:grouping val="standard"/>
        <c:varyColors val="0"/>
        <c:ser>
          <c:idx val="0"/>
          <c:order val="0"/>
          <c:tx>
            <c:strRef>
              <c:f>'TABLICAstopa rejestr'!$A$124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rejestr'!$H$122:$M$122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'TABLICAstopa rejestr'!$H$124:$M$124</c:f>
              <c:numCache>
                <c:formatCode>#\ ##0.0</c:formatCode>
                <c:ptCount val="6"/>
                <c:pt idx="0">
                  <c:v>10.4</c:v>
                </c:pt>
                <c:pt idx="1">
                  <c:v>10.9</c:v>
                </c:pt>
                <c:pt idx="2">
                  <c:v>11.1</c:v>
                </c:pt>
                <c:pt idx="3">
                  <c:v>9.6</c:v>
                </c:pt>
                <c:pt idx="4">
                  <c:v>7.7</c:v>
                </c:pt>
                <c:pt idx="5">
                  <c:v>6.2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'TABLICAstopa rejestr'!$A$125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B9479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B94798"/>
              </a:solidFill>
              <a:ln w="9525">
                <a:solidFill>
                  <a:srgbClr val="B94798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rejestr'!$H$122:$M$122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'TABLICAstopa rejestr'!$H$125:$M$125</c:f>
              <c:numCache>
                <c:formatCode>#\ ##0.0</c:formatCode>
                <c:ptCount val="6"/>
                <c:pt idx="0">
                  <c:v>7.8</c:v>
                </c:pt>
                <c:pt idx="1">
                  <c:v>8</c:v>
                </c:pt>
                <c:pt idx="2">
                  <c:v>8.1999999999999993</c:v>
                </c:pt>
                <c:pt idx="3">
                  <c:v>7.8</c:v>
                </c:pt>
                <c:pt idx="4">
                  <c:v>6.2</c:v>
                </c:pt>
                <c:pt idx="5">
                  <c:v>5.0999999999999996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102576"/>
        <c:axId val="328101792"/>
      </c:lineChart>
      <c:catAx>
        <c:axId val="32810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101792"/>
        <c:crosses val="autoZero"/>
        <c:auto val="1"/>
        <c:lblAlgn val="ctr"/>
        <c:lblOffset val="100"/>
        <c:noMultiLvlLbl val="0"/>
      </c:catAx>
      <c:valAx>
        <c:axId val="328101792"/>
        <c:scaling>
          <c:orientation val="minMax"/>
          <c:max val="15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10257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Stopa bezrobocia wśród mężczyzn wg BAEL (w 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'TABLICAstopa rejestr'!$A$118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rejestr'!$H$116:$M$116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'TABLICAstopa rejestr'!$H$118:$M$118</c:f>
              <c:numCache>
                <c:formatCode>#\ ##0.0</c:formatCode>
                <c:ptCount val="6"/>
                <c:pt idx="0">
                  <c:v>9</c:v>
                </c:pt>
                <c:pt idx="1">
                  <c:v>9.4</c:v>
                </c:pt>
                <c:pt idx="2">
                  <c:v>9.6999999999999993</c:v>
                </c:pt>
                <c:pt idx="3">
                  <c:v>8.5</c:v>
                </c:pt>
                <c:pt idx="4">
                  <c:v>7.3</c:v>
                </c:pt>
                <c:pt idx="5">
                  <c:v>6.1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'TABLICAstopa rejestr'!$A$119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'TABLICAstopa rejestr'!$H$116:$M$116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'TABLICAstopa rejestr'!$H$119:$M$119</c:f>
              <c:numCache>
                <c:formatCode>#\ ##0.0</c:formatCode>
                <c:ptCount val="6"/>
                <c:pt idx="0">
                  <c:v>7.9</c:v>
                </c:pt>
                <c:pt idx="1">
                  <c:v>8</c:v>
                </c:pt>
                <c:pt idx="2">
                  <c:v>7.8</c:v>
                </c:pt>
                <c:pt idx="3">
                  <c:v>6.7</c:v>
                </c:pt>
                <c:pt idx="4">
                  <c:v>6.6</c:v>
                </c:pt>
                <c:pt idx="5">
                  <c:v>5.9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099048"/>
        <c:axId val="328101400"/>
      </c:lineChart>
      <c:catAx>
        <c:axId val="328099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101400"/>
        <c:crosses val="autoZero"/>
        <c:auto val="1"/>
        <c:lblAlgn val="ctr"/>
        <c:lblOffset val="100"/>
        <c:noMultiLvlLbl val="0"/>
      </c:catAx>
      <c:valAx>
        <c:axId val="328101400"/>
        <c:scaling>
          <c:orientation val="minMax"/>
          <c:max val="14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09904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 smtClean="0"/>
              <a:t>Struktura bezrobotnych według </a:t>
            </a:r>
            <a:r>
              <a:rPr lang="pl-PL" sz="1600" b="1" dirty="0"/>
              <a:t>wieku </a:t>
            </a:r>
            <a:r>
              <a:rPr lang="pl-PL" sz="1600" b="1" dirty="0" smtClean="0"/>
              <a:t/>
            </a:r>
            <a:br>
              <a:rPr lang="pl-PL" sz="1600" b="1" dirty="0" smtClean="0"/>
            </a:br>
            <a:r>
              <a:rPr lang="pl-PL" sz="1600" b="1" dirty="0" smtClean="0"/>
              <a:t>w </a:t>
            </a:r>
            <a:r>
              <a:rPr lang="pl-PL" sz="1600" b="1" dirty="0"/>
              <a:t>Polsce </a:t>
            </a:r>
            <a:r>
              <a:rPr lang="pl-PL" sz="1600" b="1" dirty="0" smtClean="0"/>
              <a:t>w </a:t>
            </a:r>
            <a:r>
              <a:rPr lang="pl-PL" sz="1600" b="1" dirty="0"/>
              <a:t>2005 r. 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TABLICAwiek!$A$21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462334500076092E-2"/>
                  <c:y val="9.4447640591129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TABLICAwiek!$C$3:$G$3</c:f>
              <c:strCache>
                <c:ptCount val="5"/>
                <c:pt idx="0">
                  <c:v>24 lata i mniej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i więcej</c:v>
                </c:pt>
              </c:strCache>
            </c:strRef>
          </c:cat>
          <c:val>
            <c:numRef>
              <c:f>TABLICAwiek!$C$21:$G$21</c:f>
              <c:numCache>
                <c:formatCode>0.0</c:formatCode>
                <c:ptCount val="5"/>
                <c:pt idx="0">
                  <c:v>22.6</c:v>
                </c:pt>
                <c:pt idx="1">
                  <c:v>28.1</c:v>
                </c:pt>
                <c:pt idx="2">
                  <c:v>20.399999999999999</c:v>
                </c:pt>
                <c:pt idx="3">
                  <c:v>23.8</c:v>
                </c:pt>
                <c:pt idx="4">
                  <c:v>5.0999999999999996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5359481405856155E-2"/>
          <c:y val="0.2697263328684697"/>
          <c:w val="0.26452796302436654"/>
          <c:h val="0.524557952832907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u="none" strike="noStrike" baseline="0" dirty="0" smtClean="0">
                <a:effectLst/>
              </a:rPr>
              <a:t>Struktura bezrobotnych według wieku </a:t>
            </a:r>
            <a:br>
              <a:rPr lang="pl-PL" sz="1600" b="1" i="0" u="none" strike="noStrike" baseline="0" dirty="0" smtClean="0">
                <a:effectLst/>
              </a:rPr>
            </a:br>
            <a:r>
              <a:rPr lang="pl-PL" sz="1600" b="1" i="0" u="none" strike="noStrike" baseline="0" dirty="0" smtClean="0">
                <a:effectLst/>
              </a:rPr>
              <a:t>w </a:t>
            </a:r>
            <a:r>
              <a:rPr lang="pl-PL" sz="1600" b="1" i="0" u="none" strike="noStrike" baseline="0" dirty="0">
                <a:effectLst/>
              </a:rPr>
              <a:t>Polsce w 2016 r.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TABLICAwiek!$A$10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TABLICAwiek!$C$3:$G$3</c:f>
              <c:strCache>
                <c:ptCount val="5"/>
                <c:pt idx="0">
                  <c:v>24 lata i mniej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i więcej</c:v>
                </c:pt>
              </c:strCache>
            </c:strRef>
          </c:cat>
          <c:val>
            <c:numRef>
              <c:f>TABLICAwiek!$C$10:$G$10</c:f>
              <c:numCache>
                <c:formatCode>#\ ##0.0</c:formatCode>
                <c:ptCount val="5"/>
                <c:pt idx="0">
                  <c:v>13.4</c:v>
                </c:pt>
                <c:pt idx="1">
                  <c:v>27.7</c:v>
                </c:pt>
                <c:pt idx="2">
                  <c:v>22.1</c:v>
                </c:pt>
                <c:pt idx="3">
                  <c:v>18</c:v>
                </c:pt>
                <c:pt idx="4">
                  <c:v>18.8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047350726978509"/>
          <c:y val="0.27397670594747681"/>
          <c:w val="0.27287662887890485"/>
          <c:h val="0.520307579753900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Bezrobotni zarejestrowani według wieku w Polsce (w tys. osób)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'TABLICA młodzi'!$A$203</c:f>
              <c:strCache>
                <c:ptCount val="1"/>
                <c:pt idx="0">
                  <c:v>24 lata i mniej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młodzi'!$B$203:$M$203</c:f>
              <c:numCache>
                <c:formatCode>#,##0</c:formatCode>
                <c:ptCount val="12"/>
                <c:pt idx="0">
                  <c:v>626.1</c:v>
                </c:pt>
                <c:pt idx="1">
                  <c:v>476.7</c:v>
                </c:pt>
                <c:pt idx="2">
                  <c:v>332.7</c:v>
                </c:pt>
                <c:pt idx="3">
                  <c:v>304.60000000000002</c:v>
                </c:pt>
                <c:pt idx="4">
                  <c:v>425.9</c:v>
                </c:pt>
                <c:pt idx="5">
                  <c:v>428.3</c:v>
                </c:pt>
                <c:pt idx="6">
                  <c:v>416.1</c:v>
                </c:pt>
                <c:pt idx="7">
                  <c:v>424.2</c:v>
                </c:pt>
                <c:pt idx="8">
                  <c:v>401</c:v>
                </c:pt>
                <c:pt idx="9">
                  <c:v>302</c:v>
                </c:pt>
                <c:pt idx="10">
                  <c:v>236.8</c:v>
                </c:pt>
                <c:pt idx="11">
                  <c:v>179.2</c:v>
                </c:pt>
              </c:numCache>
            </c:numRef>
          </c:val>
        </c:ser>
        <c:ser>
          <c:idx val="1"/>
          <c:order val="1"/>
          <c:tx>
            <c:strRef>
              <c:f>'TABLICA młodzi'!$A$204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młodzi'!$B$204:$M$204</c:f>
              <c:numCache>
                <c:formatCode>#,##0</c:formatCode>
                <c:ptCount val="12"/>
                <c:pt idx="0">
                  <c:v>778.5</c:v>
                </c:pt>
                <c:pt idx="1">
                  <c:v>641.6</c:v>
                </c:pt>
                <c:pt idx="2">
                  <c:v>485.2</c:v>
                </c:pt>
                <c:pt idx="3">
                  <c:v>418.7</c:v>
                </c:pt>
                <c:pt idx="4">
                  <c:v>547.79999999999995</c:v>
                </c:pt>
                <c:pt idx="5">
                  <c:v>570.9</c:v>
                </c:pt>
                <c:pt idx="6">
                  <c:v>581.9</c:v>
                </c:pt>
                <c:pt idx="7">
                  <c:v>627.5</c:v>
                </c:pt>
                <c:pt idx="8">
                  <c:v>613.6</c:v>
                </c:pt>
                <c:pt idx="9">
                  <c:v>509.4</c:v>
                </c:pt>
                <c:pt idx="10">
                  <c:v>429.8</c:v>
                </c:pt>
                <c:pt idx="11">
                  <c:v>370.1</c:v>
                </c:pt>
              </c:numCache>
            </c:numRef>
          </c:val>
        </c:ser>
        <c:ser>
          <c:idx val="2"/>
          <c:order val="2"/>
          <c:tx>
            <c:strRef>
              <c:f>'TABLICA młodzi'!$A$205</c:f>
              <c:strCache>
                <c:ptCount val="1"/>
                <c:pt idx="0">
                  <c:v>35 lat i więcej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młodzi'!$B$205:$M$205</c:f>
              <c:numCache>
                <c:formatCode>#,##0</c:formatCode>
                <c:ptCount val="12"/>
                <c:pt idx="0">
                  <c:v>1368.4</c:v>
                </c:pt>
                <c:pt idx="1">
                  <c:v>1191.2</c:v>
                </c:pt>
                <c:pt idx="2">
                  <c:v>928.7</c:v>
                </c:pt>
                <c:pt idx="3">
                  <c:v>750.5</c:v>
                </c:pt>
                <c:pt idx="4">
                  <c:v>919</c:v>
                </c:pt>
                <c:pt idx="5">
                  <c:v>955.5</c:v>
                </c:pt>
                <c:pt idx="6">
                  <c:v>984.7</c:v>
                </c:pt>
                <c:pt idx="7">
                  <c:v>1085.0999999999999</c:v>
                </c:pt>
                <c:pt idx="8">
                  <c:v>1143.3</c:v>
                </c:pt>
                <c:pt idx="9">
                  <c:v>1013.8</c:v>
                </c:pt>
                <c:pt idx="10">
                  <c:v>896.7</c:v>
                </c:pt>
                <c:pt idx="11">
                  <c:v>785.8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100616"/>
        <c:axId val="328105320"/>
      </c:areaChart>
      <c:catAx>
        <c:axId val="328100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105320"/>
        <c:crosses val="autoZero"/>
        <c:auto val="1"/>
        <c:lblAlgn val="ctr"/>
        <c:lblOffset val="100"/>
        <c:noMultiLvlLbl val="0"/>
      </c:catAx>
      <c:valAx>
        <c:axId val="328105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1006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Bezrobotni zarejestrowani według wieku w województwie mazowieckim (w tys. osób)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'TABLICA młodzi'!$A$210</c:f>
              <c:strCache>
                <c:ptCount val="1"/>
                <c:pt idx="0">
                  <c:v>24 lata i mniej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młodzi'!$B$210:$M$210</c:f>
              <c:numCache>
                <c:formatCode>#,##0</c:formatCode>
                <c:ptCount val="12"/>
                <c:pt idx="0">
                  <c:v>69.5</c:v>
                </c:pt>
                <c:pt idx="1">
                  <c:v>55.2</c:v>
                </c:pt>
                <c:pt idx="2">
                  <c:v>38.799999999999997</c:v>
                </c:pt>
                <c:pt idx="3">
                  <c:v>32.6</c:v>
                </c:pt>
                <c:pt idx="4">
                  <c:v>45.4</c:v>
                </c:pt>
                <c:pt idx="5">
                  <c:v>47.4</c:v>
                </c:pt>
                <c:pt idx="6">
                  <c:v>47.2</c:v>
                </c:pt>
                <c:pt idx="7">
                  <c:v>49.5</c:v>
                </c:pt>
                <c:pt idx="8">
                  <c:v>48.3</c:v>
                </c:pt>
                <c:pt idx="9">
                  <c:v>37.799999999999997</c:v>
                </c:pt>
                <c:pt idx="10">
                  <c:v>30.3</c:v>
                </c:pt>
                <c:pt idx="11">
                  <c:v>23.2</c:v>
                </c:pt>
              </c:numCache>
            </c:numRef>
          </c:val>
        </c:ser>
        <c:ser>
          <c:idx val="1"/>
          <c:order val="1"/>
          <c:tx>
            <c:strRef>
              <c:f>'TABLICA młodzi'!$A$211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młodzi'!$B$211:$M$211</c:f>
              <c:numCache>
                <c:formatCode>#,##0</c:formatCode>
                <c:ptCount val="12"/>
                <c:pt idx="0">
                  <c:v>91.9</c:v>
                </c:pt>
                <c:pt idx="1">
                  <c:v>79.099999999999994</c:v>
                </c:pt>
                <c:pt idx="2">
                  <c:v>61.6</c:v>
                </c:pt>
                <c:pt idx="3">
                  <c:v>51.2</c:v>
                </c:pt>
                <c:pt idx="4">
                  <c:v>65.900000000000006</c:v>
                </c:pt>
                <c:pt idx="5">
                  <c:v>69.5</c:v>
                </c:pt>
                <c:pt idx="6">
                  <c:v>71.099999999999994</c:v>
                </c:pt>
                <c:pt idx="7">
                  <c:v>78.599999999999994</c:v>
                </c:pt>
                <c:pt idx="8">
                  <c:v>79.099999999999994</c:v>
                </c:pt>
                <c:pt idx="9">
                  <c:v>67.8</c:v>
                </c:pt>
                <c:pt idx="10">
                  <c:v>57</c:v>
                </c:pt>
                <c:pt idx="11">
                  <c:v>49.6</c:v>
                </c:pt>
              </c:numCache>
            </c:numRef>
          </c:val>
        </c:ser>
        <c:ser>
          <c:idx val="2"/>
          <c:order val="2"/>
          <c:tx>
            <c:strRef>
              <c:f>'TABLICA młodzi'!$A$212</c:f>
              <c:strCache>
                <c:ptCount val="1"/>
                <c:pt idx="0">
                  <c:v>35 lat i więcej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młodzi'!$B$212:$M$212</c:f>
              <c:numCache>
                <c:formatCode>#,##0</c:formatCode>
                <c:ptCount val="12"/>
                <c:pt idx="0">
                  <c:v>171.2</c:v>
                </c:pt>
                <c:pt idx="1">
                  <c:v>151.4</c:v>
                </c:pt>
                <c:pt idx="2">
                  <c:v>119.4</c:v>
                </c:pt>
                <c:pt idx="3">
                  <c:v>94.3</c:v>
                </c:pt>
                <c:pt idx="4">
                  <c:v>113.2</c:v>
                </c:pt>
                <c:pt idx="5">
                  <c:v>121.5</c:v>
                </c:pt>
                <c:pt idx="6">
                  <c:v>128.4</c:v>
                </c:pt>
                <c:pt idx="7">
                  <c:v>143.9</c:v>
                </c:pt>
                <c:pt idx="8">
                  <c:v>155.69999999999999</c:v>
                </c:pt>
                <c:pt idx="9">
                  <c:v>144.19999999999999</c:v>
                </c:pt>
                <c:pt idx="10">
                  <c:v>129.19999999999999</c:v>
                </c:pt>
                <c:pt idx="11">
                  <c:v>116.1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097872"/>
        <c:axId val="328098264"/>
      </c:areaChart>
      <c:catAx>
        <c:axId val="328097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098264"/>
        <c:crosses val="autoZero"/>
        <c:auto val="1"/>
        <c:lblAlgn val="ctr"/>
        <c:lblOffset val="100"/>
        <c:noMultiLvlLbl val="0"/>
      </c:catAx>
      <c:valAx>
        <c:axId val="328098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0978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u="none" strike="noStrike" baseline="0" dirty="0" smtClean="0">
                <a:effectLst/>
              </a:rPr>
              <a:t>Struktura bezrobotnych według </a:t>
            </a:r>
            <a:r>
              <a:rPr lang="pl-PL" sz="1600" b="1" i="0" u="none" strike="noStrike" baseline="0" dirty="0">
                <a:effectLst/>
              </a:rPr>
              <a:t>wieku </a:t>
            </a:r>
            <a:r>
              <a:rPr lang="pl-PL" sz="1600" b="1" i="0" u="none" strike="noStrike" baseline="0" dirty="0" smtClean="0">
                <a:effectLst/>
              </a:rPr>
              <a:t/>
            </a:r>
            <a:br>
              <a:rPr lang="pl-PL" sz="1600" b="1" i="0" u="none" strike="noStrike" baseline="0" dirty="0" smtClean="0">
                <a:effectLst/>
              </a:rPr>
            </a:br>
            <a:r>
              <a:rPr lang="pl-PL" sz="1600" b="1" i="0" u="none" strike="noStrike" baseline="0" dirty="0" smtClean="0">
                <a:effectLst/>
              </a:rPr>
              <a:t>w </a:t>
            </a:r>
            <a:r>
              <a:rPr lang="pl-PL" sz="1600" b="1" i="0" u="none" strike="noStrike" baseline="0" dirty="0">
                <a:effectLst/>
              </a:rPr>
              <a:t>województwie mazowieckim </a:t>
            </a:r>
            <a:r>
              <a:rPr lang="pl-PL" sz="1600" b="1" i="0" u="none" strike="noStrike" baseline="0" dirty="0" smtClean="0">
                <a:effectLst/>
              </a:rPr>
              <a:t>w </a:t>
            </a:r>
            <a:r>
              <a:rPr lang="pl-PL" sz="1600" b="1" i="0" u="none" strike="noStrike" baseline="0" dirty="0">
                <a:effectLst/>
              </a:rPr>
              <a:t>2016 r.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TABLICAwiek!$A$11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0070C0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TABLICAwiek!$C$3:$G$3</c:f>
              <c:strCache>
                <c:ptCount val="5"/>
                <c:pt idx="0">
                  <c:v>24 lata i mniej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i więcej</c:v>
                </c:pt>
              </c:strCache>
            </c:strRef>
          </c:cat>
          <c:val>
            <c:numRef>
              <c:f>TABLICAwiek!$C$11:$G$11</c:f>
              <c:numCache>
                <c:formatCode>#\ ##0.0</c:formatCode>
                <c:ptCount val="5"/>
                <c:pt idx="0">
                  <c:v>12.3</c:v>
                </c:pt>
                <c:pt idx="1">
                  <c:v>26.3</c:v>
                </c:pt>
                <c:pt idx="2">
                  <c:v>23.1</c:v>
                </c:pt>
                <c:pt idx="3">
                  <c:v>18.3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/>
              <a:t>Zameldowania na pobyt stały ludności w wieku </a:t>
            </a:r>
            <a:r>
              <a:rPr lang="pl-PL" sz="1800" b="1" dirty="0" smtClean="0"/>
              <a:t>produkcyjnym w województwie mazowieckim (w tys. osób)</a:t>
            </a:r>
            <a:endParaRPr lang="pl-PL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'TABLICA_wiek prod'!$A$50</c:f>
              <c:strCache>
                <c:ptCount val="1"/>
                <c:pt idx="0">
                  <c:v>Pozostałe powiaty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'TABLICA_wiek prod'!$B$49:$M$49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'TABLICA_wiek prod'!$B$50:$M$50</c:f>
              <c:numCache>
                <c:formatCode>0.0</c:formatCode>
                <c:ptCount val="12"/>
                <c:pt idx="0">
                  <c:v>25.1</c:v>
                </c:pt>
                <c:pt idx="1">
                  <c:v>28.6</c:v>
                </c:pt>
                <c:pt idx="2">
                  <c:v>31.2</c:v>
                </c:pt>
                <c:pt idx="3">
                  <c:v>24.8</c:v>
                </c:pt>
                <c:pt idx="4">
                  <c:v>24.6</c:v>
                </c:pt>
                <c:pt idx="5">
                  <c:v>26.3</c:v>
                </c:pt>
                <c:pt idx="6">
                  <c:v>24.5</c:v>
                </c:pt>
                <c:pt idx="7">
                  <c:v>23</c:v>
                </c:pt>
                <c:pt idx="8">
                  <c:v>23.4</c:v>
                </c:pt>
                <c:pt idx="9">
                  <c:v>22.6</c:v>
                </c:pt>
                <c:pt idx="10">
                  <c:v>21.2</c:v>
                </c:pt>
                <c:pt idx="11">
                  <c:v>20.2</c:v>
                </c:pt>
              </c:numCache>
            </c:numRef>
          </c:val>
        </c:ser>
        <c:ser>
          <c:idx val="1"/>
          <c:order val="1"/>
          <c:tx>
            <c:strRef>
              <c:f>'TABLICA_wiek prod'!$A$51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'TABLICA_wiek prod'!$B$49:$M$49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'TABLICA_wiek prod'!$B$51:$M$51</c:f>
              <c:numCache>
                <c:formatCode>0.0</c:formatCode>
                <c:ptCount val="12"/>
                <c:pt idx="0">
                  <c:v>17.5</c:v>
                </c:pt>
                <c:pt idx="1">
                  <c:v>20</c:v>
                </c:pt>
                <c:pt idx="2">
                  <c:v>18.899999999999999</c:v>
                </c:pt>
                <c:pt idx="3">
                  <c:v>14.7</c:v>
                </c:pt>
                <c:pt idx="4">
                  <c:v>14.2</c:v>
                </c:pt>
                <c:pt idx="5">
                  <c:v>15.7</c:v>
                </c:pt>
                <c:pt idx="6">
                  <c:v>17.399999999999999</c:v>
                </c:pt>
                <c:pt idx="7">
                  <c:v>16</c:v>
                </c:pt>
                <c:pt idx="8">
                  <c:v>18.399999999999999</c:v>
                </c:pt>
                <c:pt idx="9">
                  <c:v>18.3</c:v>
                </c:pt>
                <c:pt idx="10">
                  <c:v>16.600000000000001</c:v>
                </c:pt>
                <c:pt idx="11">
                  <c:v>15.4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322957160"/>
        <c:axId val="322953632"/>
      </c:barChart>
      <c:catAx>
        <c:axId val="322957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3632"/>
        <c:crosses val="autoZero"/>
        <c:auto val="1"/>
        <c:lblAlgn val="ctr"/>
        <c:lblOffset val="100"/>
        <c:noMultiLvlLbl val="0"/>
      </c:catAx>
      <c:valAx>
        <c:axId val="322953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7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u="none" strike="noStrike" baseline="0" dirty="0" smtClean="0">
                <a:effectLst/>
              </a:rPr>
              <a:t>Struktura bezrobotnych według </a:t>
            </a:r>
            <a:r>
              <a:rPr lang="pl-PL" sz="1600" b="1" i="0" u="none" strike="noStrike" baseline="0" dirty="0">
                <a:effectLst/>
              </a:rPr>
              <a:t>wieku </a:t>
            </a:r>
            <a:r>
              <a:rPr lang="pl-PL" sz="1600" b="1" i="0" u="none" strike="noStrike" baseline="0" dirty="0" smtClean="0">
                <a:effectLst/>
              </a:rPr>
              <a:t/>
            </a:r>
            <a:br>
              <a:rPr lang="pl-PL" sz="1600" b="1" i="0" u="none" strike="noStrike" baseline="0" dirty="0" smtClean="0">
                <a:effectLst/>
              </a:rPr>
            </a:br>
            <a:r>
              <a:rPr lang="pl-PL" sz="1600" b="1" i="0" u="none" strike="noStrike" baseline="0" dirty="0" smtClean="0">
                <a:effectLst/>
              </a:rPr>
              <a:t>w </a:t>
            </a:r>
            <a:r>
              <a:rPr lang="pl-PL" sz="1600" b="1" i="0" u="none" strike="noStrike" baseline="0" dirty="0">
                <a:effectLst/>
              </a:rPr>
              <a:t>województwie mazowieckim </a:t>
            </a:r>
            <a:r>
              <a:rPr lang="pl-PL" sz="1600" b="1" i="0" u="none" strike="noStrike" baseline="0" dirty="0" smtClean="0">
                <a:effectLst/>
              </a:rPr>
              <a:t>w </a:t>
            </a:r>
            <a:r>
              <a:rPr lang="pl-PL" sz="1600" b="1" i="0" u="none" strike="noStrike" baseline="0" dirty="0">
                <a:effectLst/>
              </a:rPr>
              <a:t>2005 r.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TABLICAwiek!$A$22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0070C0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TABLICAwiek!$C$3:$G$3</c:f>
              <c:strCache>
                <c:ptCount val="5"/>
                <c:pt idx="0">
                  <c:v>24 lata i mniej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i więcej</c:v>
                </c:pt>
              </c:strCache>
            </c:strRef>
          </c:cat>
          <c:val>
            <c:numRef>
              <c:f>TABLICAwiek!$C$22:$G$22</c:f>
              <c:numCache>
                <c:formatCode>0.0</c:formatCode>
                <c:ptCount val="5"/>
                <c:pt idx="0">
                  <c:v>20.9</c:v>
                </c:pt>
                <c:pt idx="1">
                  <c:v>27.6</c:v>
                </c:pt>
                <c:pt idx="2">
                  <c:v>19.899999999999999</c:v>
                </c:pt>
                <c:pt idx="3">
                  <c:v>25.1</c:v>
                </c:pt>
                <c:pt idx="4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u="none" strike="noStrike" baseline="0" dirty="0" smtClean="0">
                <a:effectLst/>
              </a:rPr>
              <a:t>Struktura bezrobotnych </a:t>
            </a:r>
            <a:r>
              <a:rPr lang="pl-PL" sz="1600" b="1" i="0" u="none" strike="noStrike" baseline="0" dirty="0">
                <a:effectLst/>
              </a:rPr>
              <a:t>według wieku </a:t>
            </a:r>
            <a:br>
              <a:rPr lang="pl-PL" sz="1600" b="1" i="0" u="none" strike="noStrike" baseline="0" dirty="0">
                <a:effectLst/>
              </a:rPr>
            </a:br>
            <a:r>
              <a:rPr lang="pl-PL" sz="1600" b="1" i="0" u="none" strike="noStrike" baseline="0" dirty="0">
                <a:effectLst/>
              </a:rPr>
              <a:t>w m.st. Warszawie w 2005 r.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TABLICAwiek!$A$23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F07052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TABLICAwiek!$C$3:$G$3</c:f>
              <c:strCache>
                <c:ptCount val="5"/>
                <c:pt idx="0">
                  <c:v>24 lata i mniej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i więcej</c:v>
                </c:pt>
              </c:strCache>
            </c:strRef>
          </c:cat>
          <c:val>
            <c:numRef>
              <c:f>TABLICAwiek!$C$23:$G$23</c:f>
              <c:numCache>
                <c:formatCode>0.0</c:formatCode>
                <c:ptCount val="5"/>
                <c:pt idx="0">
                  <c:v>11.9</c:v>
                </c:pt>
                <c:pt idx="1">
                  <c:v>25.2</c:v>
                </c:pt>
                <c:pt idx="2">
                  <c:v>18</c:v>
                </c:pt>
                <c:pt idx="3">
                  <c:v>33.6</c:v>
                </c:pt>
                <c:pt idx="4">
                  <c:v>11.3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u="none" strike="noStrike" baseline="0" dirty="0" smtClean="0">
                <a:effectLst/>
              </a:rPr>
              <a:t>Struktura bezrobotnych według </a:t>
            </a:r>
            <a:r>
              <a:rPr lang="pl-PL" sz="1600" b="1" i="0" u="none" strike="noStrike" baseline="0" dirty="0">
                <a:effectLst/>
              </a:rPr>
              <a:t>wieku </a:t>
            </a:r>
            <a:br>
              <a:rPr lang="pl-PL" sz="1600" b="1" i="0" u="none" strike="noStrike" baseline="0" dirty="0">
                <a:effectLst/>
              </a:rPr>
            </a:br>
            <a:r>
              <a:rPr lang="pl-PL" sz="1600" b="1" i="0" u="none" strike="noStrike" baseline="0" dirty="0">
                <a:effectLst/>
              </a:rPr>
              <a:t>w m.st. Warszawie w 2016 r.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TABLICAwiek!$A$12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F07052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TABLICAwiek!$C$3:$G$3</c:f>
              <c:strCache>
                <c:ptCount val="5"/>
                <c:pt idx="0">
                  <c:v>24 lata i mniej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i więcej</c:v>
                </c:pt>
              </c:strCache>
            </c:strRef>
          </c:cat>
          <c:val>
            <c:numRef>
              <c:f>TABLICAwiek!$C$12:$G$12</c:f>
              <c:numCache>
                <c:formatCode>#\ ##0.0</c:formatCode>
                <c:ptCount val="5"/>
                <c:pt idx="0">
                  <c:v>4</c:v>
                </c:pt>
                <c:pt idx="1">
                  <c:v>21.8</c:v>
                </c:pt>
                <c:pt idx="2">
                  <c:v>26.5</c:v>
                </c:pt>
                <c:pt idx="3">
                  <c:v>19.7</c:v>
                </c:pt>
                <c:pt idx="4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Bezrobotni zarejestrowani według wieku w m.</a:t>
            </a:r>
            <a:r>
              <a:rPr lang="pl-PL" sz="1600" b="1" baseline="0"/>
              <a:t>st. Warszawie</a:t>
            </a:r>
            <a:r>
              <a:rPr lang="pl-PL" sz="1600" b="1"/>
              <a:t> (w tys. osób)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'TABLICA młodzi'!$A$217</c:f>
              <c:strCache>
                <c:ptCount val="1"/>
                <c:pt idx="0">
                  <c:v>24 lata i mniej</c:v>
                </c:pt>
              </c:strCache>
            </c:strRef>
          </c:tx>
          <c:spPr>
            <a:solidFill>
              <a:srgbClr val="F07052"/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młodzi'!$B$217:$M$217</c:f>
              <c:numCache>
                <c:formatCode>#,##0</c:formatCode>
                <c:ptCount val="12"/>
                <c:pt idx="0">
                  <c:v>6.9</c:v>
                </c:pt>
                <c:pt idx="1">
                  <c:v>4.8</c:v>
                </c:pt>
                <c:pt idx="2">
                  <c:v>2.4</c:v>
                </c:pt>
                <c:pt idx="3">
                  <c:v>1.6</c:v>
                </c:pt>
                <c:pt idx="4">
                  <c:v>3</c:v>
                </c:pt>
                <c:pt idx="5">
                  <c:v>3.5</c:v>
                </c:pt>
                <c:pt idx="6">
                  <c:v>3.5</c:v>
                </c:pt>
                <c:pt idx="7">
                  <c:v>4.2</c:v>
                </c:pt>
                <c:pt idx="8">
                  <c:v>4.2</c:v>
                </c:pt>
                <c:pt idx="9">
                  <c:v>3.1</c:v>
                </c:pt>
                <c:pt idx="10">
                  <c:v>2.1</c:v>
                </c:pt>
                <c:pt idx="11">
                  <c:v>1.3</c:v>
                </c:pt>
              </c:numCache>
            </c:numRef>
          </c:val>
        </c:ser>
        <c:ser>
          <c:idx val="1"/>
          <c:order val="1"/>
          <c:tx>
            <c:strRef>
              <c:f>'TABLICA młodzi'!$A$218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młodzi'!$B$218:$M$218</c:f>
              <c:numCache>
                <c:formatCode>#,##0</c:formatCode>
                <c:ptCount val="12"/>
                <c:pt idx="0">
                  <c:v>14.7</c:v>
                </c:pt>
                <c:pt idx="1">
                  <c:v>12.6</c:v>
                </c:pt>
                <c:pt idx="2">
                  <c:v>8.1999999999999993</c:v>
                </c:pt>
                <c:pt idx="3">
                  <c:v>5.9</c:v>
                </c:pt>
                <c:pt idx="4">
                  <c:v>9.8000000000000007</c:v>
                </c:pt>
                <c:pt idx="5">
                  <c:v>11.7</c:v>
                </c:pt>
                <c:pt idx="6">
                  <c:v>12.3</c:v>
                </c:pt>
                <c:pt idx="7">
                  <c:v>14.3</c:v>
                </c:pt>
                <c:pt idx="8">
                  <c:v>15.1</c:v>
                </c:pt>
                <c:pt idx="9">
                  <c:v>12.4</c:v>
                </c:pt>
                <c:pt idx="10">
                  <c:v>9.4</c:v>
                </c:pt>
                <c:pt idx="11">
                  <c:v>7.2</c:v>
                </c:pt>
              </c:numCache>
            </c:numRef>
          </c:val>
        </c:ser>
        <c:ser>
          <c:idx val="2"/>
          <c:order val="2"/>
          <c:tx>
            <c:strRef>
              <c:f>'TABLICA młodzi'!$A$219</c:f>
              <c:strCache>
                <c:ptCount val="1"/>
                <c:pt idx="0">
                  <c:v>35 lat i więcej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cat>
            <c:numRef>
              <c:f>'TABLICA młodzi'!$B$201:$M$201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 młodzi'!$B$219:$M$219</c:f>
              <c:numCache>
                <c:formatCode>#,##0</c:formatCode>
                <c:ptCount val="12"/>
                <c:pt idx="0">
                  <c:v>36.700000000000003</c:v>
                </c:pt>
                <c:pt idx="1">
                  <c:v>32</c:v>
                </c:pt>
                <c:pt idx="2">
                  <c:v>21.4</c:v>
                </c:pt>
                <c:pt idx="3">
                  <c:v>13.2</c:v>
                </c:pt>
                <c:pt idx="4">
                  <c:v>18.5</c:v>
                </c:pt>
                <c:pt idx="5">
                  <c:v>23.5</c:v>
                </c:pt>
                <c:pt idx="6">
                  <c:v>25.8</c:v>
                </c:pt>
                <c:pt idx="7">
                  <c:v>30.8</c:v>
                </c:pt>
                <c:pt idx="8">
                  <c:v>35.6</c:v>
                </c:pt>
                <c:pt idx="9">
                  <c:v>33.299999999999997</c:v>
                </c:pt>
                <c:pt idx="10">
                  <c:v>28.2</c:v>
                </c:pt>
                <c:pt idx="11">
                  <c:v>24.6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9315368"/>
        <c:axId val="329313800"/>
      </c:areaChart>
      <c:catAx>
        <c:axId val="329315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3800"/>
        <c:crosses val="autoZero"/>
        <c:auto val="1"/>
        <c:lblAlgn val="ctr"/>
        <c:lblOffset val="100"/>
        <c:noMultiLvlLbl val="0"/>
      </c:catAx>
      <c:valAx>
        <c:axId val="329313800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53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Stopa bezrobocia osób w wieku 15-24 lata</a:t>
            </a:r>
            <a:r>
              <a:rPr lang="pl-PL" sz="1600" b="1" baseline="0"/>
              <a:t> w IV kwartale </a:t>
            </a:r>
            <a:br>
              <a:rPr lang="pl-PL" sz="1600" b="1" baseline="0"/>
            </a:br>
            <a:r>
              <a:rPr lang="pl-PL" sz="1600" b="0" baseline="0"/>
              <a:t>(na podstawie BAEL; w %)</a:t>
            </a:r>
            <a:endParaRPr lang="pl-PL" sz="1600" b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'wykr_4kw (3)'!$B$176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'wykr_4kw (3)'!$C$175:$G$175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'wykr_4kw (3)'!$C$176:$G$176</c:f>
              <c:numCache>
                <c:formatCode>0.0_ ;\-0.0\ </c:formatCode>
                <c:ptCount val="5"/>
                <c:pt idx="0">
                  <c:v>27.4</c:v>
                </c:pt>
                <c:pt idx="1">
                  <c:v>27.3</c:v>
                </c:pt>
                <c:pt idx="2">
                  <c:v>22</c:v>
                </c:pt>
                <c:pt idx="3">
                  <c:v>20.3</c:v>
                </c:pt>
                <c:pt idx="4">
                  <c:v>15.9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'wykr_4kw (3)'!$B$177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9746B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746B8"/>
              </a:solidFill>
              <a:ln w="9525">
                <a:solidFill>
                  <a:srgbClr val="9746B8"/>
                </a:solidFill>
              </a:ln>
              <a:effectLst/>
            </c:spPr>
          </c:marker>
          <c:dLbls>
            <c:spPr>
              <a:solidFill>
                <a:srgbClr val="DC8AF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'wykr_4kw (3)'!$C$175:$G$175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'wykr_4kw (3)'!$C$177:$G$177</c:f>
              <c:numCache>
                <c:formatCode>0.0_ ;\-0.0\ </c:formatCode>
                <c:ptCount val="5"/>
                <c:pt idx="0">
                  <c:v>18.899999999999999</c:v>
                </c:pt>
                <c:pt idx="1">
                  <c:v>22.1</c:v>
                </c:pt>
                <c:pt idx="2">
                  <c:v>14.7</c:v>
                </c:pt>
                <c:pt idx="3">
                  <c:v>15.3</c:v>
                </c:pt>
                <c:pt idx="4">
                  <c:v>11.8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9317720"/>
        <c:axId val="329314192"/>
      </c:lineChart>
      <c:catAx>
        <c:axId val="329317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4192"/>
        <c:crosses val="autoZero"/>
        <c:auto val="1"/>
        <c:lblAlgn val="ctr"/>
        <c:lblOffset val="100"/>
        <c:noMultiLvlLbl val="0"/>
      </c:catAx>
      <c:valAx>
        <c:axId val="32931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_ ;\-0.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7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baseline="0" dirty="0">
                <a:effectLst/>
              </a:rPr>
              <a:t>Stopa bezrobocia według grup wieku w województwie mazowieckim w IV kwartale </a:t>
            </a:r>
            <a:r>
              <a:rPr lang="pl-PL" sz="1600" b="1" i="0" baseline="0" dirty="0" smtClean="0">
                <a:effectLst/>
              </a:rPr>
              <a:t/>
            </a:r>
            <a:br>
              <a:rPr lang="pl-PL" sz="1600" b="1" i="0" baseline="0" dirty="0" smtClean="0">
                <a:effectLst/>
              </a:rPr>
            </a:br>
            <a:r>
              <a:rPr lang="pl-PL" sz="1600" b="0" i="0" baseline="0" dirty="0" smtClean="0">
                <a:effectLst/>
              </a:rPr>
              <a:t>(</a:t>
            </a:r>
            <a:r>
              <a:rPr lang="pl-PL" sz="1600" b="0" i="0" baseline="0" dirty="0">
                <a:effectLst/>
              </a:rPr>
              <a:t>na podstawie BAEL; w %)</a:t>
            </a:r>
            <a:endParaRPr lang="pl-PL" sz="1600" b="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'wykr_4kw (3)'!$B$245</c:f>
              <c:strCache>
                <c:ptCount val="1"/>
                <c:pt idx="0">
                  <c:v> 15 - 24 lata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'wykr_4kw (3)'!$C$244:$G$244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'wykr_4kw (3)'!$C$245:$G$245</c:f>
              <c:numCache>
                <c:formatCode>_-* ####0.0_-;\-* ####0.0_-;_-* "-"_-;_-@_-</c:formatCode>
                <c:ptCount val="5"/>
                <c:pt idx="0">
                  <c:v>18.899999999999999</c:v>
                </c:pt>
                <c:pt idx="1">
                  <c:v>22.1</c:v>
                </c:pt>
                <c:pt idx="2">
                  <c:v>14.7</c:v>
                </c:pt>
                <c:pt idx="3">
                  <c:v>15.3</c:v>
                </c:pt>
                <c:pt idx="4">
                  <c:v>11.8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'wykr_4kw (3)'!$B$246</c:f>
              <c:strCache>
                <c:ptCount val="1"/>
                <c:pt idx="0">
                  <c:v> 25 - 34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'wykr_4kw (3)'!$C$244:$G$244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'wykr_4kw (3)'!$C$246:$G$246</c:f>
              <c:numCache>
                <c:formatCode>_-* ####0.0_-;\-* ####0.0_-;_-* "-"_-;_-@_-</c:formatCode>
                <c:ptCount val="5"/>
                <c:pt idx="0">
                  <c:v>9.3000000000000007</c:v>
                </c:pt>
                <c:pt idx="1">
                  <c:v>7.7</c:v>
                </c:pt>
                <c:pt idx="2">
                  <c:v>6.6</c:v>
                </c:pt>
                <c:pt idx="3">
                  <c:v>7.9</c:v>
                </c:pt>
                <c:pt idx="4">
                  <c:v>5.6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'wykr_4kw (3)'!$B$247</c:f>
              <c:strCache>
                <c:ptCount val="1"/>
                <c:pt idx="0">
                  <c:v> 35 - 44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'wykr_4kw (3)'!$C$244:$G$244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'wykr_4kw (3)'!$C$247:$G$247</c:f>
              <c:numCache>
                <c:formatCode>_-* ####0.0_-;\-* ####0.0_-;_-* "-"_-;_-@_-</c:formatCode>
                <c:ptCount val="5"/>
                <c:pt idx="0">
                  <c:v>5.5</c:v>
                </c:pt>
                <c:pt idx="1">
                  <c:v>6.5</c:v>
                </c:pt>
                <c:pt idx="2">
                  <c:v>5.2</c:v>
                </c:pt>
                <c:pt idx="3">
                  <c:v>4</c:v>
                </c:pt>
                <c:pt idx="4">
                  <c:v>5.0999999999999996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'wykr_4kw (3)'!$B$248</c:f>
              <c:strCache>
                <c:ptCount val="1"/>
                <c:pt idx="0">
                  <c:v> 45 - 54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'wykr_4kw (3)'!$C$244:$G$244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'wykr_4kw (3)'!$C$248:$G$248</c:f>
              <c:numCache>
                <c:formatCode>_-* ####0.0_-;\-* ####0.0_-;_-* "-"_-;_-@_-</c:formatCode>
                <c:ptCount val="5"/>
                <c:pt idx="0">
                  <c:v>7.8</c:v>
                </c:pt>
                <c:pt idx="1">
                  <c:v>7.5</c:v>
                </c:pt>
                <c:pt idx="2">
                  <c:v>5.9</c:v>
                </c:pt>
                <c:pt idx="3">
                  <c:v>5.6</c:v>
                </c:pt>
                <c:pt idx="4">
                  <c:v>3.4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'wykr_4kw (3)'!$B$249</c:f>
              <c:strCache>
                <c:ptCount val="1"/>
                <c:pt idx="0">
                  <c:v> 55 lat i więcej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C59EE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'wykr_4kw (3)'!$C$244:$G$244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'wykr_4kw (3)'!$C$249:$G$249</c:f>
              <c:numCache>
                <c:formatCode>_-* ####0.0_-;\-* ####0.0_-;_-* "-"_-;_-@_-</c:formatCode>
                <c:ptCount val="5"/>
                <c:pt idx="0">
                  <c:v>4.7</c:v>
                </c:pt>
                <c:pt idx="1">
                  <c:v>6.7</c:v>
                </c:pt>
                <c:pt idx="2">
                  <c:v>6.6</c:v>
                </c:pt>
                <c:pt idx="3">
                  <c:v>4.5999999999999996</c:v>
                </c:pt>
                <c:pt idx="4">
                  <c:v>3.1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29316544"/>
        <c:axId val="329315760"/>
      </c:lineChart>
      <c:catAx>
        <c:axId val="32931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5760"/>
        <c:crosses val="autoZero"/>
        <c:auto val="1"/>
        <c:lblAlgn val="ctr"/>
        <c:lblOffset val="100"/>
        <c:noMultiLvlLbl val="0"/>
      </c:catAx>
      <c:valAx>
        <c:axId val="32931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Udział długotrwale bezrobotnych w ogólnej liczbie zarejestrowanych bezrobotnych (w 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WYKRESY!$J$63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b" anchorCtr="0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WYKRESY!$K$63:$Q$63</c:f>
              <c:numCache>
                <c:formatCode>0.0</c:formatCode>
                <c:ptCount val="7"/>
                <c:pt idx="0">
                  <c:v>46.4</c:v>
                </c:pt>
                <c:pt idx="1">
                  <c:v>50.3</c:v>
                </c:pt>
                <c:pt idx="2">
                  <c:v>50.2</c:v>
                </c:pt>
                <c:pt idx="3">
                  <c:v>53.7</c:v>
                </c:pt>
                <c:pt idx="4">
                  <c:v>57.7</c:v>
                </c:pt>
                <c:pt idx="5">
                  <c:v>56.3</c:v>
                </c:pt>
                <c:pt idx="6">
                  <c:v>56</c:v>
                </c:pt>
              </c:numCache>
            </c:numRef>
          </c:val>
        </c:ser>
        <c:ser>
          <c:idx val="1"/>
          <c:order val="1"/>
          <c:tx>
            <c:strRef>
              <c:f>WYKRESY!$J$64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WYKRESY!$K$64:$Q$64</c:f>
              <c:numCache>
                <c:formatCode>0.0</c:formatCode>
                <c:ptCount val="7"/>
                <c:pt idx="0">
                  <c:v>49</c:v>
                </c:pt>
                <c:pt idx="1">
                  <c:v>52.2</c:v>
                </c:pt>
                <c:pt idx="2">
                  <c:v>52</c:v>
                </c:pt>
                <c:pt idx="3">
                  <c:v>55.4</c:v>
                </c:pt>
                <c:pt idx="4">
                  <c:v>59.6</c:v>
                </c:pt>
                <c:pt idx="5">
                  <c:v>58.8</c:v>
                </c:pt>
                <c:pt idx="6">
                  <c:v>58.9</c:v>
                </c:pt>
              </c:numCache>
            </c:numRef>
          </c:val>
        </c:ser>
        <c:ser>
          <c:idx val="2"/>
          <c:order val="2"/>
          <c:tx>
            <c:strRef>
              <c:f>WYKRESY!$J$65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WYKRESY!$K$65:$Q$65</c:f>
              <c:numCache>
                <c:formatCode>0.0</c:formatCode>
                <c:ptCount val="7"/>
                <c:pt idx="0">
                  <c:v>45.6</c:v>
                </c:pt>
                <c:pt idx="1">
                  <c:v>45.9</c:v>
                </c:pt>
                <c:pt idx="2">
                  <c:v>44.5</c:v>
                </c:pt>
                <c:pt idx="3">
                  <c:v>49.7</c:v>
                </c:pt>
                <c:pt idx="4">
                  <c:v>55.3</c:v>
                </c:pt>
                <c:pt idx="5">
                  <c:v>55.1</c:v>
                </c:pt>
                <c:pt idx="6">
                  <c:v>55.3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29310664"/>
        <c:axId val="329311056"/>
      </c:barChart>
      <c:catAx>
        <c:axId val="329310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1056"/>
        <c:crosses val="autoZero"/>
        <c:auto val="1"/>
        <c:lblAlgn val="ctr"/>
        <c:lblOffset val="100"/>
        <c:noMultiLvlLbl val="0"/>
      </c:catAx>
      <c:valAx>
        <c:axId val="329311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0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Udział długotrwale bezrobotnych mężczyzn w ogólnej liczbie zarejestrowanych bezrobotnych mężczyzn (w 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WYKRESY!$J$69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b" anchorCtr="0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WYKRESY!$K$69:$Q$69</c:f>
              <c:numCache>
                <c:formatCode>0.0</c:formatCode>
                <c:ptCount val="7"/>
                <c:pt idx="0">
                  <c:v>42.6</c:v>
                </c:pt>
                <c:pt idx="1">
                  <c:v>46.6</c:v>
                </c:pt>
                <c:pt idx="2">
                  <c:v>45.6</c:v>
                </c:pt>
                <c:pt idx="3">
                  <c:v>49.9</c:v>
                </c:pt>
                <c:pt idx="4">
                  <c:v>54.6</c:v>
                </c:pt>
                <c:pt idx="5">
                  <c:v>53.2</c:v>
                </c:pt>
                <c:pt idx="6">
                  <c:v>52.4</c:v>
                </c:pt>
              </c:numCache>
            </c:numRef>
          </c:val>
        </c:ser>
        <c:ser>
          <c:idx val="1"/>
          <c:order val="1"/>
          <c:tx>
            <c:strRef>
              <c:f>WYKRESY!$J$70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WYKRESY!$K$70:$Q$70</c:f>
              <c:numCache>
                <c:formatCode>0.0</c:formatCode>
                <c:ptCount val="7"/>
                <c:pt idx="0">
                  <c:v>46.5</c:v>
                </c:pt>
                <c:pt idx="1">
                  <c:v>50.3</c:v>
                </c:pt>
                <c:pt idx="2">
                  <c:v>49.5</c:v>
                </c:pt>
                <c:pt idx="3">
                  <c:v>53.6</c:v>
                </c:pt>
                <c:pt idx="4">
                  <c:v>58.4</c:v>
                </c:pt>
                <c:pt idx="5">
                  <c:v>57.5</c:v>
                </c:pt>
                <c:pt idx="6">
                  <c:v>57.4</c:v>
                </c:pt>
              </c:numCache>
            </c:numRef>
          </c:val>
        </c:ser>
        <c:ser>
          <c:idx val="2"/>
          <c:order val="2"/>
          <c:tx>
            <c:strRef>
              <c:f>WYKRESY!$J$71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WYKRESY!$K$71:$Q$71</c:f>
              <c:numCache>
                <c:formatCode>0.0</c:formatCode>
                <c:ptCount val="7"/>
                <c:pt idx="0">
                  <c:v>47.1</c:v>
                </c:pt>
                <c:pt idx="1">
                  <c:v>47.5</c:v>
                </c:pt>
                <c:pt idx="2">
                  <c:v>45.1</c:v>
                </c:pt>
                <c:pt idx="3">
                  <c:v>49.8</c:v>
                </c:pt>
                <c:pt idx="4">
                  <c:v>56.1</c:v>
                </c:pt>
                <c:pt idx="5">
                  <c:v>56.5</c:v>
                </c:pt>
                <c:pt idx="6">
                  <c:v>57.2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29311840"/>
        <c:axId val="329312232"/>
      </c:barChart>
      <c:catAx>
        <c:axId val="32931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2232"/>
        <c:crosses val="autoZero"/>
        <c:auto val="1"/>
        <c:lblAlgn val="ctr"/>
        <c:lblOffset val="100"/>
        <c:noMultiLvlLbl val="0"/>
      </c:catAx>
      <c:valAx>
        <c:axId val="329312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9311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Udział długotrwale bezrobotnych kobiet w ogólnej liczbie zarejestrowanych bezrobotnych kobiet (w 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WYKRESY!$J$75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b" anchorCtr="0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WYKRESY!$K$75:$Q$75</c:f>
              <c:numCache>
                <c:formatCode>0.0</c:formatCode>
                <c:ptCount val="7"/>
                <c:pt idx="0">
                  <c:v>49.9</c:v>
                </c:pt>
                <c:pt idx="1">
                  <c:v>53.5</c:v>
                </c:pt>
                <c:pt idx="2">
                  <c:v>54.6</c:v>
                </c:pt>
                <c:pt idx="3">
                  <c:v>57.3</c:v>
                </c:pt>
                <c:pt idx="4">
                  <c:v>60.7</c:v>
                </c:pt>
                <c:pt idx="5">
                  <c:v>59.1</c:v>
                </c:pt>
                <c:pt idx="6">
                  <c:v>59.1</c:v>
                </c:pt>
              </c:numCache>
            </c:numRef>
          </c:val>
        </c:ser>
        <c:ser>
          <c:idx val="1"/>
          <c:order val="1"/>
          <c:tx>
            <c:strRef>
              <c:f>WYKRESY!$J$76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WYKRESY!$K$76:$Q$76</c:f>
              <c:numCache>
                <c:formatCode>0.0</c:formatCode>
                <c:ptCount val="7"/>
                <c:pt idx="0">
                  <c:v>51.7</c:v>
                </c:pt>
                <c:pt idx="1">
                  <c:v>54</c:v>
                </c:pt>
                <c:pt idx="2">
                  <c:v>54.8</c:v>
                </c:pt>
                <c:pt idx="3">
                  <c:v>57.4</c:v>
                </c:pt>
                <c:pt idx="4">
                  <c:v>60.8</c:v>
                </c:pt>
                <c:pt idx="5">
                  <c:v>60.1</c:v>
                </c:pt>
                <c:pt idx="6">
                  <c:v>60.4</c:v>
                </c:pt>
              </c:numCache>
            </c:numRef>
          </c:val>
        </c:ser>
        <c:ser>
          <c:idx val="2"/>
          <c:order val="2"/>
          <c:tx>
            <c:strRef>
              <c:f>WYKRESY!$J$77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WYKRESY!$K$62:$Q$62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WYKRESY!$K$77:$Q$77</c:f>
              <c:numCache>
                <c:formatCode>0.0</c:formatCode>
                <c:ptCount val="7"/>
                <c:pt idx="0">
                  <c:v>43.8</c:v>
                </c:pt>
                <c:pt idx="1">
                  <c:v>44.2</c:v>
                </c:pt>
                <c:pt idx="2">
                  <c:v>43.9</c:v>
                </c:pt>
                <c:pt idx="3">
                  <c:v>49.6</c:v>
                </c:pt>
                <c:pt idx="4">
                  <c:v>54.5</c:v>
                </c:pt>
                <c:pt idx="5">
                  <c:v>53.6</c:v>
                </c:pt>
                <c:pt idx="6">
                  <c:v>53.5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30694840"/>
        <c:axId val="330699544"/>
      </c:barChart>
      <c:catAx>
        <c:axId val="330694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9544"/>
        <c:crosses val="autoZero"/>
        <c:auto val="1"/>
        <c:lblAlgn val="ctr"/>
        <c:lblOffset val="100"/>
        <c:noMultiLvlLbl val="0"/>
      </c:catAx>
      <c:valAx>
        <c:axId val="330699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4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Liczba długotrwale bezrobotnych </a:t>
            </a:r>
            <a:br>
              <a:rPr lang="pl-PL" sz="1600" b="1"/>
            </a:br>
            <a:r>
              <a:rPr lang="pl-PL" sz="1600" b="1"/>
              <a:t>w Polsce (w tys.)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WYKRESY!$B$123</c:f>
              <c:strCache>
                <c:ptCount val="1"/>
                <c:pt idx="0">
                  <c:v>Mężczyźni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WYKRESY!$C$121:$I$121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WYKRESY!$C$123:$I$123</c:f>
              <c:numCache>
                <c:formatCode>0.0</c:formatCode>
                <c:ptCount val="7"/>
                <c:pt idx="0">
                  <c:v>400</c:v>
                </c:pt>
                <c:pt idx="1">
                  <c:v>429.9</c:v>
                </c:pt>
                <c:pt idx="2">
                  <c:v>472.9</c:v>
                </c:pt>
                <c:pt idx="3">
                  <c:v>528.5</c:v>
                </c:pt>
                <c:pt idx="4">
                  <c:v>483.7</c:v>
                </c:pt>
                <c:pt idx="5">
                  <c:v>397.6</c:v>
                </c:pt>
                <c:pt idx="6">
                  <c:v>326.60000000000002</c:v>
                </c:pt>
              </c:numCache>
            </c:numRef>
          </c:val>
        </c:ser>
        <c:ser>
          <c:idx val="1"/>
          <c:order val="1"/>
          <c:tx>
            <c:strRef>
              <c:f>WYKRESY!$B$124</c:f>
              <c:strCache>
                <c:ptCount val="1"/>
                <c:pt idx="0">
                  <c:v>Kobiety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WYKRESY!$C$121:$I$121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WYKRESY!$C$124:$I$124</c:f>
              <c:numCache>
                <c:formatCode>0.0</c:formatCode>
                <c:ptCount val="7"/>
                <c:pt idx="0">
                  <c:v>506.3</c:v>
                </c:pt>
                <c:pt idx="1">
                  <c:v>566.70000000000005</c:v>
                </c:pt>
                <c:pt idx="2">
                  <c:v>600.5</c:v>
                </c:pt>
                <c:pt idx="3">
                  <c:v>630.20000000000005</c:v>
                </c:pt>
                <c:pt idx="4">
                  <c:v>570.29999999999995</c:v>
                </c:pt>
                <c:pt idx="5">
                  <c:v>482.7</c:v>
                </c:pt>
                <c:pt idx="6">
                  <c:v>421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330701504"/>
        <c:axId val="330699936"/>
      </c:barChart>
      <c:catAx>
        <c:axId val="330701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9936"/>
        <c:crosses val="autoZero"/>
        <c:auto val="1"/>
        <c:lblAlgn val="ctr"/>
        <c:lblOffset val="100"/>
        <c:noMultiLvlLbl val="0"/>
      </c:catAx>
      <c:valAx>
        <c:axId val="330699936"/>
        <c:scaling>
          <c:orientation val="minMax"/>
          <c:max val="12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701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/>
              <a:t>Wymeldowania na pobyt stały ludności</a:t>
            </a:r>
            <a:r>
              <a:rPr lang="pl-PL" sz="1800" b="1" baseline="0" dirty="0"/>
              <a:t> w wieku </a:t>
            </a:r>
            <a:r>
              <a:rPr lang="pl-PL" sz="1800" b="1" baseline="0" dirty="0" smtClean="0"/>
              <a:t>produkcyjnym w województwie mazowieckim (w tys. osób)</a:t>
            </a:r>
            <a:endParaRPr lang="pl-PL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'TABLICA_wiek prod'!$A$55</c:f>
              <c:strCache>
                <c:ptCount val="1"/>
                <c:pt idx="0">
                  <c:v>Pozostałe powiaty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'TABLICA_wiek prod'!$B$54:$M$54</c:f>
              <c:numCache>
                <c:formatCode>0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'TABLICA_wiek prod'!$B$55:$M$55</c:f>
              <c:numCache>
                <c:formatCode>0.0</c:formatCode>
                <c:ptCount val="12"/>
                <c:pt idx="0">
                  <c:v>21.2</c:v>
                </c:pt>
                <c:pt idx="1">
                  <c:v>24.6</c:v>
                </c:pt>
                <c:pt idx="2">
                  <c:v>26</c:v>
                </c:pt>
                <c:pt idx="3">
                  <c:v>20.3</c:v>
                </c:pt>
                <c:pt idx="4">
                  <c:v>19.5</c:v>
                </c:pt>
                <c:pt idx="5">
                  <c:v>20.8</c:v>
                </c:pt>
                <c:pt idx="6">
                  <c:v>20.6</c:v>
                </c:pt>
                <c:pt idx="7">
                  <c:v>19.399999999999999</c:v>
                </c:pt>
                <c:pt idx="8">
                  <c:v>21.5</c:v>
                </c:pt>
                <c:pt idx="9">
                  <c:v>21.3</c:v>
                </c:pt>
                <c:pt idx="10">
                  <c:v>19.7</c:v>
                </c:pt>
                <c:pt idx="11">
                  <c:v>18.2</c:v>
                </c:pt>
              </c:numCache>
            </c:numRef>
          </c:val>
        </c:ser>
        <c:ser>
          <c:idx val="1"/>
          <c:order val="1"/>
          <c:tx>
            <c:strRef>
              <c:f>'TABLICA_wiek prod'!$A$56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'TABLICA_wiek prod'!$B$54:$M$54</c:f>
              <c:numCache>
                <c:formatCode>0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'TABLICA_wiek prod'!$B$56:$M$56</c:f>
              <c:numCache>
                <c:formatCode>0.0</c:formatCode>
                <c:ptCount val="12"/>
                <c:pt idx="0">
                  <c:v>9.3000000000000007</c:v>
                </c:pt>
                <c:pt idx="1">
                  <c:v>11.6</c:v>
                </c:pt>
                <c:pt idx="2">
                  <c:v>12</c:v>
                </c:pt>
                <c:pt idx="3">
                  <c:v>9.9</c:v>
                </c:pt>
                <c:pt idx="4">
                  <c:v>9.1999999999999993</c:v>
                </c:pt>
                <c:pt idx="5">
                  <c:v>10.199999999999999</c:v>
                </c:pt>
                <c:pt idx="6">
                  <c:v>9.1999999999999993</c:v>
                </c:pt>
                <c:pt idx="7">
                  <c:v>8.6</c:v>
                </c:pt>
                <c:pt idx="8">
                  <c:v>8.9</c:v>
                </c:pt>
                <c:pt idx="9">
                  <c:v>8.6</c:v>
                </c:pt>
                <c:pt idx="10">
                  <c:v>7.9</c:v>
                </c:pt>
                <c:pt idx="11">
                  <c:v>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322955592"/>
        <c:axId val="322949712"/>
      </c:barChart>
      <c:catAx>
        <c:axId val="322955592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49712"/>
        <c:crosses val="autoZero"/>
        <c:auto val="1"/>
        <c:lblAlgn val="ctr"/>
        <c:lblOffset val="100"/>
        <c:noMultiLvlLbl val="0"/>
      </c:catAx>
      <c:valAx>
        <c:axId val="322949712"/>
        <c:scaling>
          <c:orientation val="minMax"/>
          <c:max val="6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5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Liczba długotrwale bezrobotnych </a:t>
            </a:r>
            <a:br>
              <a:rPr lang="pl-PL" sz="1600" b="1"/>
            </a:br>
            <a:r>
              <a:rPr lang="pl-PL" sz="1600" b="1"/>
              <a:t>w województwie mazowieckim (w tys.)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WYKRESY!$B$128</c:f>
              <c:strCache>
                <c:ptCount val="1"/>
                <c:pt idx="0">
                  <c:v>Mężczyźni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WYKRESY!$C$121:$I$121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WYKRESY!$C$128:$I$128</c:f>
              <c:numCache>
                <c:formatCode>0.0</c:formatCode>
                <c:ptCount val="7"/>
                <c:pt idx="0">
                  <c:v>57.4</c:v>
                </c:pt>
                <c:pt idx="1">
                  <c:v>62.7</c:v>
                </c:pt>
                <c:pt idx="2">
                  <c:v>70.2</c:v>
                </c:pt>
                <c:pt idx="3">
                  <c:v>80.099999999999994</c:v>
                </c:pt>
                <c:pt idx="4">
                  <c:v>76.099999999999994</c:v>
                </c:pt>
                <c:pt idx="5">
                  <c:v>64.3</c:v>
                </c:pt>
                <c:pt idx="6">
                  <c:v>54.6</c:v>
                </c:pt>
              </c:numCache>
            </c:numRef>
          </c:val>
        </c:ser>
        <c:ser>
          <c:idx val="1"/>
          <c:order val="1"/>
          <c:tx>
            <c:strRef>
              <c:f>WYKRESY!$B$129</c:f>
              <c:strCache>
                <c:ptCount val="1"/>
                <c:pt idx="0">
                  <c:v>Kobiety</c:v>
                </c:pt>
              </c:strCache>
            </c:strRef>
          </c:tx>
          <c:spPr>
            <a:solidFill>
              <a:srgbClr val="A828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WYKRESY!$C$121:$I$121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WYKRESY!$C$129:$I$129</c:f>
              <c:numCache>
                <c:formatCode>0.0</c:formatCode>
                <c:ptCount val="7"/>
                <c:pt idx="0">
                  <c:v>59.4</c:v>
                </c:pt>
                <c:pt idx="1">
                  <c:v>66</c:v>
                </c:pt>
                <c:pt idx="2">
                  <c:v>71.2</c:v>
                </c:pt>
                <c:pt idx="3">
                  <c:v>76.8</c:v>
                </c:pt>
                <c:pt idx="4">
                  <c:v>72.7</c:v>
                </c:pt>
                <c:pt idx="5">
                  <c:v>62.9</c:v>
                </c:pt>
                <c:pt idx="6">
                  <c:v>56.7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330695232"/>
        <c:axId val="330700720"/>
      </c:barChart>
      <c:catAx>
        <c:axId val="330695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700720"/>
        <c:crosses val="autoZero"/>
        <c:auto val="1"/>
        <c:lblAlgn val="ctr"/>
        <c:lblOffset val="100"/>
        <c:noMultiLvlLbl val="0"/>
      </c:catAx>
      <c:valAx>
        <c:axId val="330700720"/>
        <c:scaling>
          <c:orientation val="minMax"/>
          <c:max val="17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5232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Liczba długotrwale bezrobotnych </a:t>
            </a:r>
            <a:br>
              <a:rPr lang="pl-PL" sz="1600" b="1"/>
            </a:br>
            <a:r>
              <a:rPr lang="pl-PL" sz="1600" b="1"/>
              <a:t>w m.st. Warszawie (w tys.)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WYKRESY!$B$133</c:f>
              <c:strCache>
                <c:ptCount val="1"/>
                <c:pt idx="0">
                  <c:v>Mężczyźni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WYKRESY!$C$121:$I$121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WYKRESY!$C$133:$I$133</c:f>
              <c:numCache>
                <c:formatCode>0.0</c:formatCode>
                <c:ptCount val="7"/>
                <c:pt idx="0">
                  <c:v>9.5</c:v>
                </c:pt>
                <c:pt idx="1">
                  <c:v>10.199999999999999</c:v>
                </c:pt>
                <c:pt idx="2">
                  <c:v>11.4</c:v>
                </c:pt>
                <c:pt idx="3">
                  <c:v>14.2</c:v>
                </c:pt>
                <c:pt idx="4">
                  <c:v>14.2</c:v>
                </c:pt>
                <c:pt idx="5">
                  <c:v>11.6</c:v>
                </c:pt>
                <c:pt idx="6">
                  <c:v>9.5</c:v>
                </c:pt>
              </c:numCache>
            </c:numRef>
          </c:val>
        </c:ser>
        <c:ser>
          <c:idx val="1"/>
          <c:order val="1"/>
          <c:tx>
            <c:strRef>
              <c:f>WYKRESY!$B$134</c:f>
              <c:strCache>
                <c:ptCount val="1"/>
                <c:pt idx="0">
                  <c:v>Kobiety</c:v>
                </c:pt>
              </c:strCache>
            </c:strRef>
          </c:tx>
          <c:spPr>
            <a:solidFill>
              <a:srgbClr val="CE32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WYKRESY!$C$121:$I$121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WYKRESY!$C$134:$I$134</c:f>
              <c:numCache>
                <c:formatCode>0.0</c:formatCode>
                <c:ptCount val="7"/>
                <c:pt idx="0">
                  <c:v>8.1</c:v>
                </c:pt>
                <c:pt idx="1">
                  <c:v>8.9</c:v>
                </c:pt>
                <c:pt idx="2">
                  <c:v>10.5</c:v>
                </c:pt>
                <c:pt idx="3">
                  <c:v>13.1</c:v>
                </c:pt>
                <c:pt idx="4">
                  <c:v>12.8</c:v>
                </c:pt>
                <c:pt idx="5">
                  <c:v>10.3</c:v>
                </c:pt>
                <c:pt idx="6">
                  <c:v>8.9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330695624"/>
        <c:axId val="330696016"/>
      </c:barChart>
      <c:catAx>
        <c:axId val="330695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6016"/>
        <c:crosses val="autoZero"/>
        <c:auto val="1"/>
        <c:lblAlgn val="ctr"/>
        <c:lblOffset val="100"/>
        <c:noMultiLvlLbl val="0"/>
      </c:catAx>
      <c:valAx>
        <c:axId val="330696016"/>
        <c:scaling>
          <c:orientation val="minMax"/>
          <c:max val="3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562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baseline="0" dirty="0">
                <a:effectLst/>
              </a:rPr>
              <a:t>Struktura długotrwale bezrobotnych według </a:t>
            </a:r>
            <a:r>
              <a:rPr lang="pl-PL" sz="1600" b="1" i="0" baseline="0" dirty="0" smtClean="0">
                <a:effectLst/>
              </a:rPr>
              <a:t>wykształcenia w </a:t>
            </a:r>
            <a:r>
              <a:rPr lang="pl-PL" sz="1600" b="1" i="0" baseline="0" dirty="0">
                <a:effectLst/>
              </a:rPr>
              <a:t>województwie mazowieckim </a:t>
            </a:r>
            <a:endParaRPr lang="pl-PL" sz="1600" b="1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'tabkontr_2.1 2016'!$G$96</c:f>
              <c:strCache>
                <c:ptCount val="1"/>
                <c:pt idx="0">
                  <c:v>wyższe</c:v>
                </c:pt>
              </c:strCache>
            </c:strRef>
          </c:tx>
          <c:spPr>
            <a:solidFill>
              <a:srgbClr val="2E471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2016'!$H$96:$I$96</c:f>
              <c:numCache>
                <c:formatCode>0.0</c:formatCode>
                <c:ptCount val="2"/>
                <c:pt idx="0">
                  <c:v>9.3000000000000007</c:v>
                </c:pt>
                <c:pt idx="1">
                  <c:v>12.4</c:v>
                </c:pt>
              </c:numCache>
            </c:numRef>
          </c:val>
        </c:ser>
        <c:ser>
          <c:idx val="1"/>
          <c:order val="1"/>
          <c:tx>
            <c:strRef>
              <c:f>'tabkontr_2.1 2016'!$G$97</c:f>
              <c:strCache>
                <c:ptCount val="1"/>
                <c:pt idx="0">
                  <c:v>policealne i średnie zawodowe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2016'!$H$97:$I$97</c:f>
              <c:numCache>
                <c:formatCode>0.0</c:formatCode>
                <c:ptCount val="2"/>
                <c:pt idx="0">
                  <c:v>21.5</c:v>
                </c:pt>
                <c:pt idx="1">
                  <c:v>21.2</c:v>
                </c:pt>
              </c:numCache>
            </c:numRef>
          </c:val>
        </c:ser>
        <c:ser>
          <c:idx val="2"/>
          <c:order val="2"/>
          <c:tx>
            <c:strRef>
              <c:f>'tabkontr_2.1 2016'!$G$98</c:f>
              <c:strCache>
                <c:ptCount val="1"/>
                <c:pt idx="0">
                  <c:v>średnie ogólnokształące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2016'!$H$98:$I$98</c:f>
              <c:numCache>
                <c:formatCode>0.0</c:formatCode>
                <c:ptCount val="2"/>
                <c:pt idx="0">
                  <c:v>9.1999999999999993</c:v>
                </c:pt>
                <c:pt idx="1">
                  <c:v>9.8000000000000007</c:v>
                </c:pt>
              </c:numCache>
            </c:numRef>
          </c:val>
        </c:ser>
        <c:ser>
          <c:idx val="3"/>
          <c:order val="3"/>
          <c:tx>
            <c:strRef>
              <c:f>'tabkontr_2.1 2016'!$G$99</c:f>
              <c:strCache>
                <c:ptCount val="1"/>
                <c:pt idx="0">
                  <c:v>zasadnicze zawodowe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2016'!$H$99:$I$99</c:f>
              <c:numCache>
                <c:formatCode>0.0</c:formatCode>
                <c:ptCount val="2"/>
                <c:pt idx="0">
                  <c:v>28.1</c:v>
                </c:pt>
                <c:pt idx="1">
                  <c:v>26.1</c:v>
                </c:pt>
              </c:numCache>
            </c:numRef>
          </c:val>
        </c:ser>
        <c:ser>
          <c:idx val="4"/>
          <c:order val="4"/>
          <c:tx>
            <c:strRef>
              <c:f>'tabkontr_2.1 2016'!$G$100</c:f>
              <c:strCache>
                <c:ptCount val="1"/>
                <c:pt idx="0">
                  <c:v>gimnazjalne i poniżej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2016'!$H$100:$I$100</c:f>
              <c:numCache>
                <c:formatCode>0.0</c:formatCode>
                <c:ptCount val="2"/>
                <c:pt idx="0">
                  <c:v>31.9</c:v>
                </c:pt>
                <c:pt idx="1">
                  <c:v>30.5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100"/>
        <c:axId val="330701896"/>
        <c:axId val="330702288"/>
      </c:barChart>
      <c:catAx>
        <c:axId val="330701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702288"/>
        <c:crosses val="autoZero"/>
        <c:auto val="1"/>
        <c:lblAlgn val="ctr"/>
        <c:lblOffset val="100"/>
        <c:noMultiLvlLbl val="0"/>
      </c:catAx>
      <c:valAx>
        <c:axId val="330702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701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baseline="0" dirty="0" smtClean="0">
                <a:effectLst/>
              </a:rPr>
              <a:t>Struktura długotrwale </a:t>
            </a:r>
            <a:r>
              <a:rPr lang="pl-PL" sz="1600" b="1" i="0" baseline="0" dirty="0">
                <a:effectLst/>
              </a:rPr>
              <a:t>bezrobotnych według </a:t>
            </a:r>
            <a:r>
              <a:rPr lang="pl-PL" sz="1600" b="1" i="0" baseline="0" dirty="0" smtClean="0">
                <a:effectLst/>
              </a:rPr>
              <a:t>wieku  w </a:t>
            </a:r>
            <a:r>
              <a:rPr lang="pl-PL" sz="1600" b="1" i="0" baseline="0" dirty="0">
                <a:effectLst/>
              </a:rPr>
              <a:t>województwie mazowieckim </a:t>
            </a:r>
            <a:endParaRPr lang="pl-PL" sz="1600" b="1" dirty="0">
              <a:effectLst/>
            </a:endParaRPr>
          </a:p>
        </c:rich>
      </c:tx>
      <c:layout>
        <c:manualLayout>
          <c:xMode val="edge"/>
          <c:yMode val="edge"/>
          <c:x val="0.2038000690530489"/>
          <c:y val="5.329491846129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'tabkontr_2.1 2016'!$G$90</c:f>
              <c:strCache>
                <c:ptCount val="1"/>
                <c:pt idx="0">
                  <c:v>18-24 lata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2016'!$H$90:$I$90</c:f>
              <c:numCache>
                <c:formatCode>0.0</c:formatCode>
                <c:ptCount val="2"/>
                <c:pt idx="0">
                  <c:v>12.5</c:v>
                </c:pt>
                <c:pt idx="1">
                  <c:v>7.6</c:v>
                </c:pt>
              </c:numCache>
            </c:numRef>
          </c:val>
        </c:ser>
        <c:ser>
          <c:idx val="1"/>
          <c:order val="1"/>
          <c:tx>
            <c:strRef>
              <c:f>'tabkontr_2.1 2016'!$G$91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2016'!$H$91:$I$91</c:f>
              <c:numCache>
                <c:formatCode>0.0</c:formatCode>
                <c:ptCount val="2"/>
                <c:pt idx="0">
                  <c:v>27.5</c:v>
                </c:pt>
                <c:pt idx="1">
                  <c:v>23.4</c:v>
                </c:pt>
              </c:numCache>
            </c:numRef>
          </c:val>
        </c:ser>
        <c:ser>
          <c:idx val="2"/>
          <c:order val="2"/>
          <c:tx>
            <c:strRef>
              <c:f>'tabkontr_2.1 2016'!$G$92</c:f>
              <c:strCache>
                <c:ptCount val="1"/>
                <c:pt idx="0">
                  <c:v>35-44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2016'!$H$92:$I$92</c:f>
              <c:numCache>
                <c:formatCode>0.0</c:formatCode>
                <c:ptCount val="2"/>
                <c:pt idx="0">
                  <c:v>20.2</c:v>
                </c:pt>
                <c:pt idx="1">
                  <c:v>23.9</c:v>
                </c:pt>
              </c:numCache>
            </c:numRef>
          </c:val>
        </c:ser>
        <c:ser>
          <c:idx val="3"/>
          <c:order val="3"/>
          <c:tx>
            <c:strRef>
              <c:f>'tabkontr_2.1 2016'!$G$93</c:f>
              <c:strCache>
                <c:ptCount val="1"/>
                <c:pt idx="0">
                  <c:v>45-54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2016'!$H$93:$I$93</c:f>
              <c:numCache>
                <c:formatCode>0.0</c:formatCode>
                <c:ptCount val="2"/>
                <c:pt idx="0">
                  <c:v>24.8</c:v>
                </c:pt>
                <c:pt idx="1">
                  <c:v>20.6</c:v>
                </c:pt>
              </c:numCache>
            </c:numRef>
          </c:val>
        </c:ser>
        <c:ser>
          <c:idx val="4"/>
          <c:order val="4"/>
          <c:tx>
            <c:strRef>
              <c:f>'tabkontr_2.1 2016'!$G$94</c:f>
              <c:strCache>
                <c:ptCount val="1"/>
                <c:pt idx="0">
                  <c:v>55-59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2016'!$H$94:$I$94</c:f>
              <c:numCache>
                <c:formatCode>0.0</c:formatCode>
                <c:ptCount val="2"/>
                <c:pt idx="0">
                  <c:v>11.9</c:v>
                </c:pt>
                <c:pt idx="1">
                  <c:v>14.4</c:v>
                </c:pt>
              </c:numCache>
            </c:numRef>
          </c:val>
        </c:ser>
        <c:ser>
          <c:idx val="5"/>
          <c:order val="5"/>
          <c:tx>
            <c:strRef>
              <c:f>'tabkontr_2.1 2016'!$G$95</c:f>
              <c:strCache>
                <c:ptCount val="1"/>
                <c:pt idx="0">
                  <c:v>60 lat i więcej</c:v>
                </c:pt>
              </c:strCache>
            </c:strRef>
          </c:tx>
          <c:spPr>
            <a:solidFill>
              <a:srgbClr val="1A2E5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2016'!$H$95:$I$95</c:f>
              <c:numCache>
                <c:formatCode>0.0</c:formatCode>
                <c:ptCount val="2"/>
                <c:pt idx="0">
                  <c:v>3.3</c:v>
                </c:pt>
                <c:pt idx="1">
                  <c:v>10.1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100"/>
        <c:axId val="330698368"/>
        <c:axId val="330697192"/>
      </c:barChart>
      <c:catAx>
        <c:axId val="330698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7192"/>
        <c:crosses val="autoZero"/>
        <c:auto val="1"/>
        <c:lblAlgn val="ctr"/>
        <c:lblOffset val="100"/>
        <c:noMultiLvlLbl val="0"/>
      </c:catAx>
      <c:valAx>
        <c:axId val="330697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baseline="0" dirty="0">
                <a:effectLst/>
              </a:rPr>
              <a:t>Struktura długotrwale bezrobotnych według stażu </a:t>
            </a:r>
            <a:r>
              <a:rPr lang="pl-PL" sz="1600" b="1" i="0" baseline="0" dirty="0" smtClean="0">
                <a:effectLst/>
              </a:rPr>
              <a:t>pracy w </a:t>
            </a:r>
            <a:r>
              <a:rPr lang="pl-PL" sz="1600" b="1" i="0" baseline="0" dirty="0">
                <a:effectLst/>
              </a:rPr>
              <a:t>województwie mazowieckim </a:t>
            </a:r>
            <a:endParaRPr lang="pl-PL" sz="1600" b="1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'tabkontr_2.1 2016'!$G$101</c:f>
              <c:strCache>
                <c:ptCount val="1"/>
                <c:pt idx="0">
                  <c:v>do 1 roku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2016'!$H$101:$I$101</c:f>
              <c:numCache>
                <c:formatCode>0.0</c:formatCode>
                <c:ptCount val="2"/>
                <c:pt idx="0">
                  <c:v>17.3</c:v>
                </c:pt>
                <c:pt idx="1">
                  <c:v>18.399999999999999</c:v>
                </c:pt>
              </c:numCache>
            </c:numRef>
          </c:val>
        </c:ser>
        <c:ser>
          <c:idx val="1"/>
          <c:order val="1"/>
          <c:tx>
            <c:strRef>
              <c:f>'tabkontr_2.1 2016'!$G$102</c:f>
              <c:strCache>
                <c:ptCount val="1"/>
                <c:pt idx="0">
                  <c:v>1-5 lat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2016'!$H$102:$I$102</c:f>
              <c:numCache>
                <c:formatCode>0.0</c:formatCode>
                <c:ptCount val="2"/>
                <c:pt idx="0">
                  <c:v>19.5</c:v>
                </c:pt>
                <c:pt idx="1">
                  <c:v>20.6</c:v>
                </c:pt>
              </c:numCache>
            </c:numRef>
          </c:val>
        </c:ser>
        <c:ser>
          <c:idx val="2"/>
          <c:order val="2"/>
          <c:tx>
            <c:strRef>
              <c:f>'tabkontr_2.1 2016'!$G$103</c:f>
              <c:strCache>
                <c:ptCount val="1"/>
                <c:pt idx="0">
                  <c:v>5-10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2016'!$H$103:$I$103</c:f>
              <c:numCache>
                <c:formatCode>0.0</c:formatCode>
                <c:ptCount val="2"/>
                <c:pt idx="0">
                  <c:v>13</c:v>
                </c:pt>
                <c:pt idx="1">
                  <c:v>14.5</c:v>
                </c:pt>
              </c:numCache>
            </c:numRef>
          </c:val>
        </c:ser>
        <c:ser>
          <c:idx val="3"/>
          <c:order val="3"/>
          <c:tx>
            <c:strRef>
              <c:f>'tabkontr_2.1 2016'!$G$104</c:f>
              <c:strCache>
                <c:ptCount val="1"/>
                <c:pt idx="0">
                  <c:v>10-20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2016'!$H$104:$I$104</c:f>
              <c:numCache>
                <c:formatCode>0.0</c:formatCode>
                <c:ptCount val="2"/>
                <c:pt idx="0">
                  <c:v>15.3</c:v>
                </c:pt>
                <c:pt idx="1">
                  <c:v>16.100000000000001</c:v>
                </c:pt>
              </c:numCache>
            </c:numRef>
          </c:val>
        </c:ser>
        <c:ser>
          <c:idx val="4"/>
          <c:order val="4"/>
          <c:tx>
            <c:strRef>
              <c:f>'tabkontr_2.1 2016'!$G$105</c:f>
              <c:strCache>
                <c:ptCount val="1"/>
                <c:pt idx="0">
                  <c:v>20-30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2016'!$H$105:$I$105</c:f>
              <c:numCache>
                <c:formatCode>0.0</c:formatCode>
                <c:ptCount val="2"/>
                <c:pt idx="0">
                  <c:v>11</c:v>
                </c:pt>
                <c:pt idx="1">
                  <c:v>10.6</c:v>
                </c:pt>
              </c:numCache>
            </c:numRef>
          </c:val>
        </c:ser>
        <c:ser>
          <c:idx val="5"/>
          <c:order val="5"/>
          <c:tx>
            <c:strRef>
              <c:f>'tabkontr_2.1 2016'!$G$106</c:f>
              <c:strCache>
                <c:ptCount val="1"/>
                <c:pt idx="0">
                  <c:v>30 lat i więcej</c:v>
                </c:pt>
              </c:strCache>
            </c:strRef>
          </c:tx>
          <c:spPr>
            <a:solidFill>
              <a:srgbClr val="6C320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2016'!$H$106:$I$106</c:f>
              <c:numCache>
                <c:formatCode>0.0</c:formatCode>
                <c:ptCount val="2"/>
                <c:pt idx="0">
                  <c:v>2.4</c:v>
                </c:pt>
                <c:pt idx="1">
                  <c:v>3</c:v>
                </c:pt>
              </c:numCache>
            </c:numRef>
          </c:val>
        </c:ser>
        <c:ser>
          <c:idx val="6"/>
          <c:order val="6"/>
          <c:tx>
            <c:strRef>
              <c:f>'tabkontr_2.1 2016'!$G$107</c:f>
              <c:strCache>
                <c:ptCount val="1"/>
                <c:pt idx="0">
                  <c:v>bez stażu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'tabkontr_2.1 2016'!$H$89:$I$89</c:f>
              <c:numCache>
                <c:formatCode>General</c:formatCode>
                <c:ptCount val="2"/>
                <c:pt idx="0">
                  <c:v>2010</c:v>
                </c:pt>
                <c:pt idx="1">
                  <c:v>2016</c:v>
                </c:pt>
              </c:numCache>
            </c:numRef>
          </c:cat>
          <c:val>
            <c:numRef>
              <c:f>'tabkontr_2.1 2016'!$H$107:$I$107</c:f>
              <c:numCache>
                <c:formatCode>0.0</c:formatCode>
                <c:ptCount val="2"/>
                <c:pt idx="0">
                  <c:v>21.4</c:v>
                </c:pt>
                <c:pt idx="1">
                  <c:v>16.7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100"/>
        <c:axId val="330699152"/>
        <c:axId val="330697584"/>
      </c:barChart>
      <c:catAx>
        <c:axId val="330699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7584"/>
        <c:crosses val="autoZero"/>
        <c:auto val="1"/>
        <c:lblAlgn val="ctr"/>
        <c:lblOffset val="100"/>
        <c:noMultiLvlLbl val="0"/>
      </c:catAx>
      <c:valAx>
        <c:axId val="330697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0699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 smtClean="0"/>
              <a:t>Udział bezrobotnych zarejestrowanych pozostających </a:t>
            </a:r>
            <a:r>
              <a:rPr lang="pl-PL" sz="1600" b="1" dirty="0"/>
              <a:t>bez pracy dłużej niż </a:t>
            </a:r>
            <a:r>
              <a:rPr lang="pl-PL" sz="1600" b="1" dirty="0" smtClean="0"/>
              <a:t>1 rok w ogólnej liczbie ludności </a:t>
            </a:r>
            <a:r>
              <a:rPr lang="pl-PL" sz="1600" b="1" dirty="0"/>
              <a:t>aktywnej </a:t>
            </a:r>
            <a:r>
              <a:rPr lang="pl-PL" sz="1600" b="1" dirty="0" smtClean="0"/>
              <a:t>zawodowo (w %)</a:t>
            </a:r>
            <a:endParaRPr lang="pl-PL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 (2)'!$B$3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(2)'!$C$2:$M$2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'TABLICA (2)'!$C$3:$M$3</c:f>
              <c:numCache>
                <c:formatCode>#\ ##0.0</c:formatCode>
                <c:ptCount val="11"/>
                <c:pt idx="0">
                  <c:v>7.3</c:v>
                </c:pt>
                <c:pt idx="1">
                  <c:v>5.0999999999999996</c:v>
                </c:pt>
                <c:pt idx="2">
                  <c:v>3.2</c:v>
                </c:pt>
                <c:pt idx="3">
                  <c:v>3.1</c:v>
                </c:pt>
                <c:pt idx="4">
                  <c:v>3.57</c:v>
                </c:pt>
                <c:pt idx="5">
                  <c:v>4.3</c:v>
                </c:pt>
                <c:pt idx="6">
                  <c:v>4.7</c:v>
                </c:pt>
                <c:pt idx="7">
                  <c:v>5.2</c:v>
                </c:pt>
                <c:pt idx="8">
                  <c:v>4.7</c:v>
                </c:pt>
                <c:pt idx="9">
                  <c:v>3.9</c:v>
                </c:pt>
                <c:pt idx="10">
                  <c:v>3.4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 (2)'!$B$4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(2)'!$C$2:$M$2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'TABLICA (2)'!$C$4:$M$4</c:f>
              <c:numCache>
                <c:formatCode>#\ ##0.0</c:formatCode>
                <c:ptCount val="11"/>
                <c:pt idx="0">
                  <c:v>6.4</c:v>
                </c:pt>
                <c:pt idx="1">
                  <c:v>4.5</c:v>
                </c:pt>
                <c:pt idx="2">
                  <c:v>3</c:v>
                </c:pt>
                <c:pt idx="3">
                  <c:v>2.8</c:v>
                </c:pt>
                <c:pt idx="4">
                  <c:v>3.24</c:v>
                </c:pt>
                <c:pt idx="5">
                  <c:v>3.9</c:v>
                </c:pt>
                <c:pt idx="6">
                  <c:v>4.3</c:v>
                </c:pt>
                <c:pt idx="7">
                  <c:v>4.7</c:v>
                </c:pt>
                <c:pt idx="8">
                  <c:v>4.4000000000000004</c:v>
                </c:pt>
                <c:pt idx="9">
                  <c:v>3.7</c:v>
                </c:pt>
                <c:pt idx="10">
                  <c:v>3.3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'TABLICA (2)'!$B$5</c:f>
              <c:strCache>
                <c:ptCount val="1"/>
                <c:pt idx="0">
                  <c:v>M.st. Warszawa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(2)'!$C$2:$M$2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'TABLICA (2)'!$C$5:$M$5</c:f>
              <c:numCache>
                <c:formatCode>#\ ##0.0</c:formatCode>
                <c:ptCount val="11"/>
                <c:pt idx="0">
                  <c:v>2.4</c:v>
                </c:pt>
                <c:pt idx="1">
                  <c:v>1.4</c:v>
                </c:pt>
                <c:pt idx="2">
                  <c:v>0.6</c:v>
                </c:pt>
                <c:pt idx="3">
                  <c:v>0.5</c:v>
                </c:pt>
                <c:pt idx="4">
                  <c:v>1.28</c:v>
                </c:pt>
                <c:pt idx="5">
                  <c:v>1.4</c:v>
                </c:pt>
                <c:pt idx="6">
                  <c:v>1.6</c:v>
                </c:pt>
                <c:pt idx="7">
                  <c:v>2</c:v>
                </c:pt>
                <c:pt idx="8">
                  <c:v>1.9</c:v>
                </c:pt>
                <c:pt idx="9">
                  <c:v>1.4</c:v>
                </c:pt>
                <c:pt idx="10">
                  <c:v>1.2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1286728"/>
        <c:axId val="331288688"/>
      </c:lineChart>
      <c:catAx>
        <c:axId val="331286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88688"/>
        <c:crosses val="autoZero"/>
        <c:auto val="1"/>
        <c:lblAlgn val="ctr"/>
        <c:lblOffset val="100"/>
        <c:noMultiLvlLbl val="0"/>
      </c:catAx>
      <c:valAx>
        <c:axId val="33128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86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oferty pracy'!$B$35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 oferty pracy'!$C$34:$N$34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 oferty pracy'!$C$35:$N$35</c:f>
              <c:numCache>
                <c:formatCode>General</c:formatCode>
                <c:ptCount val="12"/>
                <c:pt idx="0">
                  <c:v>158</c:v>
                </c:pt>
                <c:pt idx="1">
                  <c:v>75</c:v>
                </c:pt>
                <c:pt idx="2">
                  <c:v>39</c:v>
                </c:pt>
                <c:pt idx="3">
                  <c:v>49</c:v>
                </c:pt>
                <c:pt idx="4">
                  <c:v>89</c:v>
                </c:pt>
                <c:pt idx="5">
                  <c:v>83</c:v>
                </c:pt>
                <c:pt idx="6">
                  <c:v>90</c:v>
                </c:pt>
                <c:pt idx="7">
                  <c:v>92</c:v>
                </c:pt>
                <c:pt idx="8">
                  <c:v>70</c:v>
                </c:pt>
                <c:pt idx="9">
                  <c:v>46</c:v>
                </c:pt>
                <c:pt idx="10">
                  <c:v>31</c:v>
                </c:pt>
                <c:pt idx="11">
                  <c:v>21</c:v>
                </c:pt>
              </c:numCache>
            </c:numRef>
          </c:val>
        </c:ser>
        <c:ser>
          <c:idx val="1"/>
          <c:order val="1"/>
          <c:tx>
            <c:strRef>
              <c:f>' oferty pracy'!$B$36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 oferty pracy'!$C$34:$N$34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 oferty pracy'!$C$36:$N$36</c:f>
              <c:numCache>
                <c:formatCode>General</c:formatCode>
                <c:ptCount val="12"/>
                <c:pt idx="0">
                  <c:v>162</c:v>
                </c:pt>
                <c:pt idx="1">
                  <c:v>107</c:v>
                </c:pt>
                <c:pt idx="2">
                  <c:v>50</c:v>
                </c:pt>
                <c:pt idx="3">
                  <c:v>64</c:v>
                </c:pt>
                <c:pt idx="4">
                  <c:v>140</c:v>
                </c:pt>
                <c:pt idx="5">
                  <c:v>110</c:v>
                </c:pt>
                <c:pt idx="6">
                  <c:v>119</c:v>
                </c:pt>
                <c:pt idx="7">
                  <c:v>114</c:v>
                </c:pt>
                <c:pt idx="8">
                  <c:v>101</c:v>
                </c:pt>
                <c:pt idx="9">
                  <c:v>62</c:v>
                </c:pt>
                <c:pt idx="10">
                  <c:v>42</c:v>
                </c:pt>
                <c:pt idx="11">
                  <c:v>31</c:v>
                </c:pt>
              </c:numCache>
            </c:numRef>
          </c:val>
        </c:ser>
        <c:ser>
          <c:idx val="2"/>
          <c:order val="2"/>
          <c:tx>
            <c:strRef>
              <c:f>' oferty pracy'!$B$37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 oferty pracy'!$C$34:$N$34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 oferty pracy'!$C$37:$N$37</c:f>
              <c:numCache>
                <c:formatCode>General</c:formatCode>
                <c:ptCount val="12"/>
                <c:pt idx="0">
                  <c:v>47</c:v>
                </c:pt>
                <c:pt idx="1">
                  <c:v>45</c:v>
                </c:pt>
                <c:pt idx="2">
                  <c:v>16</c:v>
                </c:pt>
                <c:pt idx="3">
                  <c:v>14</c:v>
                </c:pt>
                <c:pt idx="4">
                  <c:v>56</c:v>
                </c:pt>
                <c:pt idx="5">
                  <c:v>37</c:v>
                </c:pt>
                <c:pt idx="6">
                  <c:v>42</c:v>
                </c:pt>
                <c:pt idx="7">
                  <c:v>49</c:v>
                </c:pt>
                <c:pt idx="8">
                  <c:v>30</c:v>
                </c:pt>
                <c:pt idx="9">
                  <c:v>20</c:v>
                </c:pt>
                <c:pt idx="10">
                  <c:v>12</c:v>
                </c:pt>
                <c:pt idx="11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31290256"/>
        <c:axId val="331288296"/>
      </c:barChart>
      <c:catAx>
        <c:axId val="33129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88296"/>
        <c:crosses val="autoZero"/>
        <c:auto val="1"/>
        <c:lblAlgn val="ctr"/>
        <c:lblOffset val="100"/>
        <c:noMultiLvlLbl val="0"/>
      </c:catAx>
      <c:valAx>
        <c:axId val="331288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9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dirty="0" smtClean="0"/>
              <a:t>Bezrobotni zarejestrowani na 1 ofertę pracy w </a:t>
            </a:r>
            <a:r>
              <a:rPr lang="en-US" sz="1400" b="1" dirty="0" smtClean="0"/>
              <a:t>Pols</a:t>
            </a:r>
            <a:r>
              <a:rPr lang="pl-PL" sz="1400" b="1" dirty="0" smtClean="0"/>
              <a:t>ce</a:t>
            </a:r>
            <a:endParaRPr lang="en-US" sz="1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oferty pracy'!$B$35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 oferty pracy'!$C$34:$N$34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 oferty pracy'!$C$35:$N$35</c:f>
              <c:numCache>
                <c:formatCode>General</c:formatCode>
                <c:ptCount val="12"/>
                <c:pt idx="0">
                  <c:v>158</c:v>
                </c:pt>
                <c:pt idx="1">
                  <c:v>75</c:v>
                </c:pt>
                <c:pt idx="2">
                  <c:v>39</c:v>
                </c:pt>
                <c:pt idx="3">
                  <c:v>49</c:v>
                </c:pt>
                <c:pt idx="4">
                  <c:v>89</c:v>
                </c:pt>
                <c:pt idx="5">
                  <c:v>83</c:v>
                </c:pt>
                <c:pt idx="6">
                  <c:v>90</c:v>
                </c:pt>
                <c:pt idx="7">
                  <c:v>92</c:v>
                </c:pt>
                <c:pt idx="8">
                  <c:v>70</c:v>
                </c:pt>
                <c:pt idx="9">
                  <c:v>46</c:v>
                </c:pt>
                <c:pt idx="10">
                  <c:v>31</c:v>
                </c:pt>
                <c:pt idx="11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27"/>
        <c:axId val="331284768"/>
        <c:axId val="331285160"/>
      </c:barChart>
      <c:catAx>
        <c:axId val="33128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85160"/>
        <c:crosses val="autoZero"/>
        <c:auto val="1"/>
        <c:lblAlgn val="ctr"/>
        <c:lblOffset val="100"/>
        <c:noMultiLvlLbl val="0"/>
      </c:catAx>
      <c:valAx>
        <c:axId val="331285160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8476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i="0" baseline="0" dirty="0" smtClean="0">
                <a:effectLst/>
              </a:rPr>
              <a:t>Bezrobotni zarejestrowani na 1 ofertę pracy w województwie mazowieckim</a:t>
            </a:r>
            <a:endParaRPr lang="en-US" sz="1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oferty pracy'!$B$36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 oferty pracy'!$C$34:$N$34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 oferty pracy'!$C$36:$N$36</c:f>
              <c:numCache>
                <c:formatCode>General</c:formatCode>
                <c:ptCount val="12"/>
                <c:pt idx="0">
                  <c:v>162</c:v>
                </c:pt>
                <c:pt idx="1">
                  <c:v>107</c:v>
                </c:pt>
                <c:pt idx="2">
                  <c:v>50</c:v>
                </c:pt>
                <c:pt idx="3">
                  <c:v>64</c:v>
                </c:pt>
                <c:pt idx="4">
                  <c:v>140</c:v>
                </c:pt>
                <c:pt idx="5">
                  <c:v>110</c:v>
                </c:pt>
                <c:pt idx="6">
                  <c:v>119</c:v>
                </c:pt>
                <c:pt idx="7">
                  <c:v>114</c:v>
                </c:pt>
                <c:pt idx="8">
                  <c:v>101</c:v>
                </c:pt>
                <c:pt idx="9">
                  <c:v>62</c:v>
                </c:pt>
                <c:pt idx="10">
                  <c:v>42</c:v>
                </c:pt>
                <c:pt idx="11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27"/>
        <c:axId val="331289080"/>
        <c:axId val="331289864"/>
      </c:barChart>
      <c:catAx>
        <c:axId val="331289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89864"/>
        <c:crosses val="autoZero"/>
        <c:auto val="1"/>
        <c:lblAlgn val="ctr"/>
        <c:lblOffset val="100"/>
        <c:noMultiLvlLbl val="0"/>
      </c:catAx>
      <c:valAx>
        <c:axId val="331289864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890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i="0" baseline="0" dirty="0" smtClean="0">
                <a:effectLst/>
              </a:rPr>
              <a:t>Bezrobotni zarejestrowani na 1 ofertę pracy w m.st. Warszawie</a:t>
            </a:r>
            <a:endParaRPr lang="en-US" sz="1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oferty pracy'!$B$37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 oferty pracy'!$C$34:$N$34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 oferty pracy'!$C$37:$N$37</c:f>
              <c:numCache>
                <c:formatCode>General</c:formatCode>
                <c:ptCount val="12"/>
                <c:pt idx="0">
                  <c:v>47</c:v>
                </c:pt>
                <c:pt idx="1">
                  <c:v>45</c:v>
                </c:pt>
                <c:pt idx="2">
                  <c:v>16</c:v>
                </c:pt>
                <c:pt idx="3">
                  <c:v>14</c:v>
                </c:pt>
                <c:pt idx="4">
                  <c:v>56</c:v>
                </c:pt>
                <c:pt idx="5">
                  <c:v>37</c:v>
                </c:pt>
                <c:pt idx="6">
                  <c:v>42</c:v>
                </c:pt>
                <c:pt idx="7">
                  <c:v>49</c:v>
                </c:pt>
                <c:pt idx="8">
                  <c:v>30</c:v>
                </c:pt>
                <c:pt idx="9">
                  <c:v>20</c:v>
                </c:pt>
                <c:pt idx="10">
                  <c:v>12</c:v>
                </c:pt>
                <c:pt idx="11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27"/>
        <c:axId val="331292216"/>
        <c:axId val="331285944"/>
      </c:barChart>
      <c:catAx>
        <c:axId val="33129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85944"/>
        <c:crosses val="autoZero"/>
        <c:auto val="1"/>
        <c:lblAlgn val="ctr"/>
        <c:lblOffset val="100"/>
        <c:noMultiLvlLbl val="0"/>
      </c:catAx>
      <c:valAx>
        <c:axId val="331285944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29221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Nowo utworzone miejsca </a:t>
            </a:r>
            <a:r>
              <a:rPr lang="pl-PL" sz="1600" b="1" dirty="0" smtClean="0"/>
              <a:t>pracy (</a:t>
            </a:r>
            <a:r>
              <a:rPr lang="pl-PL" sz="1600" b="1" dirty="0"/>
              <a:t>w tys</a:t>
            </a:r>
            <a:r>
              <a:rPr lang="pl-PL" sz="1600" b="1" dirty="0" smtClean="0"/>
              <a:t>.)</a:t>
            </a:r>
            <a:endParaRPr lang="pl-PL" sz="1600" b="1" dirty="0"/>
          </a:p>
        </c:rich>
      </c:tx>
      <c:layout>
        <c:manualLayout>
          <c:xMode val="edge"/>
          <c:yMode val="edge"/>
          <c:x val="0.28538840815812561"/>
          <c:y val="1.63264400353030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'miejsca pracy'!$A$35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'miejsca pracy'!$B$32:$J$32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strCache>
            </c:strRef>
          </c:cat>
          <c:val>
            <c:numRef>
              <c:f>'miejsca pracy'!$B$35:$J$35</c:f>
              <c:numCache>
                <c:formatCode>#\ ##0.0</c:formatCode>
                <c:ptCount val="9"/>
                <c:pt idx="0">
                  <c:v>110.9</c:v>
                </c:pt>
                <c:pt idx="1">
                  <c:v>100.6</c:v>
                </c:pt>
                <c:pt idx="2">
                  <c:v>123.2</c:v>
                </c:pt>
                <c:pt idx="3">
                  <c:v>150.19999999999999</c:v>
                </c:pt>
                <c:pt idx="4">
                  <c:v>93.7</c:v>
                </c:pt>
                <c:pt idx="5">
                  <c:v>96.8</c:v>
                </c:pt>
                <c:pt idx="6">
                  <c:v>163</c:v>
                </c:pt>
                <c:pt idx="7">
                  <c:v>123.9</c:v>
                </c:pt>
                <c:pt idx="8">
                  <c:v>122.8</c:v>
                </c:pt>
              </c:numCache>
            </c:numRef>
          </c:val>
        </c:ser>
        <c:ser>
          <c:idx val="1"/>
          <c:order val="1"/>
          <c:tx>
            <c:strRef>
              <c:f>'miejsca pracy'!$A$36</c:f>
              <c:strCache>
                <c:ptCount val="1"/>
                <c:pt idx="0">
                  <c:v>Pozostałe województwa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'miejsca pracy'!$B$32:$J$32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strCache>
            </c:strRef>
          </c:cat>
          <c:val>
            <c:numRef>
              <c:f>'miejsca pracy'!$B$36:$J$36</c:f>
              <c:numCache>
                <c:formatCode>#\ ##0.0</c:formatCode>
                <c:ptCount val="9"/>
                <c:pt idx="0">
                  <c:v>379.70000000000005</c:v>
                </c:pt>
                <c:pt idx="1">
                  <c:v>421</c:v>
                </c:pt>
                <c:pt idx="2">
                  <c:v>486.09999999999997</c:v>
                </c:pt>
                <c:pt idx="3">
                  <c:v>430.09999999999997</c:v>
                </c:pt>
                <c:pt idx="4">
                  <c:v>371.3</c:v>
                </c:pt>
                <c:pt idx="5">
                  <c:v>405.59999999999997</c:v>
                </c:pt>
                <c:pt idx="6">
                  <c:v>451.79999999999995</c:v>
                </c:pt>
                <c:pt idx="7">
                  <c:v>472</c:v>
                </c:pt>
                <c:pt idx="8">
                  <c:v>495.99999999999994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100"/>
        <c:axId val="322954808"/>
        <c:axId val="322956376"/>
      </c:barChart>
      <c:catAx>
        <c:axId val="322954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6376"/>
        <c:crosses val="autoZero"/>
        <c:auto val="1"/>
        <c:lblAlgn val="ctr"/>
        <c:lblOffset val="100"/>
        <c:noMultiLvlLbl val="0"/>
      </c:catAx>
      <c:valAx>
        <c:axId val="3229563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4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Bezrobotni zarejestrowani </a:t>
            </a:r>
            <a:r>
              <a:rPr lang="pl-PL" sz="1600" b="1" dirty="0" smtClean="0"/>
              <a:t>ogółem</a:t>
            </a:r>
            <a:endParaRPr lang="en-US" sz="1600" b="1" dirty="0"/>
          </a:p>
        </c:rich>
      </c:tx>
      <c:layout>
        <c:manualLayout>
          <c:xMode val="edge"/>
          <c:yMode val="edge"/>
          <c:x val="0.21433602937302407"/>
          <c:y val="2.77747706667803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Arkusz1!$F$9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Arkusz1!$A$10:$A$11</c:f>
              <c:strCache>
                <c:ptCount val="2"/>
                <c:pt idx="0">
                  <c:v>M.st. Warszawa</c:v>
                </c:pt>
                <c:pt idx="1">
                  <c:v>Pozostałe powiaty</c:v>
                </c:pt>
              </c:strCache>
            </c:strRef>
          </c:cat>
          <c:val>
            <c:numRef>
              <c:f>Arkusz1!$F$10:$F$11</c:f>
              <c:numCache>
                <c:formatCode>#\ ##0.0</c:formatCode>
                <c:ptCount val="2"/>
                <c:pt idx="0">
                  <c:v>17.580858609920067</c:v>
                </c:pt>
                <c:pt idx="1">
                  <c:v>82.419141390079929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Bezrobotni </a:t>
            </a:r>
            <a:r>
              <a:rPr lang="pl-PL" sz="1600" b="1" dirty="0" smtClean="0"/>
              <a:t>niepełnosprawni</a:t>
            </a:r>
            <a:endParaRPr lang="en-US" sz="1600" b="1" dirty="0"/>
          </a:p>
        </c:rich>
      </c:tx>
      <c:layout>
        <c:manualLayout>
          <c:xMode val="edge"/>
          <c:yMode val="edge"/>
          <c:x val="6.3843083124006675E-2"/>
          <c:y val="2.77747706667803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Arkusz1!$F$9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Arkusz1!$A$22:$A$23</c:f>
              <c:strCache>
                <c:ptCount val="2"/>
                <c:pt idx="0">
                  <c:v>M.st. Warszawa</c:v>
                </c:pt>
                <c:pt idx="1">
                  <c:v>Pozostałe powiaty</c:v>
                </c:pt>
              </c:strCache>
            </c:strRef>
          </c:cat>
          <c:val>
            <c:numRef>
              <c:f>Arkusz1!$F$22:$F$23</c:f>
              <c:numCache>
                <c:formatCode>#\ ##0.0</c:formatCode>
                <c:ptCount val="2"/>
                <c:pt idx="0">
                  <c:v>21.124099657574686</c:v>
                </c:pt>
                <c:pt idx="1">
                  <c:v>78.875900342425325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Oferty pracy </a:t>
            </a:r>
            <a:r>
              <a:rPr lang="pl-PL" sz="1600" b="1" dirty="0" smtClean="0"/>
              <a:t>ogółem</a:t>
            </a:r>
            <a:endParaRPr lang="en-US" sz="1600" b="1" dirty="0"/>
          </a:p>
        </c:rich>
      </c:tx>
      <c:layout>
        <c:manualLayout>
          <c:xMode val="edge"/>
          <c:yMode val="edge"/>
          <c:x val="0.42784253136333111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Arkusz1!$F$9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Arkusz1!$A$33:$A$34</c:f>
              <c:strCache>
                <c:ptCount val="2"/>
                <c:pt idx="0">
                  <c:v>M.st. Warszawa</c:v>
                </c:pt>
                <c:pt idx="1">
                  <c:v>Pozostałe powiaty</c:v>
                </c:pt>
              </c:strCache>
            </c:strRef>
          </c:cat>
          <c:val>
            <c:numRef>
              <c:f>Arkusz1!$F$33:$F$34</c:f>
              <c:numCache>
                <c:formatCode>#\ ##0.0</c:formatCode>
                <c:ptCount val="2"/>
                <c:pt idx="0">
                  <c:v>47.426050008171273</c:v>
                </c:pt>
                <c:pt idx="1">
                  <c:v>52.573949991828727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Oferty pracy dla </a:t>
            </a:r>
            <a:r>
              <a:rPr lang="pl-PL" sz="1600" b="1" dirty="0" smtClean="0"/>
              <a:t>osób niepełnosprawnych</a:t>
            </a:r>
            <a:endParaRPr lang="en-US" sz="1600" b="1" dirty="0"/>
          </a:p>
        </c:rich>
      </c:tx>
      <c:layout>
        <c:manualLayout>
          <c:xMode val="edge"/>
          <c:yMode val="edge"/>
          <c:x val="1.5819343897293559E-3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Arkusz1!$F$9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Arkusz1!$A$45:$A$46</c:f>
              <c:strCache>
                <c:ptCount val="2"/>
                <c:pt idx="0">
                  <c:v>M.st. Warszawa</c:v>
                </c:pt>
                <c:pt idx="1">
                  <c:v>Pozostałe powiaty</c:v>
                </c:pt>
              </c:strCache>
            </c:strRef>
          </c:cat>
          <c:val>
            <c:numRef>
              <c:f>Arkusz1!$F$45:$F$46</c:f>
              <c:numCache>
                <c:formatCode>0.0</c:formatCode>
                <c:ptCount val="2"/>
                <c:pt idx="0">
                  <c:v>46.829268292682933</c:v>
                </c:pt>
                <c:pt idx="1">
                  <c:v>53.170731707317074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Oferty pracy na 1000 osób bezrobotnych </a:t>
            </a:r>
            <a:r>
              <a:rPr lang="pl-PL" sz="1600" b="1" dirty="0" smtClean="0"/>
              <a:t/>
            </a:r>
            <a:br>
              <a:rPr lang="pl-PL" sz="1600" b="1" dirty="0" smtClean="0"/>
            </a:br>
            <a:r>
              <a:rPr lang="pl-PL" sz="1600" b="1" dirty="0" smtClean="0"/>
              <a:t>w </a:t>
            </a:r>
            <a:r>
              <a:rPr lang="pl-PL" sz="1600" b="1" dirty="0"/>
              <a:t>Polsce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'do wykr'!$I$48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wykr'!$K$48:$O$48</c:f>
              <c:numCache>
                <c:formatCode>General</c:formatCode>
                <c:ptCount val="5"/>
                <c:pt idx="0">
                  <c:v>11</c:v>
                </c:pt>
                <c:pt idx="1">
                  <c:v>14</c:v>
                </c:pt>
                <c:pt idx="2">
                  <c:v>22</c:v>
                </c:pt>
                <c:pt idx="3">
                  <c:v>33</c:v>
                </c:pt>
                <c:pt idx="4">
                  <c:v>47</c:v>
                </c:pt>
              </c:numCache>
            </c:numRef>
          </c:val>
        </c:ser>
        <c:ser>
          <c:idx val="1"/>
          <c:order val="1"/>
          <c:tx>
            <c:strRef>
              <c:f>'do wykr'!$I$51</c:f>
              <c:strCache>
                <c:ptCount val="1"/>
                <c:pt idx="0">
                  <c:v>Niepełnosprawni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wykr'!$K$51:$O$51</c:f>
              <c:numCache>
                <c:formatCode>General</c:formatCode>
                <c:ptCount val="5"/>
                <c:pt idx="0">
                  <c:v>28</c:v>
                </c:pt>
                <c:pt idx="1">
                  <c:v>29</c:v>
                </c:pt>
                <c:pt idx="2">
                  <c:v>28</c:v>
                </c:pt>
                <c:pt idx="3">
                  <c:v>39</c:v>
                </c:pt>
                <c:pt idx="4">
                  <c:v>55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1756976"/>
        <c:axId val="331752272"/>
      </c:barChart>
      <c:catAx>
        <c:axId val="33175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2272"/>
        <c:crosses val="autoZero"/>
        <c:auto val="1"/>
        <c:lblAlgn val="ctr"/>
        <c:lblOffset val="100"/>
        <c:noMultiLvlLbl val="0"/>
      </c:catAx>
      <c:valAx>
        <c:axId val="331752272"/>
        <c:scaling>
          <c:orientation val="minMax"/>
          <c:max val="2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Oferty pracy na 1000 osób bezrobotnych </a:t>
            </a:r>
            <a:r>
              <a:rPr lang="pl-PL" sz="1600" b="1" dirty="0" smtClean="0"/>
              <a:t/>
            </a:r>
            <a:br>
              <a:rPr lang="pl-PL" sz="1600" b="1" dirty="0" smtClean="0"/>
            </a:br>
            <a:r>
              <a:rPr lang="pl-PL" sz="1600" b="1" dirty="0" smtClean="0"/>
              <a:t>w województwie </a:t>
            </a:r>
            <a:r>
              <a:rPr lang="pl-PL" sz="1600" b="1" dirty="0"/>
              <a:t>mazowieckim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'do wykr'!$I$49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wykr'!$K$49:$O$49</c:f>
              <c:numCache>
                <c:formatCode>General</c:formatCode>
                <c:ptCount val="5"/>
                <c:pt idx="0">
                  <c:v>9</c:v>
                </c:pt>
                <c:pt idx="1">
                  <c:v>10</c:v>
                </c:pt>
                <c:pt idx="2">
                  <c:v>16</c:v>
                </c:pt>
                <c:pt idx="3">
                  <c:v>24</c:v>
                </c:pt>
                <c:pt idx="4">
                  <c:v>32</c:v>
                </c:pt>
              </c:numCache>
            </c:numRef>
          </c:val>
        </c:ser>
        <c:ser>
          <c:idx val="1"/>
          <c:order val="1"/>
          <c:tx>
            <c:strRef>
              <c:f>'do wykr'!$I$52</c:f>
              <c:strCache>
                <c:ptCount val="1"/>
                <c:pt idx="0">
                  <c:v>Niepełnosprawni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wykr'!$K$52:$O$52</c:f>
              <c:numCache>
                <c:formatCode>General</c:formatCode>
                <c:ptCount val="5"/>
                <c:pt idx="0">
                  <c:v>36</c:v>
                </c:pt>
                <c:pt idx="1">
                  <c:v>44</c:v>
                </c:pt>
                <c:pt idx="2">
                  <c:v>30</c:v>
                </c:pt>
                <c:pt idx="3">
                  <c:v>42</c:v>
                </c:pt>
                <c:pt idx="4">
                  <c:v>48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1753056"/>
        <c:axId val="331756192"/>
      </c:barChart>
      <c:catAx>
        <c:axId val="33175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6192"/>
        <c:crosses val="autoZero"/>
        <c:auto val="1"/>
        <c:lblAlgn val="ctr"/>
        <c:lblOffset val="100"/>
        <c:noMultiLvlLbl val="0"/>
      </c:catAx>
      <c:valAx>
        <c:axId val="331756192"/>
        <c:scaling>
          <c:orientation val="minMax"/>
          <c:max val="2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3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Oferty pracy na 1000 osób </a:t>
            </a:r>
            <a:r>
              <a:rPr lang="pl-PL" sz="1600" b="1" dirty="0" smtClean="0"/>
              <a:t>bezrobotnych </a:t>
            </a:r>
            <a:br>
              <a:rPr lang="pl-PL" sz="1600" b="1" dirty="0" smtClean="0"/>
            </a:br>
            <a:r>
              <a:rPr lang="pl-PL" sz="1600" b="1" dirty="0" smtClean="0"/>
              <a:t>w </a:t>
            </a:r>
            <a:r>
              <a:rPr lang="pl-PL" sz="1600" b="1" dirty="0"/>
              <a:t>m.st. Warszawie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'do wykr'!$I$50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wykr'!$K$50:$O$50</c:f>
              <c:numCache>
                <c:formatCode>General</c:formatCode>
                <c:ptCount val="5"/>
                <c:pt idx="0">
                  <c:v>20</c:v>
                </c:pt>
                <c:pt idx="1">
                  <c:v>33</c:v>
                </c:pt>
                <c:pt idx="2">
                  <c:v>50</c:v>
                </c:pt>
                <c:pt idx="3">
                  <c:v>82</c:v>
                </c:pt>
                <c:pt idx="4">
                  <c:v>87</c:v>
                </c:pt>
              </c:numCache>
            </c:numRef>
          </c:val>
        </c:ser>
        <c:ser>
          <c:idx val="1"/>
          <c:order val="1"/>
          <c:tx>
            <c:strRef>
              <c:f>'do wykr'!$I$53</c:f>
              <c:strCache>
                <c:ptCount val="1"/>
                <c:pt idx="0">
                  <c:v>Niepełnosprawni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wykr'!$K$53:$O$53</c:f>
              <c:numCache>
                <c:formatCode>General</c:formatCode>
                <c:ptCount val="5"/>
                <c:pt idx="0">
                  <c:v>106</c:v>
                </c:pt>
                <c:pt idx="1">
                  <c:v>165</c:v>
                </c:pt>
                <c:pt idx="2">
                  <c:v>92</c:v>
                </c:pt>
                <c:pt idx="3">
                  <c:v>126</c:v>
                </c:pt>
                <c:pt idx="4">
                  <c:v>107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1754624"/>
        <c:axId val="331751488"/>
      </c:barChart>
      <c:catAx>
        <c:axId val="33175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1488"/>
        <c:crosses val="autoZero"/>
        <c:auto val="1"/>
        <c:lblAlgn val="ctr"/>
        <c:lblOffset val="100"/>
        <c:noMultiLvlLbl val="0"/>
      </c:catAx>
      <c:valAx>
        <c:axId val="331751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4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u="none" strike="noStrike" baseline="0">
                <a:effectLst/>
              </a:rPr>
              <a:t>Oferty pracy na 1000 zarejestrowanych bezrobotnych ogółem </a:t>
            </a:r>
            <a:endParaRPr lang="pl-PL" sz="16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'do wykr'!$J$48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wykr'!$K$48:$O$48</c:f>
              <c:numCache>
                <c:formatCode>General</c:formatCode>
                <c:ptCount val="5"/>
                <c:pt idx="0">
                  <c:v>11</c:v>
                </c:pt>
                <c:pt idx="1">
                  <c:v>14</c:v>
                </c:pt>
                <c:pt idx="2">
                  <c:v>22</c:v>
                </c:pt>
                <c:pt idx="3">
                  <c:v>33</c:v>
                </c:pt>
                <c:pt idx="4">
                  <c:v>47</c:v>
                </c:pt>
              </c:numCache>
            </c:numRef>
          </c:val>
        </c:ser>
        <c:ser>
          <c:idx val="1"/>
          <c:order val="1"/>
          <c:tx>
            <c:strRef>
              <c:f>'do wykr'!$J$49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wykr'!$K$49:$O$49</c:f>
              <c:numCache>
                <c:formatCode>General</c:formatCode>
                <c:ptCount val="5"/>
                <c:pt idx="0">
                  <c:v>9</c:v>
                </c:pt>
                <c:pt idx="1">
                  <c:v>10</c:v>
                </c:pt>
                <c:pt idx="2">
                  <c:v>16</c:v>
                </c:pt>
                <c:pt idx="3">
                  <c:v>24</c:v>
                </c:pt>
                <c:pt idx="4">
                  <c:v>32</c:v>
                </c:pt>
              </c:numCache>
            </c:numRef>
          </c:val>
        </c:ser>
        <c:ser>
          <c:idx val="2"/>
          <c:order val="2"/>
          <c:tx>
            <c:strRef>
              <c:f>'do wykr'!$J$50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wykr'!$K$50:$O$50</c:f>
              <c:numCache>
                <c:formatCode>General</c:formatCode>
                <c:ptCount val="5"/>
                <c:pt idx="0">
                  <c:v>20</c:v>
                </c:pt>
                <c:pt idx="1">
                  <c:v>33</c:v>
                </c:pt>
                <c:pt idx="2">
                  <c:v>50</c:v>
                </c:pt>
                <c:pt idx="3">
                  <c:v>82</c:v>
                </c:pt>
                <c:pt idx="4">
                  <c:v>87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31753448"/>
        <c:axId val="331755800"/>
      </c:barChart>
      <c:catAx>
        <c:axId val="331753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5800"/>
        <c:crosses val="autoZero"/>
        <c:auto val="1"/>
        <c:lblAlgn val="ctr"/>
        <c:lblOffset val="100"/>
        <c:noMultiLvlLbl val="0"/>
      </c:catAx>
      <c:valAx>
        <c:axId val="331755800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3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u="none" strike="noStrike" baseline="0">
                <a:effectLst/>
              </a:rPr>
              <a:t>Oferty pracy dla osób niepełnosprawnych na 1000 zarejestrowanych bezrobotnych niepełnosprawnych</a:t>
            </a:r>
            <a:endParaRPr lang="pl-PL" sz="16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'do wykr'!$J$51</c:f>
              <c:strCache>
                <c:ptCount val="1"/>
                <c:pt idx="0">
                  <c:v>Polska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wykr'!$K$51:$O$51</c:f>
              <c:numCache>
                <c:formatCode>General</c:formatCode>
                <c:ptCount val="5"/>
                <c:pt idx="0">
                  <c:v>28</c:v>
                </c:pt>
                <c:pt idx="1">
                  <c:v>29</c:v>
                </c:pt>
                <c:pt idx="2">
                  <c:v>28</c:v>
                </c:pt>
                <c:pt idx="3">
                  <c:v>39</c:v>
                </c:pt>
                <c:pt idx="4">
                  <c:v>55</c:v>
                </c:pt>
              </c:numCache>
            </c:numRef>
          </c:val>
        </c:ser>
        <c:ser>
          <c:idx val="1"/>
          <c:order val="1"/>
          <c:tx>
            <c:strRef>
              <c:f>'do wykr'!$J$52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wykr'!$K$52:$O$52</c:f>
              <c:numCache>
                <c:formatCode>General</c:formatCode>
                <c:ptCount val="5"/>
                <c:pt idx="0">
                  <c:v>36</c:v>
                </c:pt>
                <c:pt idx="1">
                  <c:v>44</c:v>
                </c:pt>
                <c:pt idx="2">
                  <c:v>30</c:v>
                </c:pt>
                <c:pt idx="3">
                  <c:v>42</c:v>
                </c:pt>
                <c:pt idx="4">
                  <c:v>48</c:v>
                </c:pt>
              </c:numCache>
            </c:numRef>
          </c:val>
        </c:ser>
        <c:ser>
          <c:idx val="2"/>
          <c:order val="2"/>
          <c:tx>
            <c:strRef>
              <c:f>'do wykr'!$J$53</c:f>
              <c:strCache>
                <c:ptCount val="1"/>
                <c:pt idx="0">
                  <c:v>M.st. Warszawa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'do wykr'!$K$47:$O$47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'do wykr'!$K$53:$O$53</c:f>
              <c:numCache>
                <c:formatCode>General</c:formatCode>
                <c:ptCount val="5"/>
                <c:pt idx="0">
                  <c:v>106</c:v>
                </c:pt>
                <c:pt idx="1">
                  <c:v>165</c:v>
                </c:pt>
                <c:pt idx="2">
                  <c:v>92</c:v>
                </c:pt>
                <c:pt idx="3">
                  <c:v>126</c:v>
                </c:pt>
                <c:pt idx="4">
                  <c:v>107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31758544"/>
        <c:axId val="331758936"/>
      </c:barChart>
      <c:catAx>
        <c:axId val="33175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8936"/>
        <c:crosses val="autoZero"/>
        <c:auto val="1"/>
        <c:lblAlgn val="ctr"/>
        <c:lblOffset val="100"/>
        <c:noMultiLvlLbl val="0"/>
      </c:catAx>
      <c:valAx>
        <c:axId val="331758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8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Osoby niepełnosprawne pracujące </a:t>
            </a:r>
            <a:r>
              <a:rPr lang="pl-PL" sz="1600" b="1" dirty="0" smtClean="0"/>
              <a:t>w przedsiębiorstwach z siedzibą w województwie mazowieckim (</a:t>
            </a:r>
            <a:r>
              <a:rPr lang="pl-PL" sz="1600" b="1" dirty="0"/>
              <a:t>w tys.)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'01.01_prac niepelnosprawni'!$A$38</c:f>
              <c:strCache>
                <c:ptCount val="1"/>
                <c:pt idx="0">
                  <c:v>Mężczyźni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'01.01_prac niepelnosprawni'!$B$30:$H$30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'01.01_prac niepelnosprawni'!$B$38:$H$38</c:f>
              <c:numCache>
                <c:formatCode>0.0</c:formatCode>
                <c:ptCount val="7"/>
                <c:pt idx="0">
                  <c:v>21.5</c:v>
                </c:pt>
                <c:pt idx="1">
                  <c:v>20</c:v>
                </c:pt>
                <c:pt idx="2">
                  <c:v>20</c:v>
                </c:pt>
                <c:pt idx="3">
                  <c:v>22.2</c:v>
                </c:pt>
                <c:pt idx="4">
                  <c:v>23</c:v>
                </c:pt>
                <c:pt idx="5">
                  <c:v>27.1</c:v>
                </c:pt>
                <c:pt idx="6">
                  <c:v>29.9</c:v>
                </c:pt>
              </c:numCache>
            </c:numRef>
          </c:val>
        </c:ser>
        <c:ser>
          <c:idx val="1"/>
          <c:order val="1"/>
          <c:tx>
            <c:strRef>
              <c:f>'01.01_prac niepelnosprawni'!$A$39</c:f>
              <c:strCache>
                <c:ptCount val="1"/>
                <c:pt idx="0">
                  <c:v>Kobiety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'01.01_prac niepelnosprawni'!$B$30:$H$30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'01.01_prac niepelnosprawni'!$B$39:$H$39</c:f>
              <c:numCache>
                <c:formatCode>0.0</c:formatCode>
                <c:ptCount val="7"/>
                <c:pt idx="0">
                  <c:v>15.3</c:v>
                </c:pt>
                <c:pt idx="1">
                  <c:v>15.6</c:v>
                </c:pt>
                <c:pt idx="2">
                  <c:v>16</c:v>
                </c:pt>
                <c:pt idx="3">
                  <c:v>18.7</c:v>
                </c:pt>
                <c:pt idx="4">
                  <c:v>18.8</c:v>
                </c:pt>
                <c:pt idx="5">
                  <c:v>22.8</c:v>
                </c:pt>
                <c:pt idx="6">
                  <c:v>24.4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100"/>
        <c:axId val="331752664"/>
        <c:axId val="331753840"/>
      </c:barChart>
      <c:catAx>
        <c:axId val="331752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3840"/>
        <c:crosses val="autoZero"/>
        <c:auto val="1"/>
        <c:lblAlgn val="ctr"/>
        <c:lblOffset val="100"/>
        <c:noMultiLvlLbl val="0"/>
      </c:catAx>
      <c:valAx>
        <c:axId val="331753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2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Zlikwidowane miejsca </a:t>
            </a:r>
            <a:r>
              <a:rPr lang="pl-PL" sz="1600" b="1" dirty="0" smtClean="0"/>
              <a:t>pracy (</a:t>
            </a:r>
            <a:r>
              <a:rPr lang="pl-PL" sz="1600" b="1" dirty="0"/>
              <a:t>w tys</a:t>
            </a:r>
            <a:r>
              <a:rPr lang="pl-PL" sz="1600" b="1" dirty="0" smtClean="0"/>
              <a:t>.)</a:t>
            </a:r>
            <a:endParaRPr lang="pl-PL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'miejsca pracy'!$A$45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rgbClr val="C199D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'miejsca pracy'!$B$32:$J$32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strCache>
            </c:strRef>
          </c:cat>
          <c:val>
            <c:numRef>
              <c:f>'miejsca pracy'!$B$45:$J$45</c:f>
              <c:numCache>
                <c:formatCode>#\ ##0.0</c:formatCode>
                <c:ptCount val="9"/>
                <c:pt idx="0">
                  <c:v>28.8</c:v>
                </c:pt>
                <c:pt idx="1">
                  <c:v>95.3</c:v>
                </c:pt>
                <c:pt idx="2">
                  <c:v>97.9</c:v>
                </c:pt>
                <c:pt idx="3">
                  <c:v>90.6</c:v>
                </c:pt>
                <c:pt idx="4">
                  <c:v>83.5</c:v>
                </c:pt>
                <c:pt idx="5">
                  <c:v>79.599999999999994</c:v>
                </c:pt>
                <c:pt idx="6">
                  <c:v>74.099999999999994</c:v>
                </c:pt>
                <c:pt idx="7">
                  <c:v>65.2</c:v>
                </c:pt>
                <c:pt idx="8">
                  <c:v>59.9</c:v>
                </c:pt>
              </c:numCache>
            </c:numRef>
          </c:val>
        </c:ser>
        <c:ser>
          <c:idx val="1"/>
          <c:order val="1"/>
          <c:tx>
            <c:strRef>
              <c:f>'miejsca pracy'!$A$46</c:f>
              <c:strCache>
                <c:ptCount val="1"/>
                <c:pt idx="0">
                  <c:v>Pozostałe województwa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'miejsca pracy'!$B$32:$J$32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strCache>
            </c:strRef>
          </c:cat>
          <c:val>
            <c:numRef>
              <c:f>'miejsca pracy'!$B$46:$J$46</c:f>
              <c:numCache>
                <c:formatCode>General</c:formatCode>
                <c:ptCount val="9"/>
                <c:pt idx="0" formatCode="#\ ##0.0">
                  <c:v>109.2</c:v>
                </c:pt>
                <c:pt idx="1">
                  <c:v>406.09999999999997</c:v>
                </c:pt>
                <c:pt idx="2">
                  <c:v>358.6</c:v>
                </c:pt>
                <c:pt idx="3">
                  <c:v>338.70000000000005</c:v>
                </c:pt>
                <c:pt idx="4">
                  <c:v>293</c:v>
                </c:pt>
                <c:pt idx="5">
                  <c:v>267.5</c:v>
                </c:pt>
                <c:pt idx="6">
                  <c:v>245.79999999999998</c:v>
                </c:pt>
                <c:pt idx="7">
                  <c:v>252.40000000000003</c:v>
                </c:pt>
                <c:pt idx="8">
                  <c:v>224.29999999999998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100"/>
        <c:axId val="322951672"/>
        <c:axId val="322950888"/>
      </c:barChart>
      <c:catAx>
        <c:axId val="322951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0888"/>
        <c:crosses val="autoZero"/>
        <c:auto val="1"/>
        <c:lblAlgn val="ctr"/>
        <c:lblOffset val="100"/>
        <c:noMultiLvlLbl val="0"/>
      </c:catAx>
      <c:valAx>
        <c:axId val="322950888"/>
        <c:scaling>
          <c:orientation val="minMax"/>
          <c:max val="7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1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Udział </a:t>
            </a:r>
            <a:r>
              <a:rPr lang="pl-PL" sz="1600" b="1" dirty="0" smtClean="0"/>
              <a:t>(w %) osób </a:t>
            </a:r>
            <a:r>
              <a:rPr lang="pl-PL" sz="1600" b="1" dirty="0"/>
              <a:t>niepełnosprawnych w ogólnej liczbie pracujących </a:t>
            </a:r>
            <a:r>
              <a:rPr lang="pl-PL" sz="1600" b="1" dirty="0" smtClean="0"/>
              <a:t/>
            </a:r>
            <a:br>
              <a:rPr lang="pl-PL" sz="1600" b="1" dirty="0" smtClean="0"/>
            </a:br>
            <a:r>
              <a:rPr lang="pl-PL" sz="1600" b="1" dirty="0" smtClean="0"/>
              <a:t>w przedsiębiorstwach </a:t>
            </a:r>
            <a:r>
              <a:rPr lang="pl-PL" sz="1600" b="1" dirty="0"/>
              <a:t>z siedzibą w województwie mazowieckim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'01.01_prac niepelnosprawni'!$A$35</c:f>
              <c:strCache>
                <c:ptCount val="1"/>
                <c:pt idx="0">
                  <c:v>Mężczyźni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'01.01_prac niepelnosprawni'!$B$30:$H$30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'01.01_prac niepelnosprawni'!$B$35:$H$35</c:f>
              <c:numCache>
                <c:formatCode>0.0</c:formatCode>
                <c:ptCount val="7"/>
                <c:pt idx="0">
                  <c:v>3.1</c:v>
                </c:pt>
                <c:pt idx="1">
                  <c:v>2.8</c:v>
                </c:pt>
                <c:pt idx="2">
                  <c:v>2.9</c:v>
                </c:pt>
                <c:pt idx="3">
                  <c:v>3.2</c:v>
                </c:pt>
                <c:pt idx="4">
                  <c:v>3.2</c:v>
                </c:pt>
                <c:pt idx="5">
                  <c:v>3.8</c:v>
                </c:pt>
                <c:pt idx="6">
                  <c:v>3.9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'01.01_prac niepelnosprawni'!$A$36</c:f>
              <c:strCache>
                <c:ptCount val="1"/>
                <c:pt idx="0">
                  <c:v>Kobiety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'01.01_prac niepelnosprawni'!$B$30:$H$30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'01.01_prac niepelnosprawni'!$B$36:$H$36</c:f>
              <c:numCache>
                <c:formatCode>0.0</c:formatCode>
                <c:ptCount val="7"/>
                <c:pt idx="0">
                  <c:v>2.1</c:v>
                </c:pt>
                <c:pt idx="1">
                  <c:v>2.1</c:v>
                </c:pt>
                <c:pt idx="2">
                  <c:v>2.1</c:v>
                </c:pt>
                <c:pt idx="3">
                  <c:v>2.5</c:v>
                </c:pt>
                <c:pt idx="4">
                  <c:v>2.4</c:v>
                </c:pt>
                <c:pt idx="5">
                  <c:v>2.9</c:v>
                </c:pt>
                <c:pt idx="6">
                  <c:v>3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1755016"/>
        <c:axId val="331755408"/>
      </c:lineChart>
      <c:catAx>
        <c:axId val="331755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5408"/>
        <c:crosses val="autoZero"/>
        <c:auto val="1"/>
        <c:lblAlgn val="ctr"/>
        <c:lblOffset val="100"/>
        <c:noMultiLvlLbl val="0"/>
      </c:catAx>
      <c:valAx>
        <c:axId val="331755408"/>
        <c:scaling>
          <c:orientation val="minMax"/>
          <c:max val="4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1755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Osoby pełnozatrudnione zwolnione z pracy w wyniku przeniesienia na emeryturę</a:t>
            </a:r>
            <a:r>
              <a:rPr lang="pl-PL" sz="1600" b="1" baseline="0" dirty="0"/>
              <a:t> </a:t>
            </a:r>
            <a:r>
              <a:rPr lang="pl-PL" sz="1600" b="1" baseline="0" dirty="0" smtClean="0"/>
              <a:t/>
            </a:r>
            <a:br>
              <a:rPr lang="pl-PL" sz="1600" b="1" baseline="0" dirty="0" smtClean="0"/>
            </a:br>
            <a:r>
              <a:rPr lang="pl-PL" sz="1600" b="1" baseline="0" dirty="0" smtClean="0"/>
              <a:t>w </a:t>
            </a:r>
            <a:r>
              <a:rPr lang="pl-PL" sz="1600" b="1" baseline="0" dirty="0"/>
              <a:t>przedsiębiorstwach z </a:t>
            </a:r>
            <a:r>
              <a:rPr lang="pl-PL" sz="1600" b="1" baseline="0" dirty="0" smtClean="0"/>
              <a:t>siedzibą </a:t>
            </a:r>
            <a:r>
              <a:rPr lang="pl-PL" sz="1600" b="1" baseline="0" dirty="0"/>
              <a:t>w województwie mazowieckim (w tys.)</a:t>
            </a:r>
            <a:endParaRPr lang="pl-PL" sz="1600" b="1" dirty="0"/>
          </a:p>
        </c:rich>
      </c:tx>
      <c:layout>
        <c:manualLayout>
          <c:xMode val="edge"/>
          <c:yMode val="edge"/>
          <c:x val="0.10626047636719843"/>
          <c:y val="2.67555428215089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'01.06 przen na emeryture'!$B$35</c:f>
              <c:strCache>
                <c:ptCount val="1"/>
                <c:pt idx="0">
                  <c:v>Mężczyźni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'01.06 przen na emeryture'!$C$30:$I$30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'01.06 przen na emeryture'!$C$35:$I$35</c:f>
              <c:numCache>
                <c:formatCode>0.0</c:formatCode>
                <c:ptCount val="7"/>
                <c:pt idx="0">
                  <c:v>5.4</c:v>
                </c:pt>
                <c:pt idx="1">
                  <c:v>7</c:v>
                </c:pt>
                <c:pt idx="2">
                  <c:v>6.8</c:v>
                </c:pt>
                <c:pt idx="3">
                  <c:v>6.3</c:v>
                </c:pt>
                <c:pt idx="4">
                  <c:v>7.1</c:v>
                </c:pt>
                <c:pt idx="5">
                  <c:v>7.2</c:v>
                </c:pt>
                <c:pt idx="6">
                  <c:v>6.8</c:v>
                </c:pt>
              </c:numCache>
            </c:numRef>
          </c:val>
        </c:ser>
        <c:ser>
          <c:idx val="1"/>
          <c:order val="1"/>
          <c:tx>
            <c:strRef>
              <c:f>'01.06 przen na emeryture'!$B$36</c:f>
              <c:strCache>
                <c:ptCount val="1"/>
                <c:pt idx="0">
                  <c:v>Kobiety</c:v>
                </c:pt>
              </c:strCache>
            </c:strRef>
          </c:tx>
          <c:spPr>
            <a:solidFill>
              <a:srgbClr val="B983C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'01.06 przen na emeryture'!$C$30:$I$30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'01.06 przen na emeryture'!$C$36:$I$36</c:f>
              <c:numCache>
                <c:formatCode>0.0</c:formatCode>
                <c:ptCount val="7"/>
                <c:pt idx="0">
                  <c:v>4.2</c:v>
                </c:pt>
                <c:pt idx="1">
                  <c:v>6.4</c:v>
                </c:pt>
                <c:pt idx="2">
                  <c:v>5.3</c:v>
                </c:pt>
                <c:pt idx="3">
                  <c:v>4.3</c:v>
                </c:pt>
                <c:pt idx="4">
                  <c:v>5.8</c:v>
                </c:pt>
                <c:pt idx="5">
                  <c:v>7.5</c:v>
                </c:pt>
                <c:pt idx="6">
                  <c:v>8.3000000000000007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100"/>
        <c:axId val="332097576"/>
        <c:axId val="332095616"/>
      </c:barChart>
      <c:catAx>
        <c:axId val="332097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95616"/>
        <c:crosses val="autoZero"/>
        <c:auto val="1"/>
        <c:lblAlgn val="ctr"/>
        <c:lblOffset val="100"/>
        <c:noMultiLvlLbl val="0"/>
      </c:catAx>
      <c:valAx>
        <c:axId val="332095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9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Udział (w %) osób przeniesionych na emeryturę w ogólnej liczbie</a:t>
            </a:r>
            <a:r>
              <a:rPr lang="pl-PL" sz="1600" b="1" baseline="0" dirty="0"/>
              <a:t> zwolnionych </a:t>
            </a:r>
            <a:r>
              <a:rPr lang="pl-PL" sz="1600" b="1" baseline="0" dirty="0" smtClean="0"/>
              <a:t/>
            </a:r>
            <a:br>
              <a:rPr lang="pl-PL" sz="1600" b="1" baseline="0" dirty="0" smtClean="0"/>
            </a:br>
            <a:r>
              <a:rPr lang="pl-PL" sz="1600" b="1" baseline="0" dirty="0" smtClean="0"/>
              <a:t>z pracy w </a:t>
            </a:r>
            <a:r>
              <a:rPr lang="pl-PL" sz="1600" b="1" baseline="0" dirty="0"/>
              <a:t>przedsiębiorstwach z siedzibą w województwie mazowieckim</a:t>
            </a:r>
            <a:endParaRPr lang="pl-PL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'01.06 przen na emeryture'!$B$40</c:f>
              <c:strCache>
                <c:ptCount val="1"/>
                <c:pt idx="0">
                  <c:v>Mężczyźni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dLbl>
              <c:idx val="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'01.06 przen na emeryture'!$C$39:$I$39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'01.06 przen na emeryture'!$C$40:$I$40</c:f>
              <c:numCache>
                <c:formatCode>General</c:formatCode>
                <c:ptCount val="7"/>
                <c:pt idx="0">
                  <c:v>2.7</c:v>
                </c:pt>
                <c:pt idx="1">
                  <c:v>3.2</c:v>
                </c:pt>
                <c:pt idx="2">
                  <c:v>3.1</c:v>
                </c:pt>
                <c:pt idx="3">
                  <c:v>3.4</c:v>
                </c:pt>
                <c:pt idx="4">
                  <c:v>3.6</c:v>
                </c:pt>
                <c:pt idx="5">
                  <c:v>3.3</c:v>
                </c:pt>
                <c:pt idx="6">
                  <c:v>2.9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'01.06 przen na emeryture'!$B$41</c:f>
              <c:strCache>
                <c:ptCount val="1"/>
                <c:pt idx="0">
                  <c:v>Kobiety</c:v>
                </c:pt>
              </c:strCache>
            </c:strRef>
          </c:tx>
          <c:spPr>
            <a:ln w="28575" cap="rnd">
              <a:solidFill>
                <a:srgbClr val="AA67C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A67C5"/>
              </a:solidFill>
              <a:ln w="9525">
                <a:solidFill>
                  <a:srgbClr val="AA67C5"/>
                </a:solidFill>
              </a:ln>
              <a:effectLst/>
            </c:spPr>
          </c:marker>
          <c:dLbls>
            <c:dLbl>
              <c:idx val="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DC8AF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'01.06 przen na emeryture'!$C$39:$I$39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'01.06 przen na emeryture'!$C$41:$I$41</c:f>
              <c:numCache>
                <c:formatCode>General</c:formatCode>
                <c:ptCount val="7"/>
                <c:pt idx="0">
                  <c:v>2.6</c:v>
                </c:pt>
                <c:pt idx="1">
                  <c:v>3.6</c:v>
                </c:pt>
                <c:pt idx="2">
                  <c:v>3.3</c:v>
                </c:pt>
                <c:pt idx="3">
                  <c:v>2.9</c:v>
                </c:pt>
                <c:pt idx="4">
                  <c:v>3.7</c:v>
                </c:pt>
                <c:pt idx="5">
                  <c:v>4.4000000000000004</c:v>
                </c:pt>
                <c:pt idx="6">
                  <c:v>4.3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2102280"/>
        <c:axId val="332100712"/>
      </c:lineChart>
      <c:catAx>
        <c:axId val="332102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100712"/>
        <c:crosses val="autoZero"/>
        <c:auto val="1"/>
        <c:lblAlgn val="ctr"/>
        <c:lblOffset val="100"/>
        <c:noMultiLvlLbl val="0"/>
      </c:catAx>
      <c:valAx>
        <c:axId val="332100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102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Osoby wyłączone z ewidencji bezrobotnych </a:t>
            </a:r>
            <a:r>
              <a:rPr lang="pl-PL" sz="1600" b="1" dirty="0" smtClean="0"/>
              <a:t>według wybranych </a:t>
            </a:r>
            <a:r>
              <a:rPr lang="pl-PL" sz="1600" b="1" dirty="0"/>
              <a:t>przyczyn </a:t>
            </a:r>
            <a:r>
              <a:rPr lang="pl-PL" sz="1600" b="1" dirty="0" smtClean="0"/>
              <a:t>w </a:t>
            </a:r>
            <a:r>
              <a:rPr lang="pl-PL" sz="1600" b="1" dirty="0"/>
              <a:t>województwie mazowieckim (w tys.)</a:t>
            </a:r>
          </a:p>
        </c:rich>
      </c:tx>
      <c:layout>
        <c:manualLayout>
          <c:xMode val="edge"/>
          <c:yMode val="edge"/>
          <c:x val="0.1586593404097347"/>
          <c:y val="2.352233000717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Arkusz10!$D$32</c:f>
              <c:strCache>
                <c:ptCount val="1"/>
                <c:pt idx="0">
                  <c:v>Osiągnięcie wieku emerytalnego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Arkusz10!$C$37:$C$40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Arkusz10!$D$37:$D$40</c:f>
              <c:numCache>
                <c:formatCode>0.0</c:formatCode>
                <c:ptCount val="4"/>
                <c:pt idx="0">
                  <c:v>1.5</c:v>
                </c:pt>
                <c:pt idx="1">
                  <c:v>2.2999999999999998</c:v>
                </c:pt>
                <c:pt idx="2">
                  <c:v>2.5</c:v>
                </c:pt>
                <c:pt idx="3">
                  <c:v>2.5</c:v>
                </c:pt>
              </c:numCache>
            </c:numRef>
          </c:val>
        </c:ser>
        <c:ser>
          <c:idx val="1"/>
          <c:order val="1"/>
          <c:tx>
            <c:strRef>
              <c:f>Arkusz10!$E$32</c:f>
              <c:strCache>
                <c:ptCount val="1"/>
                <c:pt idx="0">
                  <c:v>Nabycie praw emerytalnych lub rentowych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Arkusz10!$C$37:$C$40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Arkusz10!$E$37:$E$40</c:f>
              <c:numCache>
                <c:formatCode>0.0</c:formatCode>
                <c:ptCount val="4"/>
                <c:pt idx="0">
                  <c:v>2.7</c:v>
                </c:pt>
                <c:pt idx="1">
                  <c:v>2.9</c:v>
                </c:pt>
                <c:pt idx="2">
                  <c:v>2.7</c:v>
                </c:pt>
                <c:pt idx="3">
                  <c:v>2.1</c:v>
                </c:pt>
              </c:numCache>
            </c:numRef>
          </c:val>
        </c:ser>
        <c:ser>
          <c:idx val="2"/>
          <c:order val="2"/>
          <c:tx>
            <c:strRef>
              <c:f>Arkusz10!$F$32</c:f>
              <c:strCache>
                <c:ptCount val="1"/>
                <c:pt idx="0">
                  <c:v>Nabycie praw do świadczenia przedemerytalnego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Arkusz10!$C$37:$C$40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Arkusz10!$F$37:$F$40</c:f>
              <c:numCache>
                <c:formatCode>0.0</c:formatCode>
                <c:ptCount val="4"/>
                <c:pt idx="0">
                  <c:v>4.5999999999999996</c:v>
                </c:pt>
                <c:pt idx="1">
                  <c:v>4.4000000000000004</c:v>
                </c:pt>
                <c:pt idx="2">
                  <c:v>4.3</c:v>
                </c:pt>
                <c:pt idx="3">
                  <c:v>3.5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2103064"/>
        <c:axId val="332096792"/>
      </c:barChart>
      <c:catAx>
        <c:axId val="332103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96792"/>
        <c:crosses val="autoZero"/>
        <c:auto val="1"/>
        <c:lblAlgn val="ctr"/>
        <c:lblOffset val="100"/>
        <c:noMultiLvlLbl val="0"/>
      </c:catAx>
      <c:valAx>
        <c:axId val="332096792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103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pl-PL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Osoby</a:t>
            </a:r>
            <a:r>
              <a:rPr lang="pl-PL" sz="1600" b="1" baseline="0" dirty="0"/>
              <a:t> </a:t>
            </a:r>
            <a:r>
              <a:rPr lang="pl-PL" sz="1600" b="1" dirty="0"/>
              <a:t>wyłączone z ewidencji bezrobotnych w % ogółu wyrejestrowanych w województwie mazowieckim </a:t>
            </a:r>
          </a:p>
        </c:rich>
      </c:tx>
      <c:layout>
        <c:manualLayout>
          <c:xMode val="edge"/>
          <c:yMode val="edge"/>
          <c:x val="0.1438748906386702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Arkusz10!$B$93</c:f>
              <c:strCache>
                <c:ptCount val="1"/>
                <c:pt idx="0">
                  <c:v>Osiągnięcie wieku emerytalnego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Arkusz10!$C$92:$F$92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Arkusz10!$C$93:$F$93</c:f>
              <c:numCache>
                <c:formatCode>0.0</c:formatCode>
                <c:ptCount val="4"/>
                <c:pt idx="0">
                  <c:v>0.5</c:v>
                </c:pt>
                <c:pt idx="1">
                  <c:v>0.7</c:v>
                </c:pt>
                <c:pt idx="2">
                  <c:v>0.8</c:v>
                </c:pt>
                <c:pt idx="3">
                  <c:v>0.9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Arkusz10!$B$94</c:f>
              <c:strCache>
                <c:ptCount val="1"/>
                <c:pt idx="0">
                  <c:v>Nabycie praw emerytalnych lub rentowych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Arkusz10!$C$92:$F$92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Arkusz10!$C$94:$F$94</c:f>
              <c:numCache>
                <c:formatCode>0.0</c:formatCode>
                <c:ptCount val="4"/>
                <c:pt idx="0">
                  <c:v>0.9</c:v>
                </c:pt>
                <c:pt idx="1">
                  <c:v>0.9</c:v>
                </c:pt>
                <c:pt idx="2">
                  <c:v>0.9</c:v>
                </c:pt>
                <c:pt idx="3">
                  <c:v>0.8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Arkusz10!$B$95</c:f>
              <c:strCache>
                <c:ptCount val="1"/>
                <c:pt idx="0">
                  <c:v>Nabycie praw do świadczenia przedemerytalnego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Arkusz10!$C$92:$F$92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Arkusz10!$C$95:$F$95</c:f>
              <c:numCache>
                <c:formatCode>0.0</c:formatCode>
                <c:ptCount val="4"/>
                <c:pt idx="0">
                  <c:v>1.6</c:v>
                </c:pt>
                <c:pt idx="1">
                  <c:v>1.4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2097184"/>
        <c:axId val="332102672"/>
      </c:lineChart>
      <c:catAx>
        <c:axId val="33209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102672"/>
        <c:crosses val="autoZero"/>
        <c:auto val="1"/>
        <c:lblAlgn val="ctr"/>
        <c:lblOffset val="100"/>
        <c:noMultiLvlLbl val="0"/>
      </c:catAx>
      <c:valAx>
        <c:axId val="332102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97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/>
              <a:t>Osoby wyłączone z ewidencji bezrobotnych według wybranych przyczyn </a:t>
            </a:r>
            <a:r>
              <a:rPr lang="pl-PL" sz="1600" b="1" dirty="0" smtClean="0"/>
              <a:t>w </a:t>
            </a:r>
            <a:r>
              <a:rPr lang="pl-PL" sz="1600" b="1" dirty="0"/>
              <a:t>m.st. Warszawie (w tys.)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Arkusz10!$D$32</c:f>
              <c:strCache>
                <c:ptCount val="1"/>
                <c:pt idx="0">
                  <c:v>Osiągnięcie wieku emerytalnego</c:v>
                </c:pt>
              </c:strCache>
            </c:strRef>
          </c:tx>
          <c:spPr>
            <a:solidFill>
              <a:srgbClr val="AA67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Arkusz10!$C$41:$C$44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Arkusz10!$D$41:$D$44</c:f>
              <c:numCache>
                <c:formatCode>0.0</c:formatCode>
                <c:ptCount val="4"/>
                <c:pt idx="0">
                  <c:v>0.4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</c:numCache>
            </c:numRef>
          </c:val>
        </c:ser>
        <c:ser>
          <c:idx val="1"/>
          <c:order val="1"/>
          <c:tx>
            <c:strRef>
              <c:f>Arkusz10!$E$32</c:f>
              <c:strCache>
                <c:ptCount val="1"/>
                <c:pt idx="0">
                  <c:v>Nabycie praw emerytalnych lub rentowych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Arkusz10!$C$41:$C$44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Arkusz10!$E$41:$E$44</c:f>
              <c:numCache>
                <c:formatCode>0.0</c:formatCode>
                <c:ptCount val="4"/>
                <c:pt idx="0">
                  <c:v>0.7</c:v>
                </c:pt>
                <c:pt idx="1">
                  <c:v>0.8</c:v>
                </c:pt>
                <c:pt idx="2">
                  <c:v>0.7</c:v>
                </c:pt>
                <c:pt idx="3">
                  <c:v>0.5</c:v>
                </c:pt>
              </c:numCache>
            </c:numRef>
          </c:val>
        </c:ser>
        <c:ser>
          <c:idx val="2"/>
          <c:order val="2"/>
          <c:tx>
            <c:strRef>
              <c:f>Arkusz10!$F$32</c:f>
              <c:strCache>
                <c:ptCount val="1"/>
                <c:pt idx="0">
                  <c:v>Nabycie praw do świadczenia przedemerytalnego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Arkusz10!$C$41:$C$44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Arkusz10!$F$41:$F$44</c:f>
              <c:numCache>
                <c:formatCode>0.0</c:formatCode>
                <c:ptCount val="4"/>
                <c:pt idx="0">
                  <c:v>1.2</c:v>
                </c:pt>
                <c:pt idx="1">
                  <c:v>1.2</c:v>
                </c:pt>
                <c:pt idx="2">
                  <c:v>1.1000000000000001</c:v>
                </c:pt>
                <c:pt idx="3">
                  <c:v>0.8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2101104"/>
        <c:axId val="332099144"/>
      </c:barChart>
      <c:catAx>
        <c:axId val="33210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99144"/>
        <c:crosses val="autoZero"/>
        <c:auto val="1"/>
        <c:lblAlgn val="ctr"/>
        <c:lblOffset val="100"/>
        <c:noMultiLvlLbl val="0"/>
      </c:catAx>
      <c:valAx>
        <c:axId val="332099144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10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pl-PL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Osoby</a:t>
            </a:r>
            <a:r>
              <a:rPr lang="pl-PL" sz="1600" b="1" baseline="0"/>
              <a:t> </a:t>
            </a:r>
            <a:r>
              <a:rPr lang="pl-PL" sz="1600" b="1"/>
              <a:t>wyłączone z ewidencji bezrobotnych w % ogółu wyrejestrowanych w m.st. Warszawie</a:t>
            </a:r>
          </a:p>
        </c:rich>
      </c:tx>
      <c:layout>
        <c:manualLayout>
          <c:xMode val="edge"/>
          <c:yMode val="edge"/>
          <c:x val="0.1438748906386702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Arkusz10!$B$99</c:f>
              <c:strCache>
                <c:ptCount val="1"/>
                <c:pt idx="0">
                  <c:v>Osiągnięcie wieku emerytalnego</c:v>
                </c:pt>
              </c:strCache>
            </c:strRef>
          </c:tx>
          <c:spPr>
            <a:ln w="28575" cap="rnd">
              <a:solidFill>
                <a:srgbClr val="AA67C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A67C5"/>
              </a:solidFill>
              <a:ln w="9525">
                <a:solidFill>
                  <a:srgbClr val="AA67C5"/>
                </a:solidFill>
              </a:ln>
              <a:effectLst/>
            </c:spPr>
          </c:marker>
          <c:dLbls>
            <c:spPr>
              <a:solidFill>
                <a:srgbClr val="B983C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Arkusz10!$C$92:$F$92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Arkusz10!$C$99:$F$99</c:f>
              <c:numCache>
                <c:formatCode>0.0</c:formatCode>
                <c:ptCount val="4"/>
                <c:pt idx="0">
                  <c:v>0.8</c:v>
                </c:pt>
                <c:pt idx="1">
                  <c:v>1.3</c:v>
                </c:pt>
                <c:pt idx="2">
                  <c:v>1.3</c:v>
                </c:pt>
                <c:pt idx="3">
                  <c:v>1.4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Arkusz10!$B$100</c:f>
              <c:strCache>
                <c:ptCount val="1"/>
                <c:pt idx="0">
                  <c:v>Nabycie praw emerytalnych lub rentowych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Arkusz10!$C$92:$F$92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Arkusz10!$C$100:$F$100</c:f>
              <c:numCache>
                <c:formatCode>0.0</c:formatCode>
                <c:ptCount val="4"/>
                <c:pt idx="0">
                  <c:v>1.2</c:v>
                </c:pt>
                <c:pt idx="1">
                  <c:v>1.2</c:v>
                </c:pt>
                <c:pt idx="2">
                  <c:v>1.2</c:v>
                </c:pt>
                <c:pt idx="3">
                  <c:v>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Arkusz10!$B$101</c:f>
              <c:strCache>
                <c:ptCount val="1"/>
                <c:pt idx="0">
                  <c:v>Nabycie praw do świadczenia przedemerytalnego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Arkusz10!$C$92:$F$92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Arkusz10!$C$101:$F$101</c:f>
              <c:numCache>
                <c:formatCode>0.0</c:formatCode>
                <c:ptCount val="4"/>
                <c:pt idx="0">
                  <c:v>2.2000000000000002</c:v>
                </c:pt>
                <c:pt idx="1">
                  <c:v>2</c:v>
                </c:pt>
                <c:pt idx="2">
                  <c:v>1.9</c:v>
                </c:pt>
                <c:pt idx="3">
                  <c:v>1.5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2099536"/>
        <c:axId val="332097968"/>
      </c:lineChart>
      <c:catAx>
        <c:axId val="33209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97968"/>
        <c:crosses val="autoZero"/>
        <c:auto val="1"/>
        <c:lblAlgn val="ctr"/>
        <c:lblOffset val="100"/>
        <c:noMultiLvlLbl val="0"/>
      </c:catAx>
      <c:valAx>
        <c:axId val="332097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9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dirty="0" smtClean="0"/>
              <a:t>Zezwolenia </a:t>
            </a:r>
            <a:r>
              <a:rPr lang="pl-PL" sz="1600" b="1" dirty="0"/>
              <a:t>na pracę</a:t>
            </a:r>
            <a:r>
              <a:rPr lang="pl-PL" sz="1600" b="1" baseline="0" dirty="0"/>
              <a:t> wydane cudzoziemcom (w tys.)</a:t>
            </a:r>
            <a:endParaRPr lang="pl-PL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'od2008'!$A$57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'od2008'!$B$55:$J$55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'od2008'!$B$57:$J$57</c:f>
              <c:numCache>
                <c:formatCode>0.0</c:formatCode>
                <c:ptCount val="9"/>
                <c:pt idx="0">
                  <c:v>7.8</c:v>
                </c:pt>
                <c:pt idx="1">
                  <c:v>14</c:v>
                </c:pt>
                <c:pt idx="2">
                  <c:v>19.3</c:v>
                </c:pt>
                <c:pt idx="3">
                  <c:v>22.8</c:v>
                </c:pt>
                <c:pt idx="4">
                  <c:v>22.6</c:v>
                </c:pt>
                <c:pt idx="5">
                  <c:v>21.5</c:v>
                </c:pt>
                <c:pt idx="6">
                  <c:v>24.4</c:v>
                </c:pt>
                <c:pt idx="7">
                  <c:v>32.5</c:v>
                </c:pt>
                <c:pt idx="8">
                  <c:v>48.1</c:v>
                </c:pt>
              </c:numCache>
            </c:numRef>
          </c:val>
        </c:ser>
        <c:ser>
          <c:idx val="1"/>
          <c:order val="1"/>
          <c:tx>
            <c:strRef>
              <c:f>'od2008'!$A$58</c:f>
              <c:strCache>
                <c:ptCount val="1"/>
                <c:pt idx="0">
                  <c:v>Pozostałe województwa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'od2008'!$B$55:$J$55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'od2008'!$B$58:$J$58</c:f>
              <c:numCache>
                <c:formatCode>0.0</c:formatCode>
                <c:ptCount val="9"/>
                <c:pt idx="0">
                  <c:v>10.3</c:v>
                </c:pt>
                <c:pt idx="1">
                  <c:v>15.4</c:v>
                </c:pt>
                <c:pt idx="2">
                  <c:v>17.3</c:v>
                </c:pt>
                <c:pt idx="3">
                  <c:v>18</c:v>
                </c:pt>
                <c:pt idx="4">
                  <c:v>16.600000000000001</c:v>
                </c:pt>
                <c:pt idx="5">
                  <c:v>17.5</c:v>
                </c:pt>
                <c:pt idx="6">
                  <c:v>19.3</c:v>
                </c:pt>
                <c:pt idx="7">
                  <c:v>33.299999999999997</c:v>
                </c:pt>
                <c:pt idx="8">
                  <c:v>79.3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100"/>
        <c:axId val="332098752"/>
        <c:axId val="332015704"/>
      </c:barChart>
      <c:catAx>
        <c:axId val="332098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15704"/>
        <c:crosses val="autoZero"/>
        <c:auto val="1"/>
        <c:lblAlgn val="ctr"/>
        <c:lblOffset val="100"/>
        <c:noMultiLvlLbl val="0"/>
      </c:catAx>
      <c:valAx>
        <c:axId val="332015704"/>
        <c:scaling>
          <c:orientation val="minMax"/>
          <c:max val="1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2098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baseline="0" dirty="0" smtClean="0">
                <a:effectLst/>
              </a:rPr>
              <a:t>Struktura (w %) zezwoleń </a:t>
            </a:r>
            <a:r>
              <a:rPr lang="pl-PL" sz="1600" b="1" i="0" baseline="0" dirty="0">
                <a:effectLst/>
              </a:rPr>
              <a:t>na pracę </a:t>
            </a:r>
            <a:r>
              <a:rPr lang="pl-PL" sz="1600" b="1" i="0" baseline="0" dirty="0" smtClean="0">
                <a:effectLst/>
              </a:rPr>
              <a:t>wydanych </a:t>
            </a:r>
            <a:r>
              <a:rPr lang="pl-PL" sz="1600" b="1" i="0" baseline="0" dirty="0">
                <a:effectLst/>
              </a:rPr>
              <a:t>cudzoziemcom według województw w 2016 r</a:t>
            </a:r>
            <a:r>
              <a:rPr lang="pl-PL" sz="1600" b="1" i="0" baseline="0" dirty="0" smtClean="0">
                <a:effectLst/>
              </a:rPr>
              <a:t>.</a:t>
            </a:r>
            <a:endParaRPr lang="pl-PL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6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2.7317050670775778E-2"/>
          <c:y val="0.3753648378210318"/>
          <c:w val="0.55600653094554353"/>
          <c:h val="0.42086456117710175"/>
        </c:manualLayout>
      </c:layout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rgbClr val="DB6BB6"/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5"/>
            <c:bubble3D val="0"/>
            <c:spPr>
              <a:solidFill>
                <a:srgbClr val="ED7D31"/>
              </a:solidFill>
              <a:ln w="19050">
                <a:noFill/>
              </a:ln>
              <a:effectLst/>
            </c:spPr>
          </c:dPt>
          <c:dPt>
            <c:idx val="6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</c:dPt>
          <c:dPt>
            <c:idx val="7"/>
            <c:bubble3D val="0"/>
            <c:spPr>
              <a:solidFill>
                <a:schemeClr val="bg2">
                  <a:lumMod val="75000"/>
                </a:schemeClr>
              </a:solidFill>
              <a:ln w="19050">
                <a:noFill/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noFill/>
              </a:ln>
              <a:effectLst/>
            </c:spPr>
          </c:dPt>
          <c:dPt>
            <c:idx val="9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 w="19050">
                <a:noFill/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noFill/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noFill/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noFill/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noFill/>
              </a:ln>
              <a:effectLst/>
            </c:spPr>
          </c:dPt>
          <c:dPt>
            <c:idx val="14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</c:dPt>
          <c:dPt>
            <c:idx val="15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'tab3 2016'!$B$32:$B$47</c:f>
              <c:strCache>
                <c:ptCount val="16"/>
                <c:pt idx="0">
                  <c:v>Mazowieckie</c:v>
                </c:pt>
                <c:pt idx="1">
                  <c:v>Małopolskie</c:v>
                </c:pt>
                <c:pt idx="2">
                  <c:v>Dolnośląskie</c:v>
                </c:pt>
                <c:pt idx="3">
                  <c:v>Wielkopolskie</c:v>
                </c:pt>
                <c:pt idx="4">
                  <c:v>Pomorskie</c:v>
                </c:pt>
                <c:pt idx="5">
                  <c:v>Śląskie</c:v>
                </c:pt>
                <c:pt idx="6">
                  <c:v>Kujawsko-pomorskie</c:v>
                </c:pt>
                <c:pt idx="7">
                  <c:v>Zachodniopomorskie</c:v>
                </c:pt>
                <c:pt idx="8">
                  <c:v>Lubuskie</c:v>
                </c:pt>
                <c:pt idx="9">
                  <c:v>Łódzkie</c:v>
                </c:pt>
                <c:pt idx="10">
                  <c:v>Opolskie</c:v>
                </c:pt>
                <c:pt idx="11">
                  <c:v>Lubelskie</c:v>
                </c:pt>
                <c:pt idx="12">
                  <c:v>Świętokrzyskie</c:v>
                </c:pt>
                <c:pt idx="13">
                  <c:v>Podkarpackie</c:v>
                </c:pt>
                <c:pt idx="14">
                  <c:v>Warmińsko-mazurskie</c:v>
                </c:pt>
                <c:pt idx="15">
                  <c:v>Podlaskie</c:v>
                </c:pt>
              </c:strCache>
            </c:strRef>
          </c:cat>
          <c:val>
            <c:numRef>
              <c:f>'tab3 2016'!$D$32:$D$47</c:f>
              <c:numCache>
                <c:formatCode>0.0</c:formatCode>
                <c:ptCount val="16"/>
                <c:pt idx="0">
                  <c:v>37.799999999999997</c:v>
                </c:pt>
                <c:pt idx="1">
                  <c:v>11.9</c:v>
                </c:pt>
                <c:pt idx="2">
                  <c:v>8.5</c:v>
                </c:pt>
                <c:pt idx="3">
                  <c:v>8</c:v>
                </c:pt>
                <c:pt idx="4">
                  <c:v>6.2</c:v>
                </c:pt>
                <c:pt idx="5">
                  <c:v>5.6</c:v>
                </c:pt>
                <c:pt idx="6">
                  <c:v>3.9</c:v>
                </c:pt>
                <c:pt idx="7">
                  <c:v>3.3</c:v>
                </c:pt>
                <c:pt idx="8">
                  <c:v>2.8</c:v>
                </c:pt>
                <c:pt idx="9">
                  <c:v>2.8</c:v>
                </c:pt>
                <c:pt idx="10">
                  <c:v>2.2000000000000002</c:v>
                </c:pt>
                <c:pt idx="11">
                  <c:v>2.2000000000000002</c:v>
                </c:pt>
                <c:pt idx="12">
                  <c:v>1.4</c:v>
                </c:pt>
                <c:pt idx="13">
                  <c:v>1.4</c:v>
                </c:pt>
                <c:pt idx="14">
                  <c:v>1.2</c:v>
                </c:pt>
                <c:pt idx="15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877655385424868"/>
          <c:y val="0.19106857940796099"/>
          <c:w val="0.36495160301144408"/>
          <c:h val="0.807932011056705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err="1"/>
              <a:t>Nowo</a:t>
            </a:r>
            <a:r>
              <a:rPr lang="en-US" sz="1600" b="1" dirty="0"/>
              <a:t> </a:t>
            </a:r>
            <a:r>
              <a:rPr lang="en-US" sz="1600" b="1" dirty="0" err="1"/>
              <a:t>utworzone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zlikwidowane</a:t>
            </a:r>
            <a:r>
              <a:rPr lang="en-US" sz="1600" b="1" dirty="0"/>
              <a:t> </a:t>
            </a:r>
            <a:r>
              <a:rPr lang="en-US" sz="1600" b="1" dirty="0" err="1"/>
              <a:t>miejsca</a:t>
            </a:r>
            <a:r>
              <a:rPr lang="en-US" sz="1600" b="1" dirty="0"/>
              <a:t> </a:t>
            </a:r>
            <a:r>
              <a:rPr lang="en-US" sz="1600" b="1" dirty="0" err="1"/>
              <a:t>pracy</a:t>
            </a:r>
            <a:r>
              <a:rPr lang="en-US" sz="1600" b="1" dirty="0"/>
              <a:t> w </a:t>
            </a:r>
            <a:r>
              <a:rPr lang="en-US" sz="1600" b="1" dirty="0" err="1"/>
              <a:t>latach</a:t>
            </a:r>
            <a:r>
              <a:rPr lang="pl-PL" sz="1600" b="1" dirty="0"/>
              <a:t> 2008-2016 (w tys</a:t>
            </a:r>
            <a:r>
              <a:rPr lang="pl-PL" sz="1600" b="1" dirty="0" smtClean="0"/>
              <a:t>.)</a:t>
            </a:r>
            <a:r>
              <a:rPr lang="en-US" sz="1600" b="1" dirty="0" smtClean="0"/>
              <a:t> 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'TABLICA (2)spr'!$C$49</c:f>
              <c:strCache>
                <c:ptCount val="1"/>
                <c:pt idx="0">
                  <c:v>Mazowieckie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199DF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(2)spr'!$B$50:$B$51</c:f>
              <c:strCache>
                <c:ptCount val="2"/>
                <c:pt idx="0">
                  <c:v>Zlikwidowane</c:v>
                </c:pt>
                <c:pt idx="1">
                  <c:v>Nowo utworzone</c:v>
                </c:pt>
              </c:strCache>
            </c:strRef>
          </c:cat>
          <c:val>
            <c:numRef>
              <c:f>'TABLICA (2)spr'!$C$50:$C$51</c:f>
              <c:numCache>
                <c:formatCode>General</c:formatCode>
                <c:ptCount val="2"/>
                <c:pt idx="0">
                  <c:v>674.90000000000009</c:v>
                </c:pt>
                <c:pt idx="1">
                  <c:v>1085.0999999999999</c:v>
                </c:pt>
              </c:numCache>
            </c:numRef>
          </c:val>
        </c:ser>
        <c:ser>
          <c:idx val="1"/>
          <c:order val="1"/>
          <c:tx>
            <c:strRef>
              <c:f>'TABLICA (2)spr'!$D$49</c:f>
              <c:strCache>
                <c:ptCount val="1"/>
                <c:pt idx="0">
                  <c:v>Pozostałe województwa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(2)spr'!$B$50:$B$51</c:f>
              <c:strCache>
                <c:ptCount val="2"/>
                <c:pt idx="0">
                  <c:v>Zlikwidowane</c:v>
                </c:pt>
                <c:pt idx="1">
                  <c:v>Nowo utworzone</c:v>
                </c:pt>
              </c:strCache>
            </c:strRef>
          </c:cat>
          <c:val>
            <c:numRef>
              <c:f>'TABLICA (2)spr'!$D$50:$D$51</c:f>
              <c:numCache>
                <c:formatCode>General</c:formatCode>
                <c:ptCount val="2"/>
                <c:pt idx="0">
                  <c:v>2495.6</c:v>
                </c:pt>
                <c:pt idx="1">
                  <c:v>3913.5999999999995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322952848"/>
        <c:axId val="322956768"/>
      </c:barChart>
      <c:catAx>
        <c:axId val="322952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6768"/>
        <c:crosses val="autoZero"/>
        <c:auto val="1"/>
        <c:lblAlgn val="ctr"/>
        <c:lblOffset val="100"/>
        <c:noMultiLvlLbl val="0"/>
      </c:catAx>
      <c:valAx>
        <c:axId val="322956768"/>
        <c:scaling>
          <c:orientation val="minMax"/>
          <c:max val="5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2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/>
              <a:t>Pracujący na 1000 ludności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'TABLICA na 1000 ludn'!$A$5</c:f>
              <c:strCache>
                <c:ptCount val="1"/>
                <c:pt idx="0">
                  <c:v>Polska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na 1000 ludn'!$B$3:$L$3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'TABLICA na 1000 ludn'!$B$5:$L$5</c:f>
              <c:numCache>
                <c:formatCode>#,##0</c:formatCode>
                <c:ptCount val="11"/>
                <c:pt idx="0">
                  <c:v>210.83394000000001</c:v>
                </c:pt>
                <c:pt idx="1">
                  <c:v>219.65180000000001</c:v>
                </c:pt>
                <c:pt idx="2">
                  <c:v>226.14372</c:v>
                </c:pt>
                <c:pt idx="3">
                  <c:v>222.50935999999999</c:v>
                </c:pt>
                <c:pt idx="4">
                  <c:v>223.49849</c:v>
                </c:pt>
                <c:pt idx="5">
                  <c:v>224.20353</c:v>
                </c:pt>
                <c:pt idx="6">
                  <c:v>222.91834</c:v>
                </c:pt>
                <c:pt idx="7">
                  <c:v>225.52873</c:v>
                </c:pt>
                <c:pt idx="8">
                  <c:v>230.37258</c:v>
                </c:pt>
                <c:pt idx="9">
                  <c:v>232.45952</c:v>
                </c:pt>
                <c:pt idx="10">
                  <c:v>240.02948000000001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'TABLICA na 1000 ludn'!$A$6</c:f>
              <c:strCache>
                <c:ptCount val="1"/>
                <c:pt idx="0">
                  <c:v>Mazowieckie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na 1000 ludn'!$B$3:$L$3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'TABLICA na 1000 ludn'!$B$6:$L$6</c:f>
              <c:numCache>
                <c:formatCode>#,##0</c:formatCode>
                <c:ptCount val="11"/>
                <c:pt idx="0">
                  <c:v>254.44003000000001</c:v>
                </c:pt>
                <c:pt idx="1">
                  <c:v>265.63269000000003</c:v>
                </c:pt>
                <c:pt idx="2">
                  <c:v>278.30097000000001</c:v>
                </c:pt>
                <c:pt idx="3">
                  <c:v>272.13224000000002</c:v>
                </c:pt>
                <c:pt idx="4">
                  <c:v>271.51024000000001</c:v>
                </c:pt>
                <c:pt idx="5">
                  <c:v>274.14690999999999</c:v>
                </c:pt>
                <c:pt idx="6">
                  <c:v>272.18394999999998</c:v>
                </c:pt>
                <c:pt idx="7">
                  <c:v>272.11182000000002</c:v>
                </c:pt>
                <c:pt idx="8">
                  <c:v>279.26720999999998</c:v>
                </c:pt>
                <c:pt idx="9">
                  <c:v>282.50454000000002</c:v>
                </c:pt>
                <c:pt idx="10">
                  <c:v>295.24675999999999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'TABLICA na 1000 ludn'!$A$7</c:f>
              <c:strCache>
                <c:ptCount val="1"/>
                <c:pt idx="0">
                  <c:v>M.st. Warszawa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'TABLICA na 1000 ludn'!$B$3:$L$3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'TABLICA na 1000 ludn'!$B$7:$L$7</c:f>
              <c:numCache>
                <c:formatCode>#,##0</c:formatCode>
                <c:ptCount val="11"/>
                <c:pt idx="0">
                  <c:v>446.17214000000001</c:v>
                </c:pt>
                <c:pt idx="1">
                  <c:v>462.87173000000001</c:v>
                </c:pt>
                <c:pt idx="2">
                  <c:v>485.13699000000003</c:v>
                </c:pt>
                <c:pt idx="3">
                  <c:v>470.41318000000001</c:v>
                </c:pt>
                <c:pt idx="4">
                  <c:v>474.60696999999999</c:v>
                </c:pt>
                <c:pt idx="5">
                  <c:v>479.93463000000003</c:v>
                </c:pt>
                <c:pt idx="6">
                  <c:v>474.11946</c:v>
                </c:pt>
                <c:pt idx="7">
                  <c:v>468.87909999999999</c:v>
                </c:pt>
                <c:pt idx="8">
                  <c:v>480.27938</c:v>
                </c:pt>
                <c:pt idx="9">
                  <c:v>486.32470999999998</c:v>
                </c:pt>
                <c:pt idx="10">
                  <c:v>511.06713000000002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2953240"/>
        <c:axId val="322955200"/>
      </c:lineChart>
      <c:catAx>
        <c:axId val="322953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5200"/>
        <c:crosses val="autoZero"/>
        <c:auto val="1"/>
        <c:lblAlgn val="ctr"/>
        <c:lblOffset val="100"/>
        <c:noMultiLvlLbl val="0"/>
      </c:catAx>
      <c:valAx>
        <c:axId val="322955200"/>
        <c:scaling>
          <c:orientation val="minMax"/>
          <c:max val="6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29532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5659" cy="498055"/>
          </a:xfrm>
          <a:prstGeom prst="rect">
            <a:avLst/>
          </a:prstGeom>
        </p:spPr>
        <p:txBody>
          <a:bodyPr vert="horz" lIns="92660" tIns="46330" rIns="92660" bIns="463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7" y="4"/>
            <a:ext cx="2945659" cy="498055"/>
          </a:xfrm>
          <a:prstGeom prst="rect">
            <a:avLst/>
          </a:prstGeom>
        </p:spPr>
        <p:txBody>
          <a:bodyPr vert="horz" lIns="92660" tIns="46330" rIns="92660" bIns="46330" rtlCol="0"/>
          <a:lstStyle>
            <a:lvl1pPr algn="r">
              <a:defRPr sz="1200"/>
            </a:lvl1pPr>
          </a:lstStyle>
          <a:p>
            <a:fld id="{08DBED06-4B98-4B4F-A063-94BB8E87314F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60" tIns="46330" rIns="92660" bIns="4633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8"/>
            <a:ext cx="5438140" cy="3908613"/>
          </a:xfrm>
          <a:prstGeom prst="rect">
            <a:avLst/>
          </a:prstGeom>
        </p:spPr>
        <p:txBody>
          <a:bodyPr vert="horz" lIns="92660" tIns="46330" rIns="92660" bIns="4633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4" y="9428584"/>
            <a:ext cx="2945659" cy="498054"/>
          </a:xfrm>
          <a:prstGeom prst="rect">
            <a:avLst/>
          </a:prstGeom>
        </p:spPr>
        <p:txBody>
          <a:bodyPr vert="horz" lIns="92660" tIns="46330" rIns="92660" bIns="463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7" y="9428584"/>
            <a:ext cx="2945659" cy="498054"/>
          </a:xfrm>
          <a:prstGeom prst="rect">
            <a:avLst/>
          </a:prstGeom>
        </p:spPr>
        <p:txBody>
          <a:bodyPr vert="horz" lIns="92660" tIns="46330" rIns="92660" bIns="46330" rtlCol="0" anchor="b"/>
          <a:lstStyle>
            <a:lvl1pPr algn="r">
              <a:defRPr sz="1200"/>
            </a:lvl1pPr>
          </a:lstStyle>
          <a:p>
            <a:fld id="{FD1DB0D0-1645-4363-B94B-721EF5ABA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4728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1290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950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426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811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629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1709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9863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34400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4946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3148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2472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73861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13297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27069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43253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22127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66533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C2B03-4F34-46F0-99EE-F496BCCD28FB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11529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80441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41995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82737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6177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71286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2343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72661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45203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66073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3678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99172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39953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85182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30886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5426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97228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62179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98473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55875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7532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5374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0223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778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6890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DB0D0-1645-4363-B94B-721EF5ABACA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372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6832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21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980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785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3893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2597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62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352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10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1765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6569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AD285-B3C5-4566-A160-626990B5CAA2}" type="datetimeFigureOut">
              <a:rPr lang="pl-PL" smtClean="0"/>
              <a:t>2017-12-13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8CD69-618A-4139-9848-D26D313A50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06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3.xml"/><Relationship Id="rId4" Type="http://schemas.openxmlformats.org/officeDocument/2006/relationships/chart" Target="../charts/char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1.xml"/><Relationship Id="rId4" Type="http://schemas.openxmlformats.org/officeDocument/2006/relationships/chart" Target="../charts/chart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9.xml"/><Relationship Id="rId5" Type="http://schemas.openxmlformats.org/officeDocument/2006/relationships/chart" Target="../charts/chart58.xml"/><Relationship Id="rId4" Type="http://schemas.openxmlformats.org/officeDocument/2006/relationships/chart" Target="../charts/chart5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0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3.xml"/><Relationship Id="rId5" Type="http://schemas.openxmlformats.org/officeDocument/2006/relationships/chart" Target="../charts/chart62.xml"/><Relationship Id="rId4" Type="http://schemas.openxmlformats.org/officeDocument/2006/relationships/chart" Target="../charts/chart6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6.xml"/><Relationship Id="rId4" Type="http://schemas.openxmlformats.org/officeDocument/2006/relationships/chart" Target="../charts/chart6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2.xml"/><Relationship Id="rId2" Type="http://schemas.openxmlformats.org/officeDocument/2006/relationships/chart" Target="../charts/chart7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6.xml"/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28112" y="731403"/>
            <a:ext cx="9478266" cy="2771746"/>
          </a:xfrm>
        </p:spPr>
        <p:txBody>
          <a:bodyPr>
            <a:normAutofit/>
          </a:bodyPr>
          <a:lstStyle/>
          <a:p>
            <a:r>
              <a:rPr lang="pl-PL" sz="4000" dirty="0" smtClean="0">
                <a:latin typeface="+mn-lt"/>
              </a:rPr>
              <a:t>RYNEK  PRACY  W  WOJEWÓDZTWIE  MAZOWIECKIM</a:t>
            </a:r>
            <a:br>
              <a:rPr lang="pl-PL" sz="4000" dirty="0" smtClean="0">
                <a:latin typeface="+mn-lt"/>
              </a:rPr>
            </a:br>
            <a:r>
              <a:rPr lang="pl-PL" sz="4000" dirty="0" smtClean="0">
                <a:latin typeface="+mn-lt"/>
              </a:rPr>
              <a:t>- wyzwania przyszłości monitorowane dzisiaj</a:t>
            </a: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endParaRPr lang="pl-PL" sz="3200" dirty="0">
              <a:latin typeface="+mn-lt"/>
            </a:endParaRPr>
          </a:p>
        </p:txBody>
      </p:sp>
      <p:sp>
        <p:nvSpPr>
          <p:cNvPr id="5" name="pole tekstowe 4"/>
          <p:cNvSpPr txBox="1"/>
          <p:nvPr/>
        </p:nvSpPr>
        <p:spPr>
          <a:xfrm flipH="1">
            <a:off x="3709807" y="5129972"/>
            <a:ext cx="4714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Urząd Statystyczny w Warszawie</a:t>
            </a:r>
          </a:p>
          <a:p>
            <a:pPr algn="ctr"/>
            <a:r>
              <a:rPr lang="pl-PL" sz="2000" dirty="0" smtClean="0"/>
              <a:t>Mazowiecki Ośrodek Badań Regionalnych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41422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 2 1"/>
          <p:cNvSpPr/>
          <p:nvPr/>
        </p:nvSpPr>
        <p:spPr>
          <a:xfrm>
            <a:off x="1571946" y="1222625"/>
            <a:ext cx="9287838" cy="41199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3431567" y="2805539"/>
            <a:ext cx="4880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Malejący rezerwuar </a:t>
            </a:r>
            <a:br>
              <a:rPr lang="pl-PL" sz="2800" b="1" dirty="0" smtClean="0">
                <a:solidFill>
                  <a:schemeClr val="bg1"/>
                </a:solidFill>
              </a:rPr>
            </a:br>
            <a:r>
              <a:rPr lang="pl-PL" sz="2800" b="1" dirty="0" smtClean="0">
                <a:solidFill>
                  <a:schemeClr val="bg1"/>
                </a:solidFill>
              </a:rPr>
              <a:t>wolnej siły roboczej </a:t>
            </a:r>
            <a:endParaRPr lang="pl-P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1913518"/>
              </p:ext>
            </p:extLst>
          </p:nvPr>
        </p:nvGraphicFramePr>
        <p:xfrm>
          <a:off x="1776000" y="1164890"/>
          <a:ext cx="86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Pracujących przybywa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94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1986281"/>
              </p:ext>
            </p:extLst>
          </p:nvPr>
        </p:nvGraphicFramePr>
        <p:xfrm>
          <a:off x="1007481" y="630000"/>
          <a:ext cx="5760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3195167"/>
              </p:ext>
            </p:extLst>
          </p:nvPr>
        </p:nvGraphicFramePr>
        <p:xfrm>
          <a:off x="6930192" y="630000"/>
          <a:ext cx="4203028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Pracujących przybywa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1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5218242"/>
              </p:ext>
            </p:extLst>
          </p:nvPr>
        </p:nvGraphicFramePr>
        <p:xfrm>
          <a:off x="649468" y="815679"/>
          <a:ext cx="5622997" cy="3199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0196882"/>
              </p:ext>
            </p:extLst>
          </p:nvPr>
        </p:nvGraphicFramePr>
        <p:xfrm>
          <a:off x="6490711" y="776149"/>
          <a:ext cx="4706679" cy="3238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5583076"/>
              </p:ext>
            </p:extLst>
          </p:nvPr>
        </p:nvGraphicFramePr>
        <p:xfrm>
          <a:off x="649468" y="3692635"/>
          <a:ext cx="4918084" cy="3367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Wykres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8717863"/>
              </p:ext>
            </p:extLst>
          </p:nvPr>
        </p:nvGraphicFramePr>
        <p:xfrm>
          <a:off x="6490711" y="3692081"/>
          <a:ext cx="4706679" cy="3338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Prostokąt 6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Struktura pracujących według wieku na podstawie BAEL </a:t>
            </a:r>
          </a:p>
        </p:txBody>
      </p:sp>
    </p:spTree>
    <p:extLst>
      <p:ext uri="{BB962C8B-B14F-4D97-AF65-F5344CB8AC3E}">
        <p14:creationId xmlns:p14="http://schemas.microsoft.com/office/powerpoint/2010/main" val="3217624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9582"/>
              </p:ext>
            </p:extLst>
          </p:nvPr>
        </p:nvGraphicFramePr>
        <p:xfrm>
          <a:off x="1072770" y="526768"/>
          <a:ext cx="5889561" cy="3647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952661"/>
              </p:ext>
            </p:extLst>
          </p:nvPr>
        </p:nvGraphicFramePr>
        <p:xfrm>
          <a:off x="6206550" y="706006"/>
          <a:ext cx="5071052" cy="3142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946590"/>
              </p:ext>
            </p:extLst>
          </p:nvPr>
        </p:nvGraphicFramePr>
        <p:xfrm>
          <a:off x="1072771" y="3649021"/>
          <a:ext cx="4880496" cy="328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7370850"/>
              </p:ext>
            </p:extLst>
          </p:nvPr>
        </p:nvGraphicFramePr>
        <p:xfrm>
          <a:off x="6206549" y="3649021"/>
          <a:ext cx="5071052" cy="328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Prostokąt 6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Struktura pracujących według wykształcenia na podstawie BAEL </a:t>
            </a:r>
          </a:p>
        </p:txBody>
      </p:sp>
    </p:spTree>
    <p:extLst>
      <p:ext uri="{BB962C8B-B14F-4D97-AF65-F5344CB8AC3E}">
        <p14:creationId xmlns:p14="http://schemas.microsoft.com/office/powerpoint/2010/main" val="67376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7669117"/>
              </p:ext>
            </p:extLst>
          </p:nvPr>
        </p:nvGraphicFramePr>
        <p:xfrm>
          <a:off x="574159" y="627707"/>
          <a:ext cx="4877598" cy="292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7423517"/>
              </p:ext>
            </p:extLst>
          </p:nvPr>
        </p:nvGraphicFramePr>
        <p:xfrm>
          <a:off x="6580755" y="612467"/>
          <a:ext cx="5093792" cy="2936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4407840"/>
              </p:ext>
            </p:extLst>
          </p:nvPr>
        </p:nvGraphicFramePr>
        <p:xfrm>
          <a:off x="574158" y="3759738"/>
          <a:ext cx="4877598" cy="3067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2001630"/>
              </p:ext>
            </p:extLst>
          </p:nvPr>
        </p:nvGraphicFramePr>
        <p:xfrm>
          <a:off x="6580755" y="3759738"/>
          <a:ext cx="5093793" cy="3067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Struktura pracujących według </a:t>
            </a:r>
            <a:r>
              <a:rPr lang="pl-PL" sz="2400" b="1" dirty="0" smtClean="0">
                <a:solidFill>
                  <a:schemeClr val="bg1"/>
                </a:solidFill>
              </a:rPr>
              <a:t>grup wieku </a:t>
            </a:r>
            <a:r>
              <a:rPr lang="pl-PL" sz="2400" b="1" dirty="0">
                <a:solidFill>
                  <a:schemeClr val="bg1"/>
                </a:solidFill>
              </a:rPr>
              <a:t>na podstawie BAEL </a:t>
            </a:r>
          </a:p>
        </p:txBody>
      </p:sp>
    </p:spTree>
    <p:extLst>
      <p:ext uri="{BB962C8B-B14F-4D97-AF65-F5344CB8AC3E}">
        <p14:creationId xmlns:p14="http://schemas.microsoft.com/office/powerpoint/2010/main" val="1036808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956" y="811659"/>
            <a:ext cx="5985223" cy="5964149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Pracujący w powiatach w 2016 r.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1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395417"/>
              </p:ext>
            </p:extLst>
          </p:nvPr>
        </p:nvGraphicFramePr>
        <p:xfrm>
          <a:off x="394448" y="1192307"/>
          <a:ext cx="3704804" cy="5208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2585978"/>
              </p:ext>
            </p:extLst>
          </p:nvPr>
        </p:nvGraphicFramePr>
        <p:xfrm>
          <a:off x="4215038" y="1192294"/>
          <a:ext cx="3675164" cy="5208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2453487"/>
              </p:ext>
            </p:extLst>
          </p:nvPr>
        </p:nvGraphicFramePr>
        <p:xfrm>
          <a:off x="8004924" y="1195796"/>
          <a:ext cx="3704802" cy="5203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Prostokąt 8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Pracujący w sekcjach w 2016 r.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09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626375"/>
              </p:ext>
            </p:extLst>
          </p:nvPr>
        </p:nvGraphicFramePr>
        <p:xfrm>
          <a:off x="5816010" y="3684181"/>
          <a:ext cx="5369441" cy="3095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3761849"/>
              </p:ext>
            </p:extLst>
          </p:nvPr>
        </p:nvGraphicFramePr>
        <p:xfrm>
          <a:off x="1035699" y="532224"/>
          <a:ext cx="10149752" cy="3151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Stopy bezrobocia 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004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 flipH="1">
            <a:off x="7497711" y="1953041"/>
            <a:ext cx="54435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350" dirty="0"/>
          </a:p>
        </p:txBody>
      </p:sp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9299042"/>
              </p:ext>
            </p:extLst>
          </p:nvPr>
        </p:nvGraphicFramePr>
        <p:xfrm>
          <a:off x="6638260" y="852757"/>
          <a:ext cx="5014452" cy="5874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2411573"/>
              </p:ext>
            </p:extLst>
          </p:nvPr>
        </p:nvGraphicFramePr>
        <p:xfrm>
          <a:off x="876052" y="852756"/>
          <a:ext cx="4493389" cy="5874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Prostokąt 7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Stopy bezrobocia 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8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 2 1"/>
          <p:cNvSpPr/>
          <p:nvPr/>
        </p:nvSpPr>
        <p:spPr>
          <a:xfrm>
            <a:off x="1571946" y="1222625"/>
            <a:ext cx="9287838" cy="41199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3821986" y="3020983"/>
            <a:ext cx="4315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chemeClr val="bg1"/>
                </a:solidFill>
              </a:rPr>
              <a:t>Wzrastający popyt na pracę </a:t>
            </a:r>
            <a:endParaRPr lang="pl-P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13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957" y="895058"/>
            <a:ext cx="5976089" cy="5902439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Zróżnicowanie bezrobocia rejestrowanego w powiatach w 2016 r.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8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45259"/>
              </p:ext>
            </p:extLst>
          </p:nvPr>
        </p:nvGraphicFramePr>
        <p:xfrm>
          <a:off x="187339" y="1989991"/>
          <a:ext cx="5908661" cy="4071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192198"/>
              </p:ext>
            </p:extLst>
          </p:nvPr>
        </p:nvGraphicFramePr>
        <p:xfrm>
          <a:off x="6296306" y="1989992"/>
          <a:ext cx="5682840" cy="407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Prostokąt 4"/>
          <p:cNvSpPr/>
          <p:nvPr/>
        </p:nvSpPr>
        <p:spPr>
          <a:xfrm>
            <a:off x="290867" y="253812"/>
            <a:ext cx="11192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endParaRPr lang="pl-PL" strike="sngStrike" dirty="0">
              <a:solidFill>
                <a:prstClr val="black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Zróżnicowanie bezrobocia rejestrowanego w powiatach w 2016 r.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6448459"/>
              </p:ext>
            </p:extLst>
          </p:nvPr>
        </p:nvGraphicFramePr>
        <p:xfrm>
          <a:off x="6219289" y="1862305"/>
          <a:ext cx="5670498" cy="3387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8081932"/>
              </p:ext>
            </p:extLst>
          </p:nvPr>
        </p:nvGraphicFramePr>
        <p:xfrm>
          <a:off x="425502" y="1862305"/>
          <a:ext cx="5670498" cy="3387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Stopa bezrobocia wśród kobiet i </a:t>
            </a:r>
            <a:r>
              <a:rPr lang="pl-PL" sz="2400" b="1" dirty="0" smtClean="0">
                <a:solidFill>
                  <a:schemeClr val="bg1"/>
                </a:solidFill>
              </a:rPr>
              <a:t>mężczyzn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77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 2 1"/>
          <p:cNvSpPr/>
          <p:nvPr/>
        </p:nvSpPr>
        <p:spPr>
          <a:xfrm>
            <a:off x="1571946" y="1222625"/>
            <a:ext cx="9287838" cy="41199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4037744" y="2590095"/>
            <a:ext cx="40480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Niewzrastające wykluczenie osób młodych z rynku pracy</a:t>
            </a:r>
            <a:endParaRPr lang="pl-P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414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930230"/>
              </p:ext>
            </p:extLst>
          </p:nvPr>
        </p:nvGraphicFramePr>
        <p:xfrm>
          <a:off x="925990" y="3842531"/>
          <a:ext cx="4961105" cy="2987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3704040"/>
              </p:ext>
            </p:extLst>
          </p:nvPr>
        </p:nvGraphicFramePr>
        <p:xfrm>
          <a:off x="6258373" y="3842530"/>
          <a:ext cx="4576614" cy="2987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604098"/>
              </p:ext>
            </p:extLst>
          </p:nvPr>
        </p:nvGraphicFramePr>
        <p:xfrm>
          <a:off x="1376205" y="649836"/>
          <a:ext cx="9029700" cy="305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Struktura bezrobotnych wg wieku w Polsce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106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0801796"/>
              </p:ext>
            </p:extLst>
          </p:nvPr>
        </p:nvGraphicFramePr>
        <p:xfrm>
          <a:off x="1503989" y="897698"/>
          <a:ext cx="8906768" cy="2862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88280"/>
              </p:ext>
            </p:extLst>
          </p:nvPr>
        </p:nvGraphicFramePr>
        <p:xfrm>
          <a:off x="5957373" y="3760489"/>
          <a:ext cx="4695291" cy="3076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4048841"/>
              </p:ext>
            </p:extLst>
          </p:nvPr>
        </p:nvGraphicFramePr>
        <p:xfrm>
          <a:off x="965773" y="3760490"/>
          <a:ext cx="4695291" cy="3076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Prostokąt 6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Struktura bezrobotnych wg wieku w województwie mazowieckim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712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89927"/>
              </p:ext>
            </p:extLst>
          </p:nvPr>
        </p:nvGraphicFramePr>
        <p:xfrm>
          <a:off x="904126" y="3727914"/>
          <a:ext cx="4617946" cy="3114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393772"/>
              </p:ext>
            </p:extLst>
          </p:nvPr>
        </p:nvGraphicFramePr>
        <p:xfrm>
          <a:off x="5566079" y="3727914"/>
          <a:ext cx="5073346" cy="3114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031262"/>
              </p:ext>
            </p:extLst>
          </p:nvPr>
        </p:nvGraphicFramePr>
        <p:xfrm>
          <a:off x="1563158" y="803739"/>
          <a:ext cx="9172575" cy="292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Struktura bezrobotnych wg wieku w Warszawie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278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4376460"/>
              </p:ext>
            </p:extLst>
          </p:nvPr>
        </p:nvGraphicFramePr>
        <p:xfrm>
          <a:off x="997072" y="1567542"/>
          <a:ext cx="9920177" cy="4530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Najmłodsi bezrobotni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866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888254"/>
              </p:ext>
            </p:extLst>
          </p:nvPr>
        </p:nvGraphicFramePr>
        <p:xfrm>
          <a:off x="1045028" y="1679510"/>
          <a:ext cx="10217887" cy="4447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Najmłodsi bezrobotni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073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 2 1"/>
          <p:cNvSpPr/>
          <p:nvPr/>
        </p:nvSpPr>
        <p:spPr>
          <a:xfrm>
            <a:off x="1571946" y="1222625"/>
            <a:ext cx="9287838" cy="41199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4037744" y="2590095"/>
            <a:ext cx="40480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Osoby pozostające w grupie bezrobotnych są już </a:t>
            </a:r>
            <a:r>
              <a:rPr lang="pl-PL" sz="2800" b="1" dirty="0" err="1" smtClean="0">
                <a:solidFill>
                  <a:schemeClr val="bg1"/>
                </a:solidFill>
              </a:rPr>
              <a:t>niezatrudniawalne</a:t>
            </a:r>
            <a:endParaRPr lang="pl-P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30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9305559"/>
              </p:ext>
            </p:extLst>
          </p:nvPr>
        </p:nvGraphicFramePr>
        <p:xfrm>
          <a:off x="1776000" y="1453470"/>
          <a:ext cx="86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Rozwijamy naszą przedsiębiorczość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3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962651"/>
              </p:ext>
            </p:extLst>
          </p:nvPr>
        </p:nvGraphicFramePr>
        <p:xfrm>
          <a:off x="2587376" y="1643865"/>
          <a:ext cx="6996701" cy="4448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Długotrwale bezrobotni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460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294137"/>
              </p:ext>
            </p:extLst>
          </p:nvPr>
        </p:nvGraphicFramePr>
        <p:xfrm>
          <a:off x="6128746" y="1954771"/>
          <a:ext cx="5884054" cy="3878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0432723"/>
              </p:ext>
            </p:extLst>
          </p:nvPr>
        </p:nvGraphicFramePr>
        <p:xfrm>
          <a:off x="244692" y="1954771"/>
          <a:ext cx="5884054" cy="3878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Długotrwale bezrobotne kobiety i mężczyźni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822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8957234"/>
              </p:ext>
            </p:extLst>
          </p:nvPr>
        </p:nvGraphicFramePr>
        <p:xfrm>
          <a:off x="480672" y="544844"/>
          <a:ext cx="5488614" cy="3037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1394"/>
              </p:ext>
            </p:extLst>
          </p:nvPr>
        </p:nvGraphicFramePr>
        <p:xfrm>
          <a:off x="480672" y="3582407"/>
          <a:ext cx="5488614" cy="3185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2578673"/>
              </p:ext>
            </p:extLst>
          </p:nvPr>
        </p:nvGraphicFramePr>
        <p:xfrm>
          <a:off x="6334957" y="3582407"/>
          <a:ext cx="5641372" cy="3185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Długotrwale bezrobotni 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043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6627074"/>
              </p:ext>
            </p:extLst>
          </p:nvPr>
        </p:nvGraphicFramePr>
        <p:xfrm>
          <a:off x="730500" y="1541124"/>
          <a:ext cx="10504967" cy="2609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Struktura długotrwale bezrobotnych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58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7353779"/>
              </p:ext>
            </p:extLst>
          </p:nvPr>
        </p:nvGraphicFramePr>
        <p:xfrm>
          <a:off x="730500" y="1530849"/>
          <a:ext cx="10504967" cy="2702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Struktura długotrwale bezrobotnych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07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0520983"/>
              </p:ext>
            </p:extLst>
          </p:nvPr>
        </p:nvGraphicFramePr>
        <p:xfrm>
          <a:off x="709952" y="1602769"/>
          <a:ext cx="10504967" cy="2712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Struktura długotrwale bezrobotnych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474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6728394"/>
              </p:ext>
            </p:extLst>
          </p:nvPr>
        </p:nvGraphicFramePr>
        <p:xfrm>
          <a:off x="1602769" y="1613042"/>
          <a:ext cx="9021904" cy="4444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Długotrwale bezrobotni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75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 2 1"/>
          <p:cNvSpPr/>
          <p:nvPr/>
        </p:nvSpPr>
        <p:spPr>
          <a:xfrm>
            <a:off x="1571946" y="1222625"/>
            <a:ext cx="9287838" cy="41199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3996647" y="3020983"/>
            <a:ext cx="404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Brakujące ręce do pracy</a:t>
            </a:r>
            <a:endParaRPr lang="pl-P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499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08630"/>
              </p:ext>
            </p:extLst>
          </p:nvPr>
        </p:nvGraphicFramePr>
        <p:xfrm>
          <a:off x="893445" y="698643"/>
          <a:ext cx="10420350" cy="3861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6422341"/>
              </p:ext>
            </p:extLst>
          </p:nvPr>
        </p:nvGraphicFramePr>
        <p:xfrm>
          <a:off x="149432" y="4560570"/>
          <a:ext cx="3816393" cy="2134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6530915"/>
              </p:ext>
            </p:extLst>
          </p:nvPr>
        </p:nvGraphicFramePr>
        <p:xfrm>
          <a:off x="4054948" y="4560645"/>
          <a:ext cx="4046937" cy="213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2745116"/>
              </p:ext>
            </p:extLst>
          </p:nvPr>
        </p:nvGraphicFramePr>
        <p:xfrm>
          <a:off x="8172362" y="4560645"/>
          <a:ext cx="3981431" cy="213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Bezrobotni zarejestrowani na 1 ofertę pracy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1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 2 1"/>
          <p:cNvSpPr/>
          <p:nvPr/>
        </p:nvSpPr>
        <p:spPr>
          <a:xfrm>
            <a:off x="1571946" y="1222625"/>
            <a:ext cx="9287838" cy="41199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3996647" y="3020983"/>
            <a:ext cx="404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Zasoby niewykorzystane</a:t>
            </a:r>
            <a:endParaRPr lang="pl-P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936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Rozwijamy naszą przedsiębiorczość</a:t>
            </a:r>
            <a:endParaRPr lang="pl-PL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200598"/>
              </p:ext>
            </p:extLst>
          </p:nvPr>
        </p:nvGraphicFramePr>
        <p:xfrm>
          <a:off x="3216000" y="627678"/>
          <a:ext cx="5760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0642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180995"/>
              </p:ext>
            </p:extLst>
          </p:nvPr>
        </p:nvGraphicFramePr>
        <p:xfrm>
          <a:off x="1078787" y="1077838"/>
          <a:ext cx="4361371" cy="2743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532231"/>
              </p:ext>
            </p:extLst>
          </p:nvPr>
        </p:nvGraphicFramePr>
        <p:xfrm>
          <a:off x="6328410" y="1077838"/>
          <a:ext cx="4474267" cy="2743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2777330"/>
              </p:ext>
            </p:extLst>
          </p:nvPr>
        </p:nvGraphicFramePr>
        <p:xfrm>
          <a:off x="1078787" y="4081536"/>
          <a:ext cx="438049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2302616"/>
              </p:ext>
            </p:extLst>
          </p:nvPr>
        </p:nvGraphicFramePr>
        <p:xfrm>
          <a:off x="6328409" y="4081536"/>
          <a:ext cx="447426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Prostokąt 6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Niepełnosprawni na rynku pracy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12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626690"/>
              </p:ext>
            </p:extLst>
          </p:nvPr>
        </p:nvGraphicFramePr>
        <p:xfrm>
          <a:off x="1068750" y="613852"/>
          <a:ext cx="4979383" cy="3122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5624891"/>
              </p:ext>
            </p:extLst>
          </p:nvPr>
        </p:nvGraphicFramePr>
        <p:xfrm>
          <a:off x="1072096" y="3735926"/>
          <a:ext cx="4976037" cy="3122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8305301"/>
              </p:ext>
            </p:extLst>
          </p:nvPr>
        </p:nvGraphicFramePr>
        <p:xfrm>
          <a:off x="6385027" y="3760027"/>
          <a:ext cx="5220232" cy="3097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Oferty pracy dla osób niepełnosprawnych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7709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435782"/>
              </p:ext>
            </p:extLst>
          </p:nvPr>
        </p:nvGraphicFramePr>
        <p:xfrm>
          <a:off x="212651" y="1016662"/>
          <a:ext cx="5528930" cy="5103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1510146"/>
              </p:ext>
            </p:extLst>
          </p:nvPr>
        </p:nvGraphicFramePr>
        <p:xfrm>
          <a:off x="6134986" y="1016661"/>
          <a:ext cx="5571460" cy="5103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Oferty pracy dla osób niepełnosprawnych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0282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0019271"/>
              </p:ext>
            </p:extLst>
          </p:nvPr>
        </p:nvGraphicFramePr>
        <p:xfrm>
          <a:off x="1361801" y="559837"/>
          <a:ext cx="9468397" cy="3293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9477119"/>
              </p:ext>
            </p:extLst>
          </p:nvPr>
        </p:nvGraphicFramePr>
        <p:xfrm>
          <a:off x="1361801" y="3853543"/>
          <a:ext cx="9600835" cy="3004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Pracujący niepełnosprawni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5089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 2 1"/>
          <p:cNvSpPr/>
          <p:nvPr/>
        </p:nvSpPr>
        <p:spPr>
          <a:xfrm>
            <a:off x="1571946" y="1222625"/>
            <a:ext cx="9287838" cy="41199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3996647" y="3020983"/>
            <a:ext cx="404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Zasoby tracone</a:t>
            </a:r>
            <a:endParaRPr lang="pl-P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1833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954518"/>
              </p:ext>
            </p:extLst>
          </p:nvPr>
        </p:nvGraphicFramePr>
        <p:xfrm>
          <a:off x="1114900" y="660412"/>
          <a:ext cx="10091165" cy="332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2865790"/>
              </p:ext>
            </p:extLst>
          </p:nvPr>
        </p:nvGraphicFramePr>
        <p:xfrm>
          <a:off x="1180214" y="4114800"/>
          <a:ext cx="891008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Znikający emeryci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361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3070814"/>
              </p:ext>
            </p:extLst>
          </p:nvPr>
        </p:nvGraphicFramePr>
        <p:xfrm>
          <a:off x="265814" y="1063084"/>
          <a:ext cx="5635256" cy="539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840753"/>
              </p:ext>
            </p:extLst>
          </p:nvPr>
        </p:nvGraphicFramePr>
        <p:xfrm>
          <a:off x="6382991" y="1063084"/>
          <a:ext cx="5082540" cy="539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Znikający emeryci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552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172715"/>
              </p:ext>
            </p:extLst>
          </p:nvPr>
        </p:nvGraphicFramePr>
        <p:xfrm>
          <a:off x="467833" y="1547421"/>
          <a:ext cx="5273748" cy="4910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9330268"/>
              </p:ext>
            </p:extLst>
          </p:nvPr>
        </p:nvGraphicFramePr>
        <p:xfrm>
          <a:off x="6468051" y="1547421"/>
          <a:ext cx="5261000" cy="4910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Znikający emeryci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8254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 2 1"/>
          <p:cNvSpPr/>
          <p:nvPr/>
        </p:nvSpPr>
        <p:spPr>
          <a:xfrm>
            <a:off x="1571946" y="1222625"/>
            <a:ext cx="9287838" cy="41199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3996647" y="3020983"/>
            <a:ext cx="404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</a:rPr>
              <a:t>Zasoby z zagranicy</a:t>
            </a:r>
            <a:endParaRPr lang="pl-P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9085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7072151"/>
              </p:ext>
            </p:extLst>
          </p:nvPr>
        </p:nvGraphicFramePr>
        <p:xfrm>
          <a:off x="135767" y="653683"/>
          <a:ext cx="6647805" cy="6186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5012477"/>
              </p:ext>
            </p:extLst>
          </p:nvPr>
        </p:nvGraphicFramePr>
        <p:xfrm>
          <a:off x="7121156" y="653682"/>
          <a:ext cx="4682936" cy="6186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Cudzoziemcy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83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Rozwijamy naszą przedsiębiorczość</a:t>
            </a:r>
            <a:endParaRPr lang="pl-PL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2899201"/>
              </p:ext>
            </p:extLst>
          </p:nvPr>
        </p:nvGraphicFramePr>
        <p:xfrm>
          <a:off x="1776000" y="1403497"/>
          <a:ext cx="86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5451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Wyzwania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99796" y="1492898"/>
            <a:ext cx="10123102" cy="333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Zaspokojenie rosnącego popytu na pracę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Presja demograficzna, presja przedsiębiorstw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Wykorzystanie nowych zasobów pracy (osoby starsze, niepełnosprawni, cudzoziemcy, LLL)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Odwrócenie działalności służb zatrudnienia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Uelastycznienie form organizacji rynku pracy (sezonowość, przepływy zasobów)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Przepływ informacji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99863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84" y="0"/>
            <a:ext cx="4822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972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24297" t="10741" r="25001" b="4269"/>
          <a:stretch/>
        </p:blipFill>
        <p:spPr>
          <a:xfrm>
            <a:off x="2526631" y="0"/>
            <a:ext cx="7138738" cy="673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366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/>
          <a:srcRect l="18860" t="7778" r="34473" b="6141"/>
          <a:stretch/>
        </p:blipFill>
        <p:spPr>
          <a:xfrm>
            <a:off x="272715" y="0"/>
            <a:ext cx="6609521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645" y="1604211"/>
            <a:ext cx="2451805" cy="1985962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7391715" y="3850105"/>
            <a:ext cx="4443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smtClean="0">
                <a:solidFill>
                  <a:srgbClr val="1DA1F2"/>
                </a:solidFill>
              </a:rPr>
              <a:t>@</a:t>
            </a:r>
            <a:r>
              <a:rPr lang="pl-PL" sz="4000" b="1" dirty="0" err="1" smtClean="0">
                <a:solidFill>
                  <a:srgbClr val="1DA1F2"/>
                </a:solidFill>
              </a:rPr>
              <a:t>Warszawa_STAT</a:t>
            </a:r>
            <a:endParaRPr lang="pl-PL" sz="4000" b="1" dirty="0">
              <a:solidFill>
                <a:srgbClr val="1DA1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9238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28112" y="731403"/>
            <a:ext cx="9478266" cy="2771746"/>
          </a:xfrm>
        </p:spPr>
        <p:txBody>
          <a:bodyPr>
            <a:normAutofit/>
          </a:bodyPr>
          <a:lstStyle/>
          <a:p>
            <a:r>
              <a:rPr lang="pl-PL" sz="4000" dirty="0" smtClean="0">
                <a:latin typeface="+mn-lt"/>
              </a:rPr>
              <a:t>RYNEK  PRACY  W  WOJEWÓDZTWIE  MAZOWIECKIM</a:t>
            </a:r>
            <a:br>
              <a:rPr lang="pl-PL" sz="4000" dirty="0" smtClean="0">
                <a:latin typeface="+mn-lt"/>
              </a:rPr>
            </a:br>
            <a:r>
              <a:rPr lang="pl-PL" sz="4000" dirty="0" smtClean="0">
                <a:latin typeface="+mn-lt"/>
              </a:rPr>
              <a:t>- wyzwania przyszłości monitorowane dzisiaj</a:t>
            </a: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endParaRPr lang="pl-PL" sz="3200" dirty="0">
              <a:latin typeface="+mn-lt"/>
            </a:endParaRPr>
          </a:p>
        </p:txBody>
      </p:sp>
      <p:sp>
        <p:nvSpPr>
          <p:cNvPr id="5" name="pole tekstowe 4"/>
          <p:cNvSpPr txBox="1"/>
          <p:nvPr/>
        </p:nvSpPr>
        <p:spPr>
          <a:xfrm flipH="1">
            <a:off x="3709807" y="5129972"/>
            <a:ext cx="4714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Urząd Statystyczny w Warszawie</a:t>
            </a:r>
          </a:p>
          <a:p>
            <a:pPr algn="ctr"/>
            <a:r>
              <a:rPr lang="pl-PL" sz="2000" dirty="0" smtClean="0"/>
              <a:t>Mazowiecki Ośrodek Badań Regionalnych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78466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643" y="1722167"/>
            <a:ext cx="7494752" cy="4995403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1683371" y="1154088"/>
            <a:ext cx="842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Saldo migracji wewnętrznych i zagranicznych na pobyt stały na 1000 ludności w 2016 r.</a:t>
            </a:r>
            <a:endParaRPr lang="pl-PL" b="1" dirty="0"/>
          </a:p>
        </p:txBody>
      </p:sp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Rozwijamy się ludnościowo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67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351192"/>
              </p:ext>
            </p:extLst>
          </p:nvPr>
        </p:nvGraphicFramePr>
        <p:xfrm>
          <a:off x="593559" y="834189"/>
          <a:ext cx="5318654" cy="5657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027767"/>
              </p:ext>
            </p:extLst>
          </p:nvPr>
        </p:nvGraphicFramePr>
        <p:xfrm>
          <a:off x="6558899" y="834189"/>
          <a:ext cx="5318654" cy="565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Rozwijamy się ludnościowo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88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621980"/>
              </p:ext>
            </p:extLst>
          </p:nvPr>
        </p:nvGraphicFramePr>
        <p:xfrm>
          <a:off x="567557" y="598370"/>
          <a:ext cx="5082540" cy="4402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589677"/>
              </p:ext>
            </p:extLst>
          </p:nvPr>
        </p:nvGraphicFramePr>
        <p:xfrm>
          <a:off x="6484487" y="598370"/>
          <a:ext cx="5082540" cy="4402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893551"/>
              </p:ext>
            </p:extLst>
          </p:nvPr>
        </p:nvGraphicFramePr>
        <p:xfrm>
          <a:off x="1650456" y="5045106"/>
          <a:ext cx="8891088" cy="1780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Prostokąt 4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Miejsc pracy przybywa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1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022" y="1591491"/>
            <a:ext cx="7052386" cy="4815393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3109414" y="1006716"/>
            <a:ext cx="518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Zmiana liczby ludności (w %) w latach 2010—2016 </a:t>
            </a:r>
            <a:r>
              <a:rPr lang="pl-PL" sz="1400" b="1" dirty="0" smtClean="0"/>
              <a:t>Stan w dniu 31 XII</a:t>
            </a:r>
            <a:endParaRPr lang="pl-PL" sz="1400" b="1" dirty="0"/>
          </a:p>
        </p:txBody>
      </p:sp>
      <p:sp>
        <p:nvSpPr>
          <p:cNvPr id="4" name="Prostokąt 3"/>
          <p:cNvSpPr/>
          <p:nvPr/>
        </p:nvSpPr>
        <p:spPr>
          <a:xfrm>
            <a:off x="0" y="0"/>
            <a:ext cx="12192000" cy="5638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84790" y="63799"/>
            <a:ext cx="115997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Rozwijamy się ludnościowo nie wszędzie</a:t>
            </a:r>
            <a:endParaRPr lang="pl-P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0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7076</TotalTime>
  <Words>969</Words>
  <Application>Microsoft Office PowerPoint</Application>
  <PresentationFormat>Panoramiczny</PresentationFormat>
  <Paragraphs>239</Paragraphs>
  <Slides>54</Slides>
  <Notes>43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54</vt:i4>
      </vt:variant>
    </vt:vector>
  </HeadingPairs>
  <TitlesOfParts>
    <vt:vector size="58" baseType="lpstr">
      <vt:lpstr>Arial</vt:lpstr>
      <vt:lpstr>Calibri</vt:lpstr>
      <vt:lpstr>Calibri Light</vt:lpstr>
      <vt:lpstr>Motyw pakietu Office</vt:lpstr>
      <vt:lpstr>RYNEK  PRACY  W  WOJEWÓDZTWIE  MAZOWIECKIM - wyzwania przyszłości monitorowane dzisiaj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RYNEK  PRACY  W  WOJEWÓDZTWIE  MAZOWIECKIM - wyzwania przyszłości monitorowane dzisiaj </vt:lpstr>
    </vt:vector>
  </TitlesOfParts>
  <Company>US Warszawa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RYNEK  PRACY  W  WOJEWÓDZTWIE  MAZOWIECKIM</dc:title>
  <dc:creator>Sułkowska Dorota</dc:creator>
  <cp:lastModifiedBy>Zegar Tomasz</cp:lastModifiedBy>
  <cp:revision>537</cp:revision>
  <cp:lastPrinted>2017-10-12T09:08:57Z</cp:lastPrinted>
  <dcterms:created xsi:type="dcterms:W3CDTF">2017-09-04T12:25:44Z</dcterms:created>
  <dcterms:modified xsi:type="dcterms:W3CDTF">2017-12-13T11:19:54Z</dcterms:modified>
</cp:coreProperties>
</file>