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5"/>
  </p:notesMasterIdLst>
  <p:handoutMasterIdLst>
    <p:handoutMasterId r:id="rId16"/>
  </p:handoutMasterIdLst>
  <p:sldIdLst>
    <p:sldId id="256" r:id="rId2"/>
    <p:sldId id="420" r:id="rId3"/>
    <p:sldId id="470" r:id="rId4"/>
    <p:sldId id="481" r:id="rId5"/>
    <p:sldId id="496" r:id="rId6"/>
    <p:sldId id="482" r:id="rId7"/>
    <p:sldId id="498" r:id="rId8"/>
    <p:sldId id="499" r:id="rId9"/>
    <p:sldId id="473" r:id="rId10"/>
    <p:sldId id="485" r:id="rId11"/>
    <p:sldId id="465" r:id="rId12"/>
    <p:sldId id="475" r:id="rId13"/>
    <p:sldId id="397" r:id="rId14"/>
  </p:sldIdLst>
  <p:sldSz cx="9144000" cy="6858000" type="screen4x3"/>
  <p:notesSz cx="6669088" cy="9928225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0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3366CC"/>
    <a:srgbClr val="3399FF"/>
    <a:srgbClr val="CCECFF"/>
    <a:srgbClr val="49CA08"/>
    <a:srgbClr val="0066FF"/>
    <a:srgbClr val="66CCFF"/>
    <a:srgbClr val="80D29B"/>
    <a:srgbClr val="A1D9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 pośredni 2 — Ak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10" autoAdjust="0"/>
    <p:restoredTop sz="95019" autoAdjust="0"/>
  </p:normalViewPr>
  <p:slideViewPr>
    <p:cSldViewPr>
      <p:cViewPr varScale="1">
        <p:scale>
          <a:sx n="111" d="100"/>
          <a:sy n="111" d="100"/>
        </p:scale>
        <p:origin x="156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3" d="100"/>
          <a:sy n="73" d="100"/>
        </p:scale>
        <p:origin x="-2226" y="-96"/>
      </p:cViewPr>
      <p:guideLst>
        <p:guide orient="horz" pos="3127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3" name="Rectangle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5075" y="0"/>
            <a:ext cx="28924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37" tIns="47768" rIns="95537" bIns="47768" numCol="1" anchor="t" anchorCtr="0" compatLnSpc="1">
            <a:prstTxWarp prst="textNoShape">
              <a:avLst/>
            </a:prstTxWarp>
          </a:bodyPr>
          <a:lstStyle>
            <a:lvl1pPr algn="r" defTabSz="952500"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7284" name="Rectangle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1338"/>
            <a:ext cx="28924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37" tIns="47768" rIns="95537" bIns="47768" numCol="1" anchor="b" anchorCtr="0" compatLnSpc="1">
            <a:prstTxWarp prst="textNoShape">
              <a:avLst/>
            </a:prstTxWarp>
          </a:bodyPr>
          <a:lstStyle>
            <a:lvl1pPr defTabSz="952500"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7285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5075" y="9431338"/>
            <a:ext cx="28924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37" tIns="47768" rIns="95537" bIns="47768" numCol="1" anchor="b" anchorCtr="0" compatLnSpc="1">
            <a:prstTxWarp prst="textNoShape">
              <a:avLst/>
            </a:prstTxWarp>
          </a:bodyPr>
          <a:lstStyle>
            <a:lvl1pPr algn="r" defTabSz="952500" eaLnBrk="1" hangingPunct="1">
              <a:defRPr sz="1300"/>
            </a:lvl1pPr>
          </a:lstStyle>
          <a:p>
            <a:fld id="{BF8CB533-62AF-41F2-A7E0-D5414E64F8DB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899948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24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37" tIns="47768" rIns="95537" bIns="47768" numCol="1" anchor="t" anchorCtr="0" compatLnSpc="1">
            <a:prstTxWarp prst="textNoShape">
              <a:avLst/>
            </a:prstTxWarp>
          </a:bodyPr>
          <a:lstStyle>
            <a:lvl1pPr defTabSz="952500"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5843" name="Rectangle 3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776663" y="0"/>
            <a:ext cx="28924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37" tIns="47768" rIns="95537" bIns="47768" numCol="1" anchor="t" anchorCtr="0" compatLnSpc="1">
            <a:prstTxWarp prst="textNoShape">
              <a:avLst/>
            </a:prstTxWarp>
          </a:bodyPr>
          <a:lstStyle>
            <a:lvl1pPr algn="r" defTabSz="952500"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7250" y="746125"/>
            <a:ext cx="4957763" cy="37195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5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0588" y="4713288"/>
            <a:ext cx="4887912" cy="446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37" tIns="47768" rIns="95537" bIns="4776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35846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2925"/>
            <a:ext cx="28924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37" tIns="47768" rIns="95537" bIns="47768" numCol="1" anchor="b" anchorCtr="0" compatLnSpc="1">
            <a:prstTxWarp prst="textNoShape">
              <a:avLst/>
            </a:prstTxWarp>
          </a:bodyPr>
          <a:lstStyle>
            <a:lvl1pPr defTabSz="952500"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5847" name="Rectangle 7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6663" y="9432925"/>
            <a:ext cx="289242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37" tIns="47768" rIns="95537" bIns="47768" numCol="1" anchor="b" anchorCtr="0" compatLnSpc="1">
            <a:prstTxWarp prst="textNoShape">
              <a:avLst/>
            </a:prstTxWarp>
          </a:bodyPr>
          <a:lstStyle>
            <a:lvl1pPr algn="r" defTabSz="952500" eaLnBrk="1" hangingPunct="1">
              <a:defRPr sz="1300">
                <a:latin typeface="Times New Roman" panose="02020603050405020304" pitchFamily="18" charset="0"/>
              </a:defRPr>
            </a:lvl1pPr>
          </a:lstStyle>
          <a:p>
            <a:fld id="{8F25A21E-F776-403D-A010-E79CF3FD358C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3146569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Rectangle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A33F31-344B-4378-A241-52A3E5722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837749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35C901-AA19-40CF-88F5-9667D9DE448A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764949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0CF96A-17A8-4967-94CA-0DA9DA045F7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424079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4ECAFB-EEE3-4D66-AE53-C832BE5D4E7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9802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3" name="Rectangle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FD8B18-D652-4038-8873-2D03150BF39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40977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ytuł i diagram lub schemat organizacyj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obiektu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pl-PL" noProof="0"/>
          </a:p>
        </p:txBody>
      </p:sp>
      <p:sp>
        <p:nvSpPr>
          <p:cNvPr id="4" name="Rectangle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C15C07-1608-4919-BAB2-1E23D08292F3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07201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2DBF83-F251-45BF-925F-61AE3BF7D85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995256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Rectangle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785EDE-C9CD-4433-8F0C-4824190261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637920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DEAC9A-5707-426F-9133-1EF5D28186F9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685257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E557DE-9155-4FEF-8BA0-DD0B6BBE772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53104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2B2C7B-284B-4981-9718-B97EDFCFC4A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8294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08871F-4634-4F9C-A54F-73306ACBB00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79174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DC485D-7C0D-42D9-AD22-30EDF42DF4DB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4993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AD0008-0B84-41B9-985D-0C5380F9DB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196827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296964" name="Rectangle 4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296965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296966" name="Rectangle 6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Times New Roman" panose="02020603050405020304" pitchFamily="18" charset="0"/>
              </a:defRPr>
            </a:lvl1pPr>
          </a:lstStyle>
          <a:p>
            <a:fld id="{19CDDFA2-EC79-483F-9E8B-EA377F97E3B3}" type="slidenum">
              <a:rPr lang="pl-PL" altLang="pl-PL"/>
              <a:pPr/>
              <a:t>‹#›</a:t>
            </a:fld>
            <a:endParaRPr lang="pl-PL" altLang="pl-PL"/>
          </a:p>
        </p:txBody>
      </p:sp>
      <p:sp>
        <p:nvSpPr>
          <p:cNvPr id="1031" name="Rectangle 13">
            <a:extLst>
              <a:ext uri="{FF2B5EF4-FFF2-40B4-BE49-F238E27FC236}"/>
            </a:extLst>
          </p:cNvPr>
          <p:cNvSpPr>
            <a:spLocks noChangeArrowheads="1"/>
          </p:cNvSpPr>
          <p:nvPr userDrawn="1"/>
        </p:nvSpPr>
        <p:spPr bwMode="auto">
          <a:xfrm>
            <a:off x="0" y="6497638"/>
            <a:ext cx="9144000" cy="360362"/>
          </a:xfrm>
          <a:prstGeom prst="rect">
            <a:avLst/>
          </a:prstGeom>
          <a:solidFill>
            <a:srgbClr val="DDDDDD"/>
          </a:solidFill>
          <a:ln>
            <a:noFill/>
          </a:ln>
          <a:extLst/>
        </p:spPr>
        <p:txBody>
          <a:bodyPr wrap="none" lIns="72000" tIns="72000" rIns="72000" bIns="72000" anchor="ctr"/>
          <a:lstStyle>
            <a:lvl1pPr eaLnBrk="0" hangingPunct="0">
              <a:defRPr sz="2400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pl-PL" altLang="pl-PL" sz="1000" dirty="0">
                <a:solidFill>
                  <a:srgbClr val="3366CC"/>
                </a:solidFill>
                <a:latin typeface="Arial" pitchFamily="34" charset="0"/>
              </a:rPr>
              <a:t> </a:t>
            </a:r>
            <a:r>
              <a:rPr lang="pl-PL" sz="1000" dirty="0" smtClean="0">
                <a:solidFill>
                  <a:srgbClr val="3366CC"/>
                </a:solidFill>
                <a:latin typeface="+mj-lt"/>
              </a:rPr>
              <a:t>Program Operacyjny „Warszawa Przyjazna Pracy”</a:t>
            </a:r>
            <a:r>
              <a:rPr lang="pl-PL" altLang="pl-PL" sz="1000" dirty="0">
                <a:solidFill>
                  <a:srgbClr val="3366CC"/>
                </a:solidFill>
                <a:latin typeface="Arial" pitchFamily="34" charset="0"/>
              </a:rPr>
              <a:t>					                   Warszawa, 2017.</a:t>
            </a:r>
          </a:p>
        </p:txBody>
      </p:sp>
      <p:pic>
        <p:nvPicPr>
          <p:cNvPr id="1032" name="Picture 14" descr="syrenka-pol-bialetlo kopia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8138" y="0"/>
            <a:ext cx="1185862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15" descr="Urzad_pracy big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339975" cy="661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2" descr="Waw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79850"/>
            <a:ext cx="9144000" cy="262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rostokąt 1">
            <a:extLst>
              <a:ext uri="{FF2B5EF4-FFF2-40B4-BE49-F238E27FC236}"/>
            </a:extLst>
          </p:cNvPr>
          <p:cNvSpPr/>
          <p:nvPr/>
        </p:nvSpPr>
        <p:spPr>
          <a:xfrm>
            <a:off x="611188" y="1844675"/>
            <a:ext cx="7593012" cy="17859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pl-PL" b="1" dirty="0">
                <a:solidFill>
                  <a:srgbClr val="3399FF"/>
                </a:solidFill>
                <a:latin typeface="+mn-lt"/>
              </a:rPr>
              <a:t>Program Operacyjny „</a:t>
            </a:r>
            <a:r>
              <a:rPr lang="pl-PL" b="1" dirty="0">
                <a:solidFill>
                  <a:srgbClr val="3399FF"/>
                </a:solidFill>
                <a:latin typeface="+mn-lt"/>
                <a:cs typeface="Arial" charset="0"/>
              </a:rPr>
              <a:t>Warszawa Przyjazna Pracy”</a:t>
            </a:r>
          </a:p>
          <a:p>
            <a:pPr algn="ctr" eaLnBrk="1" hangingPunct="1">
              <a:defRPr/>
            </a:pPr>
            <a:endParaRPr lang="pl-PL" b="1" dirty="0">
              <a:solidFill>
                <a:srgbClr val="3366CC"/>
              </a:solidFill>
              <a:latin typeface="+mn-lt"/>
              <a:cs typeface="Arial" charset="0"/>
            </a:endParaRPr>
          </a:p>
          <a:p>
            <a:pPr algn="ctr" eaLnBrk="1" hangingPunct="1">
              <a:defRPr/>
            </a:pPr>
            <a:r>
              <a:rPr lang="pl-PL" b="1" dirty="0">
                <a:latin typeface="+mn-lt"/>
              </a:rPr>
              <a:t>w ramach SPOŁECZNEJ STRATEGII WARSZAWY</a:t>
            </a:r>
          </a:p>
          <a:p>
            <a:pPr algn="ctr" eaLnBrk="1" hangingPunct="1">
              <a:defRPr/>
            </a:pPr>
            <a:endParaRPr lang="pl-PL" sz="3800" b="1" dirty="0">
              <a:solidFill>
                <a:srgbClr val="3366CC"/>
              </a:solidFill>
              <a:latin typeface="+mn-lt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5"/>
          <p:cNvSpPr>
            <a:spLocks noGrp="1" noChangeArrowheads="1"/>
          </p:cNvSpPr>
          <p:nvPr>
            <p:ph type="title"/>
          </p:nvPr>
        </p:nvSpPr>
        <p:spPr>
          <a:xfrm>
            <a:off x="250825" y="981075"/>
            <a:ext cx="8229600" cy="571500"/>
          </a:xfrm>
        </p:spPr>
        <p:txBody>
          <a:bodyPr/>
          <a:lstStyle/>
          <a:p>
            <a:pPr eaLnBrk="1" hangingPunct="1"/>
            <a:r>
              <a:rPr lang="pl-PL" altLang="pl-PL" sz="2000" smtClean="0">
                <a:solidFill>
                  <a:srgbClr val="3366CC"/>
                </a:solidFill>
              </a:rPr>
              <a:t>Program „Warszawa przyjazna pracy” – założenia</a:t>
            </a:r>
          </a:p>
        </p:txBody>
      </p:sp>
      <p:sp>
        <p:nvSpPr>
          <p:cNvPr id="8" name="Rectangle 6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719138" y="4122738"/>
            <a:ext cx="8340725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pl-PL" sz="1800" dirty="0">
              <a:latin typeface="+mn-lt"/>
            </a:endParaRPr>
          </a:p>
        </p:txBody>
      </p:sp>
      <p:sp>
        <p:nvSpPr>
          <p:cNvPr id="2" name="Rectangle 1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107950" y="1908175"/>
            <a:ext cx="9121775" cy="442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5754688" algn="r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5754688" algn="r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5754688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5754688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5754688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754688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754688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754688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754688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  <a:defRPr/>
            </a:pPr>
            <a:r>
              <a:rPr lang="pl-PL" sz="1600" dirty="0"/>
              <a:t>Program </a:t>
            </a:r>
            <a:r>
              <a:rPr lang="pl-PL" sz="1600" i="1" dirty="0"/>
              <a:t>Warszawa przyjazna pracy </a:t>
            </a:r>
            <a:r>
              <a:rPr lang="pl-PL" sz="1600" dirty="0"/>
              <a:t>zakłada:</a:t>
            </a:r>
          </a:p>
          <a:p>
            <a:pPr marL="285750" indent="-285750">
              <a:defRPr/>
            </a:pPr>
            <a:r>
              <a:rPr lang="pl-PL" sz="1500" dirty="0"/>
              <a:t>oddziaływanie na rzecz kształtowania wysokiej podaży pracy z naciskiem na jej wysoką jakość, </a:t>
            </a:r>
          </a:p>
          <a:p>
            <a:pPr marL="285750" indent="-285750">
              <a:defRPr/>
            </a:pPr>
            <a:r>
              <a:rPr lang="pl-PL" sz="1500" dirty="0"/>
              <a:t>oddziaływanie na rzecz dynamizacji popytu na pracę z uwzględnieniem zarówno </a:t>
            </a:r>
            <a:r>
              <a:rPr lang="pl-PL" sz="1500" dirty="0" smtClean="0"/>
              <a:t>popytu </a:t>
            </a:r>
            <a:r>
              <a:rPr lang="pl-PL" sz="1500" dirty="0"/>
              <a:t>kreowanego </a:t>
            </a:r>
            <a:r>
              <a:rPr lang="pl-PL" sz="1500" dirty="0" smtClean="0"/>
              <a:t/>
            </a:r>
            <a:br>
              <a:rPr lang="pl-PL" sz="1500" dirty="0" smtClean="0"/>
            </a:br>
            <a:r>
              <a:rPr lang="pl-PL" sz="1500" dirty="0" smtClean="0"/>
              <a:t>przez </a:t>
            </a:r>
            <a:r>
              <a:rPr lang="pl-PL" sz="1500" dirty="0"/>
              <a:t>rozwój warszawskich przedsiębiorstw i instytucji, jak i napływ nowych, </a:t>
            </a:r>
          </a:p>
          <a:p>
            <a:pPr>
              <a:buFontTx/>
              <a:buNone/>
              <a:defRPr/>
            </a:pPr>
            <a:r>
              <a:rPr lang="pl-PL" sz="1500" dirty="0" smtClean="0"/>
              <a:t>     w </a:t>
            </a:r>
            <a:r>
              <a:rPr lang="pl-PL" sz="1500" dirty="0"/>
              <a:t>tym z zagranicy, jak również powstawanie nowych inicjatyw. </a:t>
            </a:r>
          </a:p>
          <a:p>
            <a:pPr>
              <a:buFontTx/>
              <a:buNone/>
              <a:defRPr/>
            </a:pPr>
            <a:endParaRPr lang="pl-PL" sz="1600" dirty="0"/>
          </a:p>
          <a:p>
            <a:pPr>
              <a:buFontTx/>
              <a:buNone/>
              <a:defRPr/>
            </a:pPr>
            <a:r>
              <a:rPr lang="pl-PL" sz="1600" dirty="0"/>
              <a:t>Istotną wagę w Programie przywiązano do zapewnienia warunków do wzajemnego </a:t>
            </a:r>
          </a:p>
          <a:p>
            <a:pPr>
              <a:buFontTx/>
              <a:buNone/>
              <a:defRPr/>
            </a:pPr>
            <a:r>
              <a:rPr lang="pl-PL" sz="1600" dirty="0"/>
              <a:t>dostosowywania się popytu i podaży w krótkiej i długiej perspektywie </a:t>
            </a:r>
          </a:p>
          <a:p>
            <a:pPr>
              <a:buFontTx/>
              <a:buNone/>
              <a:defRPr/>
            </a:pPr>
            <a:r>
              <a:rPr lang="pl-PL" sz="1600" dirty="0"/>
              <a:t>i do obniżenia barier informacyjnych w trakcie tego procesu. </a:t>
            </a:r>
          </a:p>
          <a:p>
            <a:pPr>
              <a:buFontTx/>
              <a:buNone/>
              <a:defRPr/>
            </a:pPr>
            <a:endParaRPr lang="pl-PL" sz="1600" dirty="0"/>
          </a:p>
          <a:p>
            <a:pPr>
              <a:buFontTx/>
              <a:buNone/>
              <a:defRPr/>
            </a:pPr>
            <a:r>
              <a:rPr lang="pl-PL" sz="1600" dirty="0" smtClean="0">
                <a:cs typeface="Arial" charset="0"/>
              </a:rPr>
              <a:t>Program zakłada </a:t>
            </a:r>
            <a:r>
              <a:rPr lang="pl-PL" sz="1600" dirty="0">
                <a:cs typeface="Arial" charset="0"/>
              </a:rPr>
              <a:t>też, że obok działań specyficznie nakierowanych </a:t>
            </a:r>
            <a:r>
              <a:rPr lang="pl-PL" sz="1600" dirty="0" smtClean="0">
                <a:cs typeface="Arial" charset="0"/>
              </a:rPr>
              <a:t>na </a:t>
            </a:r>
            <a:r>
              <a:rPr lang="pl-PL" sz="1600" dirty="0">
                <a:cs typeface="Arial" charset="0"/>
              </a:rPr>
              <a:t>rynek pracy istotną </a:t>
            </a:r>
            <a:endParaRPr lang="pl-PL" sz="1600" dirty="0" smtClean="0">
              <a:cs typeface="Arial" charset="0"/>
            </a:endParaRPr>
          </a:p>
          <a:p>
            <a:pPr>
              <a:buFontTx/>
              <a:buNone/>
              <a:defRPr/>
            </a:pPr>
            <a:r>
              <a:rPr lang="pl-PL" sz="1600" dirty="0" smtClean="0">
                <a:cs typeface="Arial" charset="0"/>
              </a:rPr>
              <a:t>jego </a:t>
            </a:r>
            <a:r>
              <a:rPr lang="pl-PL" sz="1600" dirty="0">
                <a:cs typeface="Arial" charset="0"/>
              </a:rPr>
              <a:t>częścią będzie wpływanie na działania podejmowane w </a:t>
            </a:r>
            <a:r>
              <a:rPr lang="pl-PL" sz="1600" dirty="0" smtClean="0">
                <a:cs typeface="Arial" charset="0"/>
              </a:rPr>
              <a:t>różnych obszarach, a </a:t>
            </a:r>
            <a:r>
              <a:rPr lang="pl-PL" sz="1600" dirty="0">
                <a:cs typeface="Arial" charset="0"/>
              </a:rPr>
              <a:t>także </a:t>
            </a:r>
            <a:endParaRPr lang="pl-PL" sz="1600" dirty="0" smtClean="0">
              <a:cs typeface="Arial" charset="0"/>
            </a:endParaRPr>
          </a:p>
          <a:p>
            <a:pPr>
              <a:buFontTx/>
              <a:buNone/>
              <a:defRPr/>
            </a:pPr>
            <a:r>
              <a:rPr lang="pl-PL" sz="1600" dirty="0" smtClean="0">
                <a:cs typeface="Arial" charset="0"/>
              </a:rPr>
              <a:t>w </a:t>
            </a:r>
            <a:r>
              <a:rPr lang="pl-PL" sz="1600" dirty="0">
                <a:cs typeface="Arial" charset="0"/>
              </a:rPr>
              <a:t>ramach innych </a:t>
            </a:r>
            <a:r>
              <a:rPr lang="pl-PL" sz="1600" dirty="0" smtClean="0">
                <a:cs typeface="Arial" charset="0"/>
              </a:rPr>
              <a:t>miejskich programów </a:t>
            </a:r>
            <a:r>
              <a:rPr lang="pl-PL" sz="1600" dirty="0">
                <a:cs typeface="Arial" charset="0"/>
              </a:rPr>
              <a:t>po to, </a:t>
            </a:r>
            <a:r>
              <a:rPr lang="pl-PL" sz="1600" dirty="0" smtClean="0">
                <a:cs typeface="Arial" charset="0"/>
              </a:rPr>
              <a:t>by </a:t>
            </a:r>
            <a:r>
              <a:rPr lang="pl-PL" sz="1600" dirty="0">
                <a:cs typeface="Arial" charset="0"/>
              </a:rPr>
              <a:t>osiągnąć efekt synergii nie tylko </a:t>
            </a:r>
            <a:endParaRPr lang="pl-PL" sz="1600" dirty="0" smtClean="0">
              <a:cs typeface="Arial" charset="0"/>
            </a:endParaRPr>
          </a:p>
          <a:p>
            <a:pPr>
              <a:buFontTx/>
              <a:buNone/>
              <a:defRPr/>
            </a:pPr>
            <a:r>
              <a:rPr lang="pl-PL" sz="1600" dirty="0" smtClean="0">
                <a:cs typeface="Arial" charset="0"/>
              </a:rPr>
              <a:t>pomiędzy </a:t>
            </a:r>
            <a:r>
              <a:rPr lang="pl-PL" sz="1600" dirty="0">
                <a:cs typeface="Arial" charset="0"/>
              </a:rPr>
              <a:t>instytucjami, ale i poszczególnymi projektami czy programami.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pl-PL" altLang="pl-PL" sz="2400" dirty="0">
              <a:latin typeface="Trebuchet MS" panose="020B0603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5"/>
          <p:cNvSpPr>
            <a:spLocks noGrp="1" noChangeArrowheads="1"/>
          </p:cNvSpPr>
          <p:nvPr>
            <p:ph type="title"/>
          </p:nvPr>
        </p:nvSpPr>
        <p:spPr>
          <a:xfrm>
            <a:off x="265113" y="549275"/>
            <a:ext cx="8229600" cy="930275"/>
          </a:xfrm>
        </p:spPr>
        <p:txBody>
          <a:bodyPr/>
          <a:lstStyle/>
          <a:p>
            <a:pPr eaLnBrk="1" hangingPunct="1"/>
            <a:r>
              <a:rPr lang="pl-PL" altLang="pl-PL" sz="2000" smtClean="0">
                <a:solidFill>
                  <a:srgbClr val="3366CC"/>
                </a:solidFill>
              </a:rPr>
              <a:t>Odbiorcy programu </a:t>
            </a:r>
          </a:p>
        </p:txBody>
      </p:sp>
      <p:sp>
        <p:nvSpPr>
          <p:cNvPr id="8" name="Rectangle 6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239713" y="1484313"/>
            <a:ext cx="8340725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pl-PL" sz="1800" dirty="0">
                <a:latin typeface="+mj-lt"/>
              </a:rPr>
              <a:t>Program jest adresowany do mieszkańców o różnym statusie na rynku pracy: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l-PL" sz="1800" dirty="0">
                <a:latin typeface="+mj-lt"/>
              </a:rPr>
              <a:t>pracowników zainteresowanych rozwojem zawodowym,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l-PL" sz="1800" dirty="0">
                <a:latin typeface="+mj-lt"/>
              </a:rPr>
              <a:t>bezrobotnych i nieaktywnych na rynku pracy,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l-PL" sz="1800" dirty="0">
                <a:latin typeface="+mj-lt"/>
              </a:rPr>
              <a:t>pracujących „zagrożonych” zakończeniem i utratą pracy z przyczyn własnych lub leżących po stronie pracodawców,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l-PL" sz="1800" dirty="0">
                <a:latin typeface="+mj-lt"/>
              </a:rPr>
              <a:t>osób przedsiębiorczych,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pl-PL" sz="1800" dirty="0">
                <a:latin typeface="+mj-lt"/>
              </a:rPr>
              <a:t>pracujących, którzy poszukują zmiany zawodowej, dróg rozwoju własnych kompetencji lub lepszego ich wykorzystania. </a:t>
            </a:r>
          </a:p>
          <a:p>
            <a:pPr>
              <a:defRPr/>
            </a:pPr>
            <a:endParaRPr lang="pl-PL" sz="1800" dirty="0">
              <a:latin typeface="+mj-lt"/>
            </a:endParaRPr>
          </a:p>
          <a:p>
            <a:pPr>
              <a:defRPr/>
            </a:pPr>
            <a:r>
              <a:rPr lang="pl-PL" sz="1800" dirty="0">
                <a:latin typeface="+mj-lt"/>
              </a:rPr>
              <a:t>Program jest adresowany też do osób pracujących (w tym pracujących na czarno - unikających w ten sposób opodatkowania, utraty świadczeń, zajęcia komorniczego itp.).  </a:t>
            </a:r>
          </a:p>
          <a:p>
            <a:pPr>
              <a:defRPr/>
            </a:pPr>
            <a:endParaRPr lang="pl-PL" sz="1800" dirty="0">
              <a:latin typeface="+mj-lt"/>
            </a:endParaRPr>
          </a:p>
          <a:p>
            <a:pPr>
              <a:defRPr/>
            </a:pPr>
            <a:r>
              <a:rPr lang="pl-PL" sz="1800" dirty="0">
                <a:latin typeface="+mj-lt"/>
              </a:rPr>
              <a:t>Pewne grupy mieszkańców zostaną wyłonione w Programie jako priorytetowe ze względu na to, że ich udział w rynku pracy ma specyficzne cechy i wymaga specjalnych działań (np. osoby w trudniejszej sytuacji społecznej, jak również osoby szczególnie kreatywne).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5"/>
          <p:cNvSpPr>
            <a:spLocks noGrp="1" noChangeArrowheads="1"/>
          </p:cNvSpPr>
          <p:nvPr>
            <p:ph type="title"/>
          </p:nvPr>
        </p:nvSpPr>
        <p:spPr>
          <a:xfrm>
            <a:off x="879475" y="487363"/>
            <a:ext cx="8229600" cy="765175"/>
          </a:xfrm>
        </p:spPr>
        <p:txBody>
          <a:bodyPr/>
          <a:lstStyle/>
          <a:p>
            <a:pPr eaLnBrk="1" hangingPunct="1"/>
            <a:r>
              <a:rPr lang="pl-PL" altLang="pl-PL" sz="1800" smtClean="0">
                <a:solidFill>
                  <a:srgbClr val="3366CC"/>
                </a:solidFill>
              </a:rPr>
              <a:t>Schemat celów programu „Warszawa Przyjazna Pracy”</a:t>
            </a:r>
          </a:p>
        </p:txBody>
      </p:sp>
      <p:pic>
        <p:nvPicPr>
          <p:cNvPr id="13315" name="Obraz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4" t="20171" r="18768" b="5844"/>
          <a:stretch>
            <a:fillRect/>
          </a:stretch>
        </p:blipFill>
        <p:spPr bwMode="auto">
          <a:xfrm>
            <a:off x="250825" y="1128713"/>
            <a:ext cx="7589838" cy="50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5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107950" y="5949950"/>
            <a:ext cx="1728788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pl-PL" altLang="pl-PL" sz="1400" kern="0" dirty="0">
                <a:solidFill>
                  <a:srgbClr val="3366CC"/>
                </a:solidFill>
              </a:rPr>
              <a:t>Cele główne</a:t>
            </a:r>
          </a:p>
        </p:txBody>
      </p:sp>
      <p:sp>
        <p:nvSpPr>
          <p:cNvPr id="10" name="Rectangle 5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1971675" y="5949950"/>
            <a:ext cx="1728788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pl-PL" altLang="pl-PL" sz="1400" kern="0" dirty="0">
                <a:solidFill>
                  <a:srgbClr val="3366CC"/>
                </a:solidFill>
              </a:rPr>
              <a:t>Cele operacyjne</a:t>
            </a:r>
          </a:p>
        </p:txBody>
      </p:sp>
      <p:sp>
        <p:nvSpPr>
          <p:cNvPr id="11" name="Rectangle 5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5364163" y="5949950"/>
            <a:ext cx="1728787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pl-PL" altLang="pl-PL" sz="1400" kern="0" dirty="0">
                <a:solidFill>
                  <a:srgbClr val="3366CC"/>
                </a:solidFill>
              </a:rPr>
              <a:t>Cele szczegółowe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2" descr="Waw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79850"/>
            <a:ext cx="9144000" cy="262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64"/>
          <p:cNvSpPr>
            <a:spLocks noChangeArrowheads="1"/>
          </p:cNvSpPr>
          <p:nvPr/>
        </p:nvSpPr>
        <p:spPr bwMode="auto">
          <a:xfrm>
            <a:off x="1042988" y="2063750"/>
            <a:ext cx="7215187" cy="9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l-PL" altLang="pl-PL" sz="3600">
                <a:solidFill>
                  <a:srgbClr val="3366CC"/>
                </a:solidFill>
              </a:rPr>
              <a:t>www.up.warszawa.pl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5"/>
          <p:cNvSpPr>
            <a:spLocks noGrp="1" noChangeArrowheads="1"/>
          </p:cNvSpPr>
          <p:nvPr>
            <p:ph type="title"/>
          </p:nvPr>
        </p:nvSpPr>
        <p:spPr>
          <a:xfrm>
            <a:off x="250825" y="981075"/>
            <a:ext cx="8229600" cy="571500"/>
          </a:xfrm>
        </p:spPr>
        <p:txBody>
          <a:bodyPr/>
          <a:lstStyle/>
          <a:p>
            <a:pPr eaLnBrk="1" hangingPunct="1"/>
            <a:r>
              <a:rPr lang="pl-PL" altLang="pl-PL" sz="2000" smtClean="0">
                <a:solidFill>
                  <a:srgbClr val="3366CC"/>
                </a:solidFill>
              </a:rPr>
              <a:t>Uzasadnienie programu</a:t>
            </a:r>
          </a:p>
        </p:txBody>
      </p:sp>
      <p:sp>
        <p:nvSpPr>
          <p:cNvPr id="8" name="Rectangle 6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266700" y="2492375"/>
            <a:ext cx="8340725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 eaLnBrk="1" hangingPunct="1">
              <a:defRPr/>
            </a:pPr>
            <a:r>
              <a:rPr lang="pl-PL" sz="1800" dirty="0">
                <a:latin typeface="+mj-lt"/>
              </a:rPr>
              <a:t>Podstawą prawną konstrukcji Programu  jest  Art. 9.1. Ustawy z dnia 20 kwietnia 2004 roku o promocji zatrudnienia i instytucjach rynku pracy (</a:t>
            </a:r>
            <a:r>
              <a:rPr lang="pl-PL" sz="1800" dirty="0">
                <a:latin typeface="+mj-lt"/>
                <a:cs typeface="Arial" charset="0"/>
              </a:rPr>
              <a:t>Dz. U. z 2017r. </a:t>
            </a:r>
            <a:r>
              <a:rPr lang="pl-PL" sz="1800" dirty="0" err="1">
                <a:latin typeface="+mj-lt"/>
                <a:cs typeface="Arial" charset="0"/>
              </a:rPr>
              <a:t>poz</a:t>
            </a:r>
            <a:r>
              <a:rPr lang="pl-PL" sz="1800" dirty="0">
                <a:latin typeface="+mj-lt"/>
                <a:cs typeface="Arial" charset="0"/>
              </a:rPr>
              <a:t> 1065, z </a:t>
            </a:r>
            <a:r>
              <a:rPr lang="pl-PL" sz="1800" dirty="0" err="1">
                <a:latin typeface="+mj-lt"/>
                <a:cs typeface="Arial" charset="0"/>
              </a:rPr>
              <a:t>późn</a:t>
            </a:r>
            <a:r>
              <a:rPr lang="pl-PL" sz="1800" dirty="0">
                <a:latin typeface="+mj-lt"/>
                <a:cs typeface="Arial" charset="0"/>
              </a:rPr>
              <a:t>. zm.)</a:t>
            </a:r>
            <a:r>
              <a:rPr lang="pl-PL" sz="1800" dirty="0">
                <a:latin typeface="+mj-lt"/>
              </a:rPr>
              <a:t>, stanowiący: </a:t>
            </a:r>
            <a:r>
              <a:rPr lang="pl-PL" sz="1800" i="1" dirty="0">
                <a:latin typeface="+mj-lt"/>
              </a:rPr>
              <a:t>„Do zadań samorządu powiatu w zakresie polityki rynku pracy należy opracowanie i realizacja programu promocji zatrudnienia oraz aktywizacji lokalnego rynku pracy stanowiącego część powiatowej strategii rozwiązywania problemów społecznych</a:t>
            </a:r>
            <a:r>
              <a:rPr lang="pl-PL" sz="1800" dirty="0">
                <a:latin typeface="+mj-lt"/>
              </a:rPr>
              <a:t>”.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Grp="1" noChangeArrowheads="1"/>
          </p:cNvSpPr>
          <p:nvPr>
            <p:ph type="title"/>
          </p:nvPr>
        </p:nvSpPr>
        <p:spPr>
          <a:xfrm>
            <a:off x="374650" y="115888"/>
            <a:ext cx="8229600" cy="571500"/>
          </a:xfrm>
        </p:spPr>
        <p:txBody>
          <a:bodyPr/>
          <a:lstStyle/>
          <a:p>
            <a:pPr eaLnBrk="1" hangingPunct="1"/>
            <a:r>
              <a:rPr lang="pl-PL" altLang="pl-PL" sz="2000" smtClean="0">
                <a:solidFill>
                  <a:srgbClr val="3366CC"/>
                </a:solidFill>
              </a:rPr>
              <a:t>Ramy prawne</a:t>
            </a:r>
          </a:p>
        </p:txBody>
      </p:sp>
      <p:sp>
        <p:nvSpPr>
          <p:cNvPr id="4099" name="Rectangle 1"/>
          <p:cNvSpPr>
            <a:spLocks noChangeArrowheads="1"/>
          </p:cNvSpPr>
          <p:nvPr/>
        </p:nvSpPr>
        <p:spPr bwMode="auto">
          <a:xfrm>
            <a:off x="200025" y="1187450"/>
            <a:ext cx="8408988" cy="289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5754688" algn="r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5754688" algn="r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5754688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5754688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5754688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754688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754688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754688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754688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pl-PL" sz="1400" b="1">
                <a:ea typeface="Calibri" panose="020F0502020204030204" pitchFamily="34" charset="0"/>
              </a:rPr>
              <a:t>Program realizuje cele Społecznej Strategii Warszawy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pl-PL" sz="1400">
                <a:ea typeface="Calibri" panose="020F0502020204030204" pitchFamily="34" charset="0"/>
              </a:rPr>
              <a:t>3. Integracja i reintegracja społeczna i zawodowa.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pl-PL" sz="1400">
                <a:ea typeface="Calibri" panose="020F0502020204030204" pitchFamily="34" charset="0"/>
              </a:rPr>
              <a:t>3.3 Poprawa współpracy z przedsiębiorcami (w powiązaniu z celem 2.1 Poprawa jakości kapitału ludzkiego i społecznego Warszawy jako czynnika decydującego o szansach rozwoju),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pl-PL" sz="1400">
                <a:ea typeface="Calibri" panose="020F0502020204030204" pitchFamily="34" charset="0"/>
              </a:rPr>
              <a:t>3.5 Zwiększenie wykorzystania środków i zasobów na cele społeczne,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pl-PL" sz="1400">
                <a:ea typeface="Calibri" panose="020F0502020204030204" pitchFamily="34" charset="0"/>
              </a:rPr>
              <a:t>3.6 Wspieranie tworzenia miejsc pracy na otwartym i półotwartym rynku pracy,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pl-PL" sz="1400">
                <a:ea typeface="Calibri" panose="020F0502020204030204" pitchFamily="34" charset="0"/>
              </a:rPr>
              <a:t>3.7 Zwiększenie dostępu do usług na rzecz integracji i reintegracji społecznej i zawodowej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pl-PL" sz="1400">
                <a:ea typeface="Calibri" panose="020F0502020204030204" pitchFamily="34" charset="0"/>
              </a:rPr>
              <a:t>mieszkańców aglomeracji warszawskiej.</a:t>
            </a:r>
          </a:p>
          <a:p>
            <a:pPr>
              <a:spcBef>
                <a:spcPct val="0"/>
              </a:spcBef>
              <a:buFontTx/>
              <a:buNone/>
            </a:pPr>
            <a:endParaRPr lang="pl-PL" altLang="pl-PL" sz="1400">
              <a:ea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pl-PL" altLang="pl-PL" sz="1400" b="1">
                <a:ea typeface="Calibri" panose="020F0502020204030204" pitchFamily="34" charset="0"/>
              </a:rPr>
              <a:t>Strategia Rozwoju Miasta Stołecznego Warszawy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pl-PL" sz="1400" b="1">
                <a:ea typeface="Calibri" panose="020F0502020204030204" pitchFamily="34" charset="0"/>
              </a:rPr>
              <a:t>Strategia Rozwoju Warszawy 2030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pl-PL" sz="1400" b="1">
                <a:ea typeface="Calibri" panose="020F0502020204030204" pitchFamily="34" charset="0"/>
              </a:rPr>
              <a:t>Strategie metropolitalne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pl-PL" altLang="pl-PL" sz="1400" b="1">
                <a:ea typeface="Calibri" panose="020F0502020204030204" pitchFamily="34" charset="0"/>
              </a:rPr>
              <a:t>Miejskie programy społeczne</a:t>
            </a:r>
            <a:endParaRPr lang="pl-PL" altLang="pl-PL" sz="1400" b="1" i="1">
              <a:ea typeface="Calibri" panose="020F0502020204030204" pitchFamily="34" charset="0"/>
            </a:endParaRPr>
          </a:p>
        </p:txBody>
      </p:sp>
      <p:sp>
        <p:nvSpPr>
          <p:cNvPr id="5" name="Rectangle 5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684213" y="3860800"/>
            <a:ext cx="807402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pl-PL" altLang="pl-PL" sz="2000" kern="0" dirty="0" smtClean="0">
                <a:solidFill>
                  <a:srgbClr val="3366CC"/>
                </a:solidFill>
              </a:rPr>
              <a:t>Dokumenty regionalne </a:t>
            </a:r>
            <a:r>
              <a:rPr lang="pl-PL" altLang="pl-PL" sz="2000" kern="0" dirty="0">
                <a:solidFill>
                  <a:srgbClr val="3366CC"/>
                </a:solidFill>
              </a:rPr>
              <a:t>i </a:t>
            </a:r>
            <a:r>
              <a:rPr lang="pl-PL" altLang="pl-PL" sz="2000" kern="0" dirty="0" smtClean="0">
                <a:solidFill>
                  <a:srgbClr val="3366CC"/>
                </a:solidFill>
              </a:rPr>
              <a:t>krajowe</a:t>
            </a:r>
            <a:endParaRPr lang="pl-PL" altLang="pl-PL" sz="2000" kern="0" dirty="0">
              <a:solidFill>
                <a:srgbClr val="3366CC"/>
              </a:solidFill>
            </a:endParaRPr>
          </a:p>
        </p:txBody>
      </p:sp>
      <p:sp>
        <p:nvSpPr>
          <p:cNvPr id="6" name="Rectangle 1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163513" y="4418013"/>
            <a:ext cx="7431087" cy="73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5754688" algn="r"/>
              </a:tabLst>
              <a:defRPr sz="2400"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eaLnBrk="0" hangingPunct="0">
              <a:tabLst>
                <a:tab pos="5754688" algn="r"/>
              </a:tabLst>
              <a:defRPr sz="2400"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eaLnBrk="0" hangingPunct="0">
              <a:tabLst>
                <a:tab pos="5754688" algn="r"/>
              </a:tabLst>
              <a:defRPr sz="2400"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eaLnBrk="0" hangingPunct="0">
              <a:tabLst>
                <a:tab pos="5754688" algn="r"/>
              </a:tabLst>
              <a:defRPr sz="2400"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eaLnBrk="0" hangingPunct="0">
              <a:tabLst>
                <a:tab pos="5754688" algn="r"/>
              </a:tabLst>
              <a:defRPr sz="2400"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754688" algn="r"/>
              </a:tabLst>
              <a:defRPr sz="2400"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754688" algn="r"/>
              </a:tabLst>
              <a:defRPr sz="2400"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754688" algn="r"/>
              </a:tabLst>
              <a:defRPr sz="2400"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754688" algn="r"/>
              </a:tabLst>
              <a:defRPr sz="2400"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pl-PL" sz="1400" b="1" dirty="0">
                <a:latin typeface="+mj-lt"/>
              </a:rPr>
              <a:t>Strategia rozwoju województwa mazowieckiego do 2030 roku Innowacyjne Mazowsze</a:t>
            </a:r>
          </a:p>
          <a:p>
            <a:pPr>
              <a:defRPr/>
            </a:pPr>
            <a:r>
              <a:rPr lang="pl-PL" sz="1400" b="1" dirty="0">
                <a:latin typeface="+mj-lt"/>
              </a:rPr>
              <a:t>Strategia polityki społecznej województwa mazowieckiego na lata 2014 – 2020</a:t>
            </a:r>
          </a:p>
          <a:p>
            <a:pPr>
              <a:defRPr/>
            </a:pPr>
            <a:r>
              <a:rPr lang="pl-PL" sz="1400" b="1" dirty="0">
                <a:latin typeface="+mj-lt"/>
              </a:rPr>
              <a:t>Regionalny Plan Działań na rzecz Zatrudnienia na rok 2017 dla woj. mazowieckiego.</a:t>
            </a:r>
          </a:p>
        </p:txBody>
      </p:sp>
      <p:sp>
        <p:nvSpPr>
          <p:cNvPr id="9" name="Rectangle 6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195263" y="5157788"/>
            <a:ext cx="8340725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r>
              <a:rPr lang="pl-PL" sz="1400" b="1" dirty="0">
                <a:latin typeface="+mj-lt"/>
              </a:rPr>
              <a:t>Długookresowa Strategia Rozwoju Kraju. Polska 2030..</a:t>
            </a:r>
          </a:p>
          <a:p>
            <a:pPr eaLnBrk="1" hangingPunct="1">
              <a:defRPr/>
            </a:pPr>
            <a:r>
              <a:rPr lang="pl-PL" sz="1400" b="1" dirty="0">
                <a:latin typeface="+mj-lt"/>
              </a:rPr>
              <a:t>Średniookresowa Strategia Rozwoju Kraju 2020. </a:t>
            </a:r>
          </a:p>
          <a:p>
            <a:pPr eaLnBrk="1" hangingPunct="1">
              <a:defRPr/>
            </a:pPr>
            <a:r>
              <a:rPr lang="pl-PL" sz="1400" b="1" dirty="0">
                <a:latin typeface="+mj-lt"/>
              </a:rPr>
              <a:t>Strategia na rzecz Odpowiedzialnego Rozwoju z 2017r.</a:t>
            </a:r>
          </a:p>
          <a:p>
            <a:pPr eaLnBrk="1" hangingPunct="1">
              <a:defRPr/>
            </a:pPr>
            <a:r>
              <a:rPr lang="pl-PL" sz="1400" b="1" dirty="0">
                <a:latin typeface="+mj-lt"/>
              </a:rPr>
              <a:t>Krajowy Plan Działań na rzecz Zatrudnienia na lata 2015 – 2017. </a:t>
            </a:r>
          </a:p>
          <a:p>
            <a:pPr eaLnBrk="1" hangingPunct="1">
              <a:defRPr/>
            </a:pPr>
            <a:r>
              <a:rPr lang="pl-PL" sz="1400" b="1" dirty="0">
                <a:latin typeface="+mj-lt"/>
              </a:rPr>
              <a:t>Krajowy Program Reform Europa 2020</a:t>
            </a:r>
          </a:p>
          <a:p>
            <a:pPr eaLnBrk="1" hangingPunct="1">
              <a:defRPr/>
            </a:pPr>
            <a:endParaRPr lang="pl-PL" dirty="0"/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187325" y="530225"/>
            <a:ext cx="7958138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r>
              <a:rPr lang="pl-PL" altLang="pl-PL" sz="2000" kern="0" dirty="0" smtClean="0">
                <a:solidFill>
                  <a:srgbClr val="3366CC"/>
                </a:solidFill>
              </a:rPr>
              <a:t>Dokumenty miejskie </a:t>
            </a:r>
            <a:r>
              <a:rPr lang="pl-PL" altLang="pl-PL" sz="2000" kern="0" dirty="0" err="1" smtClean="0">
                <a:solidFill>
                  <a:srgbClr val="3366CC"/>
                </a:solidFill>
              </a:rPr>
              <a:t>strategiczno</a:t>
            </a:r>
            <a:r>
              <a:rPr lang="pl-PL" altLang="pl-PL" sz="2000" kern="0" dirty="0" smtClean="0">
                <a:solidFill>
                  <a:srgbClr val="3366CC"/>
                </a:solidFill>
              </a:rPr>
              <a:t> - programowe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/>
          <p:cNvSpPr>
            <a:spLocks noGrp="1" noChangeArrowheads="1"/>
          </p:cNvSpPr>
          <p:nvPr>
            <p:ph type="title"/>
          </p:nvPr>
        </p:nvSpPr>
        <p:spPr>
          <a:xfrm>
            <a:off x="611188" y="403225"/>
            <a:ext cx="8229600" cy="571500"/>
          </a:xfrm>
        </p:spPr>
        <p:txBody>
          <a:bodyPr/>
          <a:lstStyle/>
          <a:p>
            <a:pPr eaLnBrk="1" hangingPunct="1"/>
            <a:r>
              <a:rPr lang="pl-PL" altLang="pl-PL" sz="2000" smtClean="0">
                <a:solidFill>
                  <a:srgbClr val="3366CC"/>
                </a:solidFill>
              </a:rPr>
              <a:t>Program „Warszawa przyjazna pracy” </a:t>
            </a:r>
            <a:br>
              <a:rPr lang="pl-PL" altLang="pl-PL" sz="2000" smtClean="0">
                <a:solidFill>
                  <a:srgbClr val="3366CC"/>
                </a:solidFill>
              </a:rPr>
            </a:br>
            <a:r>
              <a:rPr lang="pl-PL" altLang="pl-PL" sz="2000" smtClean="0">
                <a:solidFill>
                  <a:srgbClr val="3366CC"/>
                </a:solidFill>
              </a:rPr>
              <a:t>jest oparty na diagnozie rynku i instytucji</a:t>
            </a:r>
          </a:p>
        </p:txBody>
      </p:sp>
      <p:sp>
        <p:nvSpPr>
          <p:cNvPr id="6" name="Elipsa 3">
            <a:extLst>
              <a:ext uri="{FF2B5EF4-FFF2-40B4-BE49-F238E27FC236}"/>
            </a:extLst>
          </p:cNvPr>
          <p:cNvSpPr/>
          <p:nvPr/>
        </p:nvSpPr>
        <p:spPr bwMode="auto">
          <a:xfrm>
            <a:off x="652463" y="1412875"/>
            <a:ext cx="2592387" cy="2530475"/>
          </a:xfrm>
          <a:prstGeom prst="ellipse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l-PL" dirty="0" err="1">
                <a:solidFill>
                  <a:schemeClr val="bg1"/>
                </a:solidFill>
                <a:latin typeface="+mj-lt"/>
                <a:cs typeface="Arial" charset="0"/>
              </a:rPr>
              <a:t>Demograficzno</a:t>
            </a:r>
            <a:endParaRPr lang="pl-PL" dirty="0">
              <a:solidFill>
                <a:schemeClr val="bg1"/>
              </a:solidFill>
              <a:latin typeface="+mj-lt"/>
              <a:cs typeface="Arial" charset="0"/>
            </a:endParaRPr>
          </a:p>
          <a:p>
            <a:pPr algn="ctr">
              <a:defRPr/>
            </a:pPr>
            <a:r>
              <a:rPr lang="pl-PL" dirty="0">
                <a:solidFill>
                  <a:schemeClr val="bg1"/>
                </a:solidFill>
                <a:latin typeface="+mj-lt"/>
                <a:cs typeface="Arial" charset="0"/>
              </a:rPr>
              <a:t> i społeczny </a:t>
            </a:r>
          </a:p>
          <a:p>
            <a:pPr algn="ctr">
              <a:defRPr/>
            </a:pPr>
            <a:r>
              <a:rPr lang="pl-PL" dirty="0">
                <a:solidFill>
                  <a:schemeClr val="bg1"/>
                </a:solidFill>
                <a:latin typeface="+mj-lt"/>
                <a:cs typeface="Arial" charset="0"/>
              </a:rPr>
              <a:t>potencjał rynku</a:t>
            </a:r>
          </a:p>
        </p:txBody>
      </p:sp>
      <p:sp>
        <p:nvSpPr>
          <p:cNvPr id="9" name="Elipsa 3">
            <a:extLst>
              <a:ext uri="{FF2B5EF4-FFF2-40B4-BE49-F238E27FC236}"/>
            </a:extLst>
          </p:cNvPr>
          <p:cNvSpPr/>
          <p:nvPr/>
        </p:nvSpPr>
        <p:spPr bwMode="auto">
          <a:xfrm>
            <a:off x="911225" y="3630613"/>
            <a:ext cx="2073275" cy="2024062"/>
          </a:xfrm>
          <a:prstGeom prst="ellipse">
            <a:avLst/>
          </a:prstGeom>
          <a:solidFill>
            <a:srgbClr val="49CA08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l-PL" dirty="0">
                <a:solidFill>
                  <a:schemeClr val="bg1"/>
                </a:solidFill>
                <a:latin typeface="+mj-lt"/>
                <a:cs typeface="Arial" charset="0"/>
              </a:rPr>
              <a:t>Bezrobocie</a:t>
            </a:r>
          </a:p>
          <a:p>
            <a:pPr algn="ctr">
              <a:defRPr/>
            </a:pPr>
            <a:r>
              <a:rPr lang="pl-PL" dirty="0">
                <a:solidFill>
                  <a:schemeClr val="bg1"/>
                </a:solidFill>
                <a:latin typeface="+mj-lt"/>
                <a:cs typeface="Arial" charset="0"/>
              </a:rPr>
              <a:t>w Warszawie</a:t>
            </a:r>
          </a:p>
        </p:txBody>
      </p:sp>
      <p:sp>
        <p:nvSpPr>
          <p:cNvPr id="10" name="Elipsa 3">
            <a:extLst>
              <a:ext uri="{FF2B5EF4-FFF2-40B4-BE49-F238E27FC236}"/>
            </a:extLst>
          </p:cNvPr>
          <p:cNvSpPr/>
          <p:nvPr/>
        </p:nvSpPr>
        <p:spPr bwMode="auto">
          <a:xfrm>
            <a:off x="2895600" y="3886200"/>
            <a:ext cx="2465388" cy="2406650"/>
          </a:xfrm>
          <a:prstGeom prst="ellipse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l-PL" dirty="0">
                <a:solidFill>
                  <a:schemeClr val="bg1"/>
                </a:solidFill>
                <a:latin typeface="+mj-lt"/>
                <a:cs typeface="Arial" charset="0"/>
              </a:rPr>
              <a:t>Nieaktywność</a:t>
            </a:r>
          </a:p>
          <a:p>
            <a:pPr algn="ctr">
              <a:defRPr/>
            </a:pPr>
            <a:r>
              <a:rPr lang="pl-PL" dirty="0">
                <a:solidFill>
                  <a:schemeClr val="bg1"/>
                </a:solidFill>
                <a:latin typeface="+mj-lt"/>
                <a:cs typeface="Arial" charset="0"/>
              </a:rPr>
              <a:t>zawodowa</a:t>
            </a:r>
          </a:p>
          <a:p>
            <a:pPr algn="ctr">
              <a:defRPr/>
            </a:pPr>
            <a:r>
              <a:rPr lang="pl-PL" dirty="0">
                <a:solidFill>
                  <a:schemeClr val="bg1"/>
                </a:solidFill>
                <a:latin typeface="+mj-lt"/>
                <a:cs typeface="Arial" charset="0"/>
              </a:rPr>
              <a:t>w Warszawie</a:t>
            </a:r>
          </a:p>
        </p:txBody>
      </p:sp>
      <p:sp>
        <p:nvSpPr>
          <p:cNvPr id="11" name="Elipsa 3">
            <a:extLst>
              <a:ext uri="{FF2B5EF4-FFF2-40B4-BE49-F238E27FC236}"/>
            </a:extLst>
          </p:cNvPr>
          <p:cNvSpPr/>
          <p:nvPr/>
        </p:nvSpPr>
        <p:spPr bwMode="auto">
          <a:xfrm>
            <a:off x="5594350" y="1412875"/>
            <a:ext cx="2687638" cy="2624138"/>
          </a:xfrm>
          <a:prstGeom prst="ellipse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l-PL" dirty="0">
                <a:solidFill>
                  <a:schemeClr val="bg1"/>
                </a:solidFill>
                <a:latin typeface="+mj-lt"/>
                <a:cs typeface="Arial" charset="0"/>
              </a:rPr>
              <a:t>Zależności </a:t>
            </a:r>
          </a:p>
          <a:p>
            <a:pPr algn="ctr">
              <a:defRPr/>
            </a:pPr>
            <a:r>
              <a:rPr lang="pl-PL" dirty="0">
                <a:solidFill>
                  <a:schemeClr val="bg1"/>
                </a:solidFill>
                <a:latin typeface="+mj-lt"/>
                <a:cs typeface="Arial" charset="0"/>
              </a:rPr>
              <a:t>między</a:t>
            </a:r>
          </a:p>
          <a:p>
            <a:pPr algn="ctr">
              <a:defRPr/>
            </a:pPr>
            <a:r>
              <a:rPr lang="pl-PL" dirty="0">
                <a:solidFill>
                  <a:schemeClr val="bg1"/>
                </a:solidFill>
                <a:latin typeface="+mj-lt"/>
                <a:cs typeface="Arial" charset="0"/>
              </a:rPr>
              <a:t>instytucjami</a:t>
            </a:r>
          </a:p>
        </p:txBody>
      </p:sp>
      <p:sp>
        <p:nvSpPr>
          <p:cNvPr id="12" name="Elipsa 3">
            <a:extLst>
              <a:ext uri="{FF2B5EF4-FFF2-40B4-BE49-F238E27FC236}"/>
            </a:extLst>
          </p:cNvPr>
          <p:cNvSpPr/>
          <p:nvPr/>
        </p:nvSpPr>
        <p:spPr bwMode="auto">
          <a:xfrm>
            <a:off x="5238750" y="3573463"/>
            <a:ext cx="2786063" cy="2719387"/>
          </a:xfrm>
          <a:prstGeom prst="ellipse">
            <a:avLst/>
          </a:prstGeom>
          <a:solidFill>
            <a:srgbClr val="3366C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l-PL" dirty="0">
                <a:solidFill>
                  <a:schemeClr val="bg1"/>
                </a:solidFill>
                <a:latin typeface="+mj-lt"/>
                <a:cs typeface="Arial" charset="0"/>
              </a:rPr>
              <a:t>Potencjały </a:t>
            </a:r>
          </a:p>
          <a:p>
            <a:pPr algn="ctr">
              <a:defRPr/>
            </a:pPr>
            <a:r>
              <a:rPr lang="pl-PL" dirty="0">
                <a:solidFill>
                  <a:schemeClr val="bg1"/>
                </a:solidFill>
                <a:latin typeface="+mj-lt"/>
                <a:cs typeface="Arial" charset="0"/>
              </a:rPr>
              <a:t>i wyzwania</a:t>
            </a:r>
          </a:p>
          <a:p>
            <a:pPr algn="ctr">
              <a:defRPr/>
            </a:pPr>
            <a:r>
              <a:rPr lang="pl-PL" dirty="0">
                <a:solidFill>
                  <a:schemeClr val="bg1"/>
                </a:solidFill>
                <a:latin typeface="+mj-lt"/>
                <a:cs typeface="Arial" charset="0"/>
              </a:rPr>
              <a:t> warszawskiego</a:t>
            </a:r>
          </a:p>
          <a:p>
            <a:pPr algn="ctr">
              <a:defRPr/>
            </a:pPr>
            <a:r>
              <a:rPr lang="pl-PL" dirty="0">
                <a:solidFill>
                  <a:schemeClr val="bg1"/>
                </a:solidFill>
                <a:latin typeface="+mj-lt"/>
                <a:cs typeface="Arial" charset="0"/>
              </a:rPr>
              <a:t>rynku pracy </a:t>
            </a:r>
          </a:p>
        </p:txBody>
      </p:sp>
      <p:sp>
        <p:nvSpPr>
          <p:cNvPr id="7" name="Elipsa 3">
            <a:extLst>
              <a:ext uri="{FF2B5EF4-FFF2-40B4-BE49-F238E27FC236}"/>
            </a:extLst>
          </p:cNvPr>
          <p:cNvSpPr/>
          <p:nvPr/>
        </p:nvSpPr>
        <p:spPr bwMode="auto">
          <a:xfrm>
            <a:off x="3108325" y="1471613"/>
            <a:ext cx="2647950" cy="2586037"/>
          </a:xfrm>
          <a:prstGeom prst="ellipse">
            <a:avLst/>
          </a:prstGeom>
          <a:solidFill>
            <a:srgbClr val="FF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pl-PL" dirty="0">
                <a:solidFill>
                  <a:schemeClr val="bg1"/>
                </a:solidFill>
                <a:latin typeface="+mj-lt"/>
                <a:cs typeface="Arial" charset="0"/>
              </a:rPr>
              <a:t>Praca </a:t>
            </a:r>
          </a:p>
          <a:p>
            <a:pPr algn="ctr">
              <a:defRPr/>
            </a:pPr>
            <a:r>
              <a:rPr lang="pl-PL" dirty="0">
                <a:solidFill>
                  <a:schemeClr val="bg1"/>
                </a:solidFill>
                <a:latin typeface="+mj-lt"/>
                <a:cs typeface="Arial" charset="0"/>
              </a:rPr>
              <a:t>w Warszawie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5"/>
          <p:cNvSpPr>
            <a:spLocks noGrp="1" noChangeArrowheads="1"/>
          </p:cNvSpPr>
          <p:nvPr>
            <p:ph type="title"/>
          </p:nvPr>
        </p:nvSpPr>
        <p:spPr>
          <a:xfrm>
            <a:off x="263525" y="817563"/>
            <a:ext cx="8229600" cy="571500"/>
          </a:xfrm>
        </p:spPr>
        <p:txBody>
          <a:bodyPr/>
          <a:lstStyle/>
          <a:p>
            <a:pPr eaLnBrk="1" hangingPunct="1"/>
            <a:r>
              <a:rPr lang="pl-PL" altLang="pl-PL" sz="2000" smtClean="0">
                <a:solidFill>
                  <a:srgbClr val="3366CC"/>
                </a:solidFill>
              </a:rPr>
              <a:t>Diagnoza warszawskiego rynku pracy</a:t>
            </a:r>
          </a:p>
        </p:txBody>
      </p:sp>
      <p:sp>
        <p:nvSpPr>
          <p:cNvPr id="2" name="Rectangle 1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176213" y="569913"/>
            <a:ext cx="9037637" cy="6246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5754688" algn="r"/>
              </a:tabLst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5754688" algn="r"/>
              </a:tabLst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5754688" algn="r"/>
              </a:tabLst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5754688" algn="r"/>
              </a:tabLst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5754688" algn="r"/>
              </a:tabLst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754688" algn="r"/>
              </a:tabLs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754688" algn="r"/>
              </a:tabLs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754688" algn="r"/>
              </a:tabLs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754688" algn="r"/>
              </a:tabLs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endParaRPr lang="pl-PL" altLang="pl-PL" sz="1600" dirty="0" smtClean="0">
              <a:cs typeface="Arial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pl-PL" altLang="pl-PL" sz="1600" dirty="0" smtClean="0">
              <a:cs typeface="Arial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pl-PL" altLang="pl-PL" sz="1600" dirty="0" smtClean="0">
              <a:cs typeface="Arial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pl-PL" altLang="pl-PL" sz="1600" dirty="0" smtClean="0">
              <a:cs typeface="Arial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pl-PL" altLang="pl-PL" sz="1600" dirty="0" smtClean="0">
              <a:cs typeface="Arial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pl-PL" sz="1600" dirty="0" smtClean="0">
                <a:cs typeface="Arial" charset="0"/>
              </a:rPr>
              <a:t>W diagnozie przyjęto założenie, że spójna miejska polityka rynku pracy powinna obejmować jednocześnie politykę rynku pracy realizowaną przez Urząd Pracy, jak i politykę edukacyjną, społeczną, zdrowotną, lokalową, przestrzenną i rozwoju gospodarczego miasta i odnosić się do działań podejmowanych zarówno przez Miasto, jak i dzielnice, a także uwzględniać nawiązywanie współpracy z samorządami należącymi do aglomeracji warszawskiej.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pl-PL" sz="1600" dirty="0" smtClean="0">
              <a:cs typeface="Arial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pl-PL" altLang="pl-PL" sz="1600" dirty="0" smtClean="0">
                <a:cs typeface="Arial" charset="0"/>
              </a:rPr>
              <a:t>Diagnoza wskazała na trzy podstawowe problemy: </a:t>
            </a:r>
          </a:p>
          <a:p>
            <a:pPr indent="265113">
              <a:spcBef>
                <a:spcPct val="0"/>
              </a:spcBef>
              <a:defRPr/>
            </a:pPr>
            <a:r>
              <a:rPr lang="pl-PL" altLang="pl-PL" sz="1600" b="1" dirty="0" smtClean="0">
                <a:solidFill>
                  <a:srgbClr val="FF0000"/>
                </a:solidFill>
                <a:cs typeface="Arial" charset="0"/>
              </a:rPr>
              <a:t>niedostatek informacji do prowadzenia adekwatnych działań, </a:t>
            </a:r>
          </a:p>
          <a:p>
            <a:pPr indent="265113">
              <a:spcBef>
                <a:spcPct val="0"/>
              </a:spcBef>
              <a:defRPr/>
            </a:pPr>
            <a:r>
              <a:rPr lang="pl-PL" altLang="pl-PL" sz="1600" dirty="0" smtClean="0">
                <a:cs typeface="Arial" charset="0"/>
              </a:rPr>
              <a:t>brak odpowiedniej komunikacji (i świadomości jej potrzeby) między instytucjami miejskimi</a:t>
            </a:r>
          </a:p>
          <a:p>
            <a:pPr indent="265113">
              <a:spcBef>
                <a:spcPct val="0"/>
              </a:spcBef>
              <a:buFontTx/>
              <a:buNone/>
              <a:defRPr/>
            </a:pPr>
            <a:r>
              <a:rPr lang="pl-PL" altLang="pl-PL" sz="1600" dirty="0" smtClean="0">
                <a:cs typeface="Arial" charset="0"/>
              </a:rPr>
              <a:t>i pozamiejskimi,</a:t>
            </a:r>
          </a:p>
          <a:p>
            <a:pPr indent="265113">
              <a:spcBef>
                <a:spcPct val="0"/>
              </a:spcBef>
              <a:defRPr/>
            </a:pPr>
            <a:r>
              <a:rPr lang="pl-PL" altLang="pl-PL" sz="1600" dirty="0" smtClean="0">
                <a:cs typeface="Arial" charset="0"/>
              </a:rPr>
              <a:t>oraz brak strategii całościowego podejścia do rynku pracy.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pl-PL" altLang="pl-PL" sz="1600" dirty="0" smtClean="0">
              <a:cs typeface="Arial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pl-PL" altLang="pl-PL" sz="1600" dirty="0" smtClean="0">
                <a:cs typeface="Arial" charset="0"/>
              </a:rPr>
              <a:t>Diagnoza w zakresie działania instytucji na warszawskim rynku pracy wskazuje w szczególności, że polityka miasta wobec rynku pracy prowadzona jest w sposób wycinkowy i nie wykorzystuje </a:t>
            </a:r>
            <a:br>
              <a:rPr lang="pl-PL" altLang="pl-PL" sz="1600" dirty="0" smtClean="0">
                <a:cs typeface="Arial" charset="0"/>
              </a:rPr>
            </a:br>
            <a:r>
              <a:rPr lang="pl-PL" altLang="pl-PL" sz="1600" dirty="0" smtClean="0">
                <a:cs typeface="Arial" charset="0"/>
              </a:rPr>
              <a:t>w pełni potencjału, jakim dysponuje miasto. 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pl-PL" altLang="pl-PL" sz="1600" dirty="0" smtClean="0">
              <a:cs typeface="Arial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pl-PL" altLang="pl-PL" sz="1600" dirty="0" smtClean="0">
                <a:cs typeface="Arial" charset="0"/>
              </a:rPr>
              <a:t>Diagnoza pokazała słabe strony i potencjał Warszawy oraz na jej podstawie powstały rekomendacje dla dobrze funkcjonującego warszawskiego rynku pracy.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pl-PL" altLang="pl-PL" sz="1600" dirty="0" smtClean="0">
              <a:cs typeface="Arial" charset="0"/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pl-PL" altLang="pl-PL" sz="1600" dirty="0" smtClean="0"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5"/>
          <p:cNvSpPr>
            <a:spLocks noGrp="1" noChangeArrowheads="1"/>
          </p:cNvSpPr>
          <p:nvPr>
            <p:ph type="title"/>
          </p:nvPr>
        </p:nvSpPr>
        <p:spPr>
          <a:xfrm>
            <a:off x="233363" y="809625"/>
            <a:ext cx="8229600" cy="571500"/>
          </a:xfrm>
        </p:spPr>
        <p:txBody>
          <a:bodyPr/>
          <a:lstStyle/>
          <a:p>
            <a:pPr eaLnBrk="1" hangingPunct="1"/>
            <a:r>
              <a:rPr lang="pl-PL" altLang="pl-PL" sz="2000" smtClean="0">
                <a:solidFill>
                  <a:srgbClr val="3366CC"/>
                </a:solidFill>
              </a:rPr>
              <a:t>Pożądany model oddziaływania </a:t>
            </a:r>
            <a:br>
              <a:rPr lang="pl-PL" altLang="pl-PL" sz="2000" smtClean="0">
                <a:solidFill>
                  <a:srgbClr val="3366CC"/>
                </a:solidFill>
              </a:rPr>
            </a:br>
            <a:r>
              <a:rPr lang="pl-PL" altLang="pl-PL" sz="2000" smtClean="0">
                <a:solidFill>
                  <a:srgbClr val="3366CC"/>
                </a:solidFill>
              </a:rPr>
              <a:t>instytucji miejskich na poszczególne elementy rynku pracy</a:t>
            </a:r>
          </a:p>
        </p:txBody>
      </p:sp>
      <p:pic>
        <p:nvPicPr>
          <p:cNvPr id="7171" name="Obraz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1916113"/>
            <a:ext cx="6046787" cy="428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6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214313" y="1700213"/>
            <a:ext cx="4794250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pl-PL" sz="1400" dirty="0">
                <a:latin typeface="+mj-lt"/>
              </a:rPr>
              <a:t>Schemat 2. Model oddziaływania miejskich instytucji </a:t>
            </a:r>
          </a:p>
          <a:p>
            <a:pPr>
              <a:defRPr/>
            </a:pPr>
            <a:r>
              <a:rPr lang="pl-PL" sz="1400" dirty="0">
                <a:latin typeface="+mj-lt"/>
              </a:rPr>
              <a:t>na różne segmenty rynku pracy (stan pożądany)</a:t>
            </a:r>
          </a:p>
          <a:p>
            <a:pPr marL="622300" lvl="2" indent="-257175" eaLnBrk="1" hangingPunct="1">
              <a:spcBef>
                <a:spcPct val="20000"/>
              </a:spcBef>
              <a:buClr>
                <a:schemeClr val="tx1"/>
              </a:buClr>
              <a:defRPr/>
            </a:pPr>
            <a:endParaRPr lang="pl-PL" sz="1600" kern="0" dirty="0">
              <a:latin typeface="+mj-lt"/>
              <a:cs typeface="+mn-cs"/>
            </a:endParaRPr>
          </a:p>
        </p:txBody>
      </p:sp>
      <p:sp>
        <p:nvSpPr>
          <p:cNvPr id="6" name="Prostokąt 5">
            <a:extLst>
              <a:ext uri="{FF2B5EF4-FFF2-40B4-BE49-F238E27FC236}"/>
            </a:extLst>
          </p:cNvPr>
          <p:cNvSpPr/>
          <p:nvPr/>
        </p:nvSpPr>
        <p:spPr>
          <a:xfrm>
            <a:off x="179388" y="2276475"/>
            <a:ext cx="4283075" cy="24939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pl-PL" sz="1400" b="1" dirty="0">
                <a:latin typeface="+mj-lt"/>
              </a:rPr>
              <a:t>W interesie miasta jest objęcie programem możliwie najszerszego spektrum miejskich instytucji, a zatem dostępnych dla działań ich narzędzi. </a:t>
            </a:r>
          </a:p>
          <a:p>
            <a:pPr>
              <a:defRPr/>
            </a:pPr>
            <a:r>
              <a:rPr lang="pl-PL" sz="1400" b="1" dirty="0">
                <a:latin typeface="+mj-lt"/>
              </a:rPr>
              <a:t/>
            </a:r>
            <a:br>
              <a:rPr lang="pl-PL" sz="1400" b="1" dirty="0">
                <a:latin typeface="+mj-lt"/>
              </a:rPr>
            </a:br>
            <a:r>
              <a:rPr lang="pl-PL" sz="1400" dirty="0">
                <a:latin typeface="+mj-lt"/>
              </a:rPr>
              <a:t>W szczególności, bardzo ważne dla Programu byłoby uwzględnienie współpracy z organami odpowiedzialnymi w mieście m.in. za: planowanie przestrzenne, politykę lokalową, infrastrukturę, </a:t>
            </a:r>
            <a:br>
              <a:rPr lang="pl-PL" sz="1400" dirty="0">
                <a:latin typeface="+mj-lt"/>
              </a:rPr>
            </a:br>
            <a:r>
              <a:rPr lang="pl-PL" sz="1400" dirty="0">
                <a:latin typeface="+mj-lt"/>
              </a:rPr>
              <a:t>a nawet kulturę oraz sport, rekreację i turystykę. </a:t>
            </a:r>
          </a:p>
          <a:p>
            <a:pPr>
              <a:defRPr/>
            </a:pPr>
            <a:endParaRPr lang="pl-PL" sz="1600" dirty="0"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5"/>
          <p:cNvSpPr>
            <a:spLocks noGrp="1" noChangeArrowheads="1"/>
          </p:cNvSpPr>
          <p:nvPr>
            <p:ph type="title"/>
          </p:nvPr>
        </p:nvSpPr>
        <p:spPr>
          <a:xfrm>
            <a:off x="250825" y="300038"/>
            <a:ext cx="8229600" cy="571500"/>
          </a:xfrm>
        </p:spPr>
        <p:txBody>
          <a:bodyPr/>
          <a:lstStyle/>
          <a:p>
            <a:pPr eaLnBrk="1" hangingPunct="1"/>
            <a:r>
              <a:rPr lang="pl-PL" altLang="pl-PL" sz="2000" smtClean="0">
                <a:solidFill>
                  <a:srgbClr val="3366CC"/>
                </a:solidFill>
              </a:rPr>
              <a:t>Potencjał Warszawy (1-7)</a:t>
            </a:r>
          </a:p>
        </p:txBody>
      </p:sp>
      <p:sp>
        <p:nvSpPr>
          <p:cNvPr id="2" name="Rectangle 1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179388" y="1798638"/>
            <a:ext cx="9036050" cy="3840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5754688" algn="r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5754688" algn="r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5754688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5754688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5754688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754688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754688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754688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754688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  <a:defRPr/>
            </a:pPr>
            <a:r>
              <a:rPr lang="pl-PL" sz="1400" dirty="0">
                <a:latin typeface="+mj-lt"/>
              </a:rPr>
              <a:t>1. </a:t>
            </a:r>
            <a:r>
              <a:rPr lang="pl-PL" sz="1400" dirty="0"/>
              <a:t>Warszawę cechuje </a:t>
            </a:r>
            <a:r>
              <a:rPr lang="pl-PL" sz="1400" dirty="0">
                <a:solidFill>
                  <a:srgbClr val="FF0000"/>
                </a:solidFill>
              </a:rPr>
              <a:t>ponadprzeciętna – na tle kraju – aktywność zawodowa mieszkańców</a:t>
            </a:r>
            <a:r>
              <a:rPr lang="pl-PL" sz="1400" dirty="0"/>
              <a:t>, </a:t>
            </a:r>
          </a:p>
          <a:p>
            <a:pPr>
              <a:spcBef>
                <a:spcPts val="0"/>
              </a:spcBef>
              <a:buFontTx/>
              <a:buNone/>
              <a:defRPr/>
            </a:pPr>
            <a:r>
              <a:rPr lang="pl-PL" altLang="pl-PL" sz="1400" dirty="0" smtClean="0">
                <a:latin typeface="+mj-lt"/>
              </a:rPr>
              <a:t>2</a:t>
            </a:r>
            <a:r>
              <a:rPr lang="pl-PL" altLang="pl-PL" sz="1400" dirty="0">
                <a:latin typeface="+mj-lt"/>
              </a:rPr>
              <a:t>. </a:t>
            </a:r>
            <a:r>
              <a:rPr lang="pl-PL" sz="1400" dirty="0"/>
              <a:t>Do tej pory populacja mieszkańców w wieku produkcyjnym rosła, co pozwalało na systematyczne </a:t>
            </a:r>
            <a:br>
              <a:rPr lang="pl-PL" sz="1400" dirty="0"/>
            </a:br>
            <a:r>
              <a:rPr lang="pl-PL" sz="1400" dirty="0"/>
              <a:t>    zwiększanie liczby pracujących w Warszawie. Ten efekt jednak będzie ograniczony w związku </a:t>
            </a:r>
            <a:br>
              <a:rPr lang="pl-PL" sz="1400" dirty="0"/>
            </a:br>
            <a:r>
              <a:rPr lang="pl-PL" sz="1400" dirty="0"/>
              <a:t>    z prognozowanymi zmianami demograficznymi i nowymi regulacjami emerytalnymi.</a:t>
            </a:r>
          </a:p>
          <a:p>
            <a:pPr>
              <a:spcBef>
                <a:spcPts val="0"/>
              </a:spcBef>
              <a:buFontTx/>
              <a:buNone/>
              <a:defRPr/>
            </a:pPr>
            <a:r>
              <a:rPr lang="pl-PL" altLang="pl-PL" sz="1400" dirty="0">
                <a:latin typeface="+mj-lt"/>
              </a:rPr>
              <a:t>3. N</a:t>
            </a:r>
            <a:r>
              <a:rPr lang="pl-PL" sz="1400" dirty="0"/>
              <a:t>a warunki krajowe, </a:t>
            </a:r>
            <a:r>
              <a:rPr lang="pl-PL" sz="1400" dirty="0">
                <a:solidFill>
                  <a:srgbClr val="FF0000"/>
                </a:solidFill>
              </a:rPr>
              <a:t>stopy zatrudnienia pozostają wysokie a stopy bezrobocia </a:t>
            </a:r>
            <a:r>
              <a:rPr lang="pl-PL" sz="1400" dirty="0" smtClean="0">
                <a:solidFill>
                  <a:srgbClr val="FF0000"/>
                </a:solidFill>
              </a:rPr>
              <a:t>niskie. </a:t>
            </a:r>
            <a:r>
              <a:rPr lang="pl-PL" sz="1400" dirty="0"/>
              <a:t>Niskie bezrobocie </a:t>
            </a:r>
            <a:r>
              <a:rPr lang="pl-PL" sz="1400" dirty="0" smtClean="0"/>
              <a:t/>
            </a:r>
            <a:br>
              <a:rPr lang="pl-PL" sz="1400" dirty="0" smtClean="0"/>
            </a:br>
            <a:r>
              <a:rPr lang="pl-PL" sz="1400" dirty="0" smtClean="0"/>
              <a:t>    ogranicza </a:t>
            </a:r>
            <a:r>
              <a:rPr lang="pl-PL" sz="1400" dirty="0"/>
              <a:t>skalę  </a:t>
            </a:r>
            <a:r>
              <a:rPr lang="pl-PL" sz="1400" dirty="0" smtClean="0"/>
              <a:t>ubóstwa </a:t>
            </a:r>
            <a:r>
              <a:rPr lang="pl-PL" sz="1400" dirty="0"/>
              <a:t>i wykluczenia. Masowe zatrudnienie zwiększa dochody i dobrobyt mieszkańców </a:t>
            </a:r>
            <a:r>
              <a:rPr lang="pl-PL" sz="1400" dirty="0" smtClean="0"/>
              <a:t/>
            </a:r>
            <a:br>
              <a:rPr lang="pl-PL" sz="1400" dirty="0" smtClean="0"/>
            </a:br>
            <a:r>
              <a:rPr lang="pl-PL" sz="1400" dirty="0" smtClean="0"/>
              <a:t>    oraz </a:t>
            </a:r>
            <a:r>
              <a:rPr lang="pl-PL" sz="1400" dirty="0"/>
              <a:t>dodatnio </a:t>
            </a:r>
            <a:r>
              <a:rPr lang="pl-PL" sz="1400" dirty="0" smtClean="0"/>
              <a:t>wpływa </a:t>
            </a:r>
            <a:r>
              <a:rPr lang="pl-PL" sz="1400" dirty="0"/>
              <a:t>na przychody własne miasta.</a:t>
            </a:r>
            <a:endParaRPr lang="pl-PL" sz="1400" dirty="0">
              <a:latin typeface="+mj-lt"/>
            </a:endParaRPr>
          </a:p>
          <a:p>
            <a:pPr>
              <a:buFontTx/>
              <a:buNone/>
              <a:defRPr/>
            </a:pPr>
            <a:r>
              <a:rPr lang="pl-PL" sz="1400" dirty="0">
                <a:latin typeface="+mj-lt"/>
              </a:rPr>
              <a:t>4. </a:t>
            </a:r>
            <a:r>
              <a:rPr lang="pl-PL" sz="1400" dirty="0">
                <a:solidFill>
                  <a:srgbClr val="FF0000"/>
                </a:solidFill>
              </a:rPr>
              <a:t>Miasto przyciąga osoby podejmujące w nim kształcenie. </a:t>
            </a:r>
            <a:endParaRPr lang="pl-PL" sz="1400" dirty="0" smtClean="0">
              <a:solidFill>
                <a:srgbClr val="FF0000"/>
              </a:solidFill>
            </a:endParaRPr>
          </a:p>
          <a:p>
            <a:pPr>
              <a:buFontTx/>
              <a:buNone/>
              <a:defRPr/>
            </a:pPr>
            <a:r>
              <a:rPr lang="pl-PL" sz="1400" dirty="0" smtClean="0">
                <a:latin typeface="+mn-lt"/>
              </a:rPr>
              <a:t>5</a:t>
            </a:r>
            <a:r>
              <a:rPr lang="pl-PL" sz="1400" dirty="0">
                <a:latin typeface="+mn-lt"/>
              </a:rPr>
              <a:t>. </a:t>
            </a:r>
            <a:r>
              <a:rPr lang="pl-PL" sz="1400" dirty="0"/>
              <a:t>Warszawa oferuje stosunkowo korzystne warunki pracy wyrażające się głównie </a:t>
            </a:r>
            <a:r>
              <a:rPr lang="pl-PL" sz="1400" dirty="0">
                <a:solidFill>
                  <a:srgbClr val="FF0000"/>
                </a:solidFill>
              </a:rPr>
              <a:t>ponadprzeciętną wysokością </a:t>
            </a:r>
          </a:p>
          <a:p>
            <a:pPr>
              <a:spcBef>
                <a:spcPts val="0"/>
              </a:spcBef>
              <a:buFontTx/>
              <a:buNone/>
              <a:defRPr/>
            </a:pPr>
            <a:r>
              <a:rPr lang="pl-PL" sz="1400" dirty="0">
                <a:solidFill>
                  <a:srgbClr val="FF0000"/>
                </a:solidFill>
              </a:rPr>
              <a:t>    płac</a:t>
            </a:r>
            <a:r>
              <a:rPr lang="pl-PL" sz="1400" dirty="0"/>
              <a:t> na tle innych lokalizacji w kraju.</a:t>
            </a:r>
          </a:p>
          <a:p>
            <a:pPr>
              <a:spcBef>
                <a:spcPts val="0"/>
              </a:spcBef>
              <a:buFontTx/>
              <a:buNone/>
              <a:defRPr/>
            </a:pPr>
            <a:r>
              <a:rPr lang="pl-PL" sz="1400" dirty="0">
                <a:latin typeface="+mn-lt"/>
              </a:rPr>
              <a:t>6. </a:t>
            </a:r>
            <a:r>
              <a:rPr lang="pl-PL" sz="1400" dirty="0"/>
              <a:t>Istotnym potencjałem miasta jest dysponowanie </a:t>
            </a:r>
            <a:r>
              <a:rPr lang="pl-PL" sz="1400" dirty="0">
                <a:solidFill>
                  <a:srgbClr val="FF0000"/>
                </a:solidFill>
              </a:rPr>
              <a:t>wysoko wykształconymi zasobami pracy</a:t>
            </a:r>
            <a:r>
              <a:rPr lang="pl-PL" sz="1400" dirty="0"/>
              <a:t>. </a:t>
            </a:r>
            <a:r>
              <a:rPr lang="pl-PL" sz="1400" dirty="0" smtClean="0"/>
              <a:t>60%</a:t>
            </a:r>
            <a:r>
              <a:rPr lang="pl-PL" sz="1400" dirty="0"/>
              <a:t/>
            </a:r>
            <a:br>
              <a:rPr lang="pl-PL" sz="1400" dirty="0"/>
            </a:br>
            <a:r>
              <a:rPr lang="pl-PL" sz="1400" dirty="0"/>
              <a:t>    młodych ludzi wkraczających na rynek pracy dysponuje wyższym wykształceniem, ale wśród starszych udział   </a:t>
            </a:r>
            <a:br>
              <a:rPr lang="pl-PL" sz="1400" dirty="0"/>
            </a:br>
            <a:r>
              <a:rPr lang="pl-PL" sz="1400" dirty="0"/>
              <a:t>    ten przekracza </a:t>
            </a:r>
            <a:r>
              <a:rPr lang="pl-PL" sz="1400" dirty="0" smtClean="0"/>
              <a:t>30%.</a:t>
            </a:r>
            <a:endParaRPr lang="pl-PL" sz="1400" dirty="0"/>
          </a:p>
          <a:p>
            <a:pPr>
              <a:spcBef>
                <a:spcPts val="0"/>
              </a:spcBef>
              <a:buFontTx/>
              <a:buNone/>
              <a:defRPr/>
            </a:pPr>
            <a:r>
              <a:rPr lang="pl-PL" sz="1400" dirty="0"/>
              <a:t>7. Na warszawskim rynku pracy </a:t>
            </a:r>
            <a:r>
              <a:rPr lang="pl-PL" sz="1400" dirty="0">
                <a:solidFill>
                  <a:srgbClr val="FF0000"/>
                </a:solidFill>
              </a:rPr>
              <a:t>podmioty z kapitałem zagranicznym mają coraz większy udział</a:t>
            </a:r>
            <a:r>
              <a:rPr lang="pl-PL" sz="1400" dirty="0"/>
              <a:t>. </a:t>
            </a:r>
            <a:br>
              <a:rPr lang="pl-PL" sz="1400" dirty="0"/>
            </a:br>
            <a:r>
              <a:rPr lang="pl-PL" sz="1400" dirty="0"/>
              <a:t>    Zapewniają znaczną liczbę miejsc pracy, w której uzyskują stosunkowo wysoką produktywność. Ich   </a:t>
            </a:r>
            <a:br>
              <a:rPr lang="pl-PL" sz="1400" dirty="0"/>
            </a:br>
            <a:r>
              <a:rPr lang="pl-PL" sz="1400" dirty="0"/>
              <a:t>    aktywność koncentruje się w handlu, ale wkraczają też do np. działalności profesjonalnej, naukowej </a:t>
            </a:r>
            <a:br>
              <a:rPr lang="pl-PL" sz="1400" dirty="0"/>
            </a:br>
            <a:r>
              <a:rPr lang="pl-PL" sz="1400" dirty="0"/>
              <a:t>    i technicznej, co może być wynikiem akceptacji poziomu lokalnych zasobów pracy.</a:t>
            </a:r>
            <a:endParaRPr lang="pl-PL" altLang="pl-PL" sz="1400" dirty="0"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/>
          <p:cNvSpPr>
            <a:spLocks noGrp="1" noChangeArrowheads="1"/>
          </p:cNvSpPr>
          <p:nvPr>
            <p:ph type="title"/>
          </p:nvPr>
        </p:nvSpPr>
        <p:spPr>
          <a:xfrm>
            <a:off x="250825" y="300038"/>
            <a:ext cx="8229600" cy="571500"/>
          </a:xfrm>
        </p:spPr>
        <p:txBody>
          <a:bodyPr/>
          <a:lstStyle/>
          <a:p>
            <a:pPr eaLnBrk="1" hangingPunct="1"/>
            <a:r>
              <a:rPr lang="pl-PL" altLang="pl-PL" sz="2000" smtClean="0">
                <a:solidFill>
                  <a:srgbClr val="3366CC"/>
                </a:solidFill>
              </a:rPr>
              <a:t>Potencjał Warszawy (8-12)</a:t>
            </a:r>
          </a:p>
        </p:txBody>
      </p:sp>
      <p:sp>
        <p:nvSpPr>
          <p:cNvPr id="2" name="Rectangle 1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104775" y="1649413"/>
            <a:ext cx="9036050" cy="4592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5754688" algn="r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5754688" algn="r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5754688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5754688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5754688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754688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754688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754688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754688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  <a:defRPr/>
            </a:pPr>
            <a:r>
              <a:rPr lang="pl-PL" sz="1400" dirty="0"/>
              <a:t>8. Warszawski rynek pracy ma zdecydowanie usługowy charakter. Widać </a:t>
            </a:r>
            <a:r>
              <a:rPr lang="pl-PL" sz="1400" dirty="0">
                <a:solidFill>
                  <a:srgbClr val="FF0000"/>
                </a:solidFill>
              </a:rPr>
              <a:t>wysoką dynamikę zatrudnienia </a:t>
            </a:r>
            <a:br>
              <a:rPr lang="pl-PL" sz="1400" dirty="0">
                <a:solidFill>
                  <a:srgbClr val="FF0000"/>
                </a:solidFill>
              </a:rPr>
            </a:br>
            <a:r>
              <a:rPr lang="pl-PL" sz="1400" dirty="0">
                <a:solidFill>
                  <a:srgbClr val="FF0000"/>
                </a:solidFill>
              </a:rPr>
              <a:t>    w finansach i ubezpieczeniach, narastającą w  działalności profesjonalnej, naukowej i technicznej oraz </a:t>
            </a:r>
            <a:br>
              <a:rPr lang="pl-PL" sz="1400" dirty="0">
                <a:solidFill>
                  <a:srgbClr val="FF0000"/>
                </a:solidFill>
              </a:rPr>
            </a:br>
            <a:r>
              <a:rPr lang="pl-PL" sz="1400" dirty="0">
                <a:solidFill>
                  <a:srgbClr val="FF0000"/>
                </a:solidFill>
              </a:rPr>
              <a:t>    edukacji, co wskazuje na przewagi konkurencyjne opierające się na wysoko wykształconej kadrze.</a:t>
            </a:r>
          </a:p>
          <a:p>
            <a:pPr>
              <a:buFontTx/>
              <a:buNone/>
              <a:defRPr/>
            </a:pPr>
            <a:r>
              <a:rPr lang="pl-PL" sz="1400" dirty="0"/>
              <a:t>9. Jako mocną stronę funkcjonowania miasta trzeba wskazać inicjowanie </a:t>
            </a:r>
            <a:r>
              <a:rPr lang="pl-PL" sz="1400" dirty="0">
                <a:solidFill>
                  <a:srgbClr val="FF0000"/>
                </a:solidFill>
              </a:rPr>
              <a:t>rozwoju działalności kreatywnej. </a:t>
            </a:r>
            <a:r>
              <a:rPr lang="pl-PL" sz="1400" dirty="0"/>
              <a:t/>
            </a:r>
            <a:br>
              <a:rPr lang="pl-PL" sz="1400" dirty="0"/>
            </a:br>
            <a:r>
              <a:rPr lang="pl-PL" sz="1400" dirty="0"/>
              <a:t>    Podjęte inicjatywy idą w dobrym kierunku, ich skala jednak w stosunku do warszawskiego rynku pracy </a:t>
            </a:r>
            <a:br>
              <a:rPr lang="pl-PL" sz="1400" dirty="0"/>
            </a:br>
            <a:r>
              <a:rPr lang="pl-PL" sz="1400" dirty="0"/>
              <a:t>    pozostaje bardzo niewielka.</a:t>
            </a:r>
          </a:p>
          <a:p>
            <a:pPr>
              <a:buFontTx/>
              <a:buNone/>
              <a:defRPr/>
            </a:pPr>
            <a:r>
              <a:rPr lang="pl-PL" sz="1400" dirty="0"/>
              <a:t>10.Warszawski </a:t>
            </a:r>
            <a:r>
              <a:rPr lang="pl-PL" sz="1400" dirty="0">
                <a:solidFill>
                  <a:srgbClr val="FF0000"/>
                </a:solidFill>
              </a:rPr>
              <a:t>rynek pracy zależy w dużym stopniu od przedsiębiorczości mieszkańców</a:t>
            </a:r>
            <a:r>
              <a:rPr lang="pl-PL" sz="1400" dirty="0"/>
              <a:t>. Dużą część miejsc </a:t>
            </a:r>
            <a:br>
              <a:rPr lang="pl-PL" sz="1400" dirty="0"/>
            </a:br>
            <a:r>
              <a:rPr lang="pl-PL" sz="1400" dirty="0"/>
              <a:t>     pracy zapewniają bowiem </a:t>
            </a:r>
            <a:r>
              <a:rPr lang="pl-PL" sz="1400" dirty="0" err="1"/>
              <a:t>mikrofirmy</a:t>
            </a:r>
            <a:r>
              <a:rPr lang="pl-PL" sz="1400" dirty="0"/>
              <a:t> i samozatrudnienie. </a:t>
            </a:r>
            <a:endParaRPr lang="pl-PL" sz="1400" dirty="0" smtClean="0"/>
          </a:p>
          <a:p>
            <a:pPr>
              <a:buFontTx/>
              <a:buNone/>
              <a:defRPr/>
            </a:pPr>
            <a:r>
              <a:rPr lang="pl-PL" sz="1400" dirty="0" smtClean="0"/>
              <a:t>11.Urząd </a:t>
            </a:r>
            <a:r>
              <a:rPr lang="pl-PL" sz="1400" dirty="0"/>
              <a:t>Pracy dostarcza usług pośredniczących i doradczych, jak i innych form wspierania bezrobotnych </a:t>
            </a:r>
            <a:br>
              <a:rPr lang="pl-PL" sz="1400" dirty="0"/>
            </a:br>
            <a:r>
              <a:rPr lang="pl-PL" sz="1400" dirty="0"/>
              <a:t>     w pozyskiwaniu pracy, głównie w postaci tzw. </a:t>
            </a:r>
            <a:r>
              <a:rPr lang="pl-PL" sz="1400" dirty="0">
                <a:solidFill>
                  <a:srgbClr val="FF0000"/>
                </a:solidFill>
              </a:rPr>
              <a:t>aktywnych polityk rynku pracy</a:t>
            </a:r>
            <a:r>
              <a:rPr lang="pl-PL" sz="1400" dirty="0"/>
              <a:t>. Jego działania są </a:t>
            </a:r>
            <a:br>
              <a:rPr lang="pl-PL" sz="1400" dirty="0"/>
            </a:br>
            <a:r>
              <a:rPr lang="pl-PL" sz="1400" dirty="0"/>
              <a:t>     ukierunkowane na osoby spełniające kryteria ustawowe, co nie wyczerpuje potrzeb całego rynku pracy. </a:t>
            </a:r>
          </a:p>
          <a:p>
            <a:pPr>
              <a:buFontTx/>
              <a:buNone/>
              <a:defRPr/>
            </a:pPr>
            <a:r>
              <a:rPr lang="pl-PL" sz="1400" dirty="0"/>
              <a:t>12.</a:t>
            </a:r>
            <a:r>
              <a:rPr lang="pl-PL" sz="1400" dirty="0">
                <a:solidFill>
                  <a:srgbClr val="FF0000"/>
                </a:solidFill>
              </a:rPr>
              <a:t>Utworzono w Warszawie system doradztwa zawodowego powiązany z siecią szkolnictwa. </a:t>
            </a:r>
            <a:r>
              <a:rPr lang="pl-PL" sz="1400" dirty="0"/>
              <a:t/>
            </a:r>
            <a:br>
              <a:rPr lang="pl-PL" sz="1400" dirty="0"/>
            </a:br>
            <a:r>
              <a:rPr lang="pl-PL" sz="1400" dirty="0"/>
              <a:t>     Na jego podstawie będzie można szerzej udostępniać usługi doradcze dla młodzieży. Barierą dla rozwoju </a:t>
            </a:r>
            <a:br>
              <a:rPr lang="pl-PL" sz="1400" dirty="0"/>
            </a:br>
            <a:r>
              <a:rPr lang="pl-PL" sz="1400" dirty="0"/>
              <a:t>     doradztwa szkolnego jest brak źródeł informacji systematycznie aktualizowanych o tendencjach na </a:t>
            </a:r>
            <a:br>
              <a:rPr lang="pl-PL" sz="1400" dirty="0"/>
            </a:br>
            <a:r>
              <a:rPr lang="pl-PL" sz="1400" dirty="0"/>
              <a:t>     warszawskim rynku pracy.</a:t>
            </a:r>
          </a:p>
          <a:p>
            <a:pPr>
              <a:spcBef>
                <a:spcPts val="0"/>
              </a:spcBef>
              <a:buFontTx/>
              <a:buNone/>
              <a:defRPr/>
            </a:pPr>
            <a:endParaRPr lang="pl-PL" dirty="0"/>
          </a:p>
          <a:p>
            <a:pPr>
              <a:spcBef>
                <a:spcPts val="0"/>
              </a:spcBef>
              <a:buFontTx/>
              <a:buNone/>
              <a:defRPr/>
            </a:pPr>
            <a:endParaRPr lang="pl-PL" sz="1400" dirty="0"/>
          </a:p>
          <a:p>
            <a:pPr>
              <a:spcBef>
                <a:spcPts val="0"/>
              </a:spcBef>
              <a:buFontTx/>
              <a:buNone/>
              <a:defRPr/>
            </a:pPr>
            <a:endParaRPr lang="pl-PL" sz="1400" dirty="0">
              <a:latin typeface="+mn-lt"/>
            </a:endParaRPr>
          </a:p>
          <a:p>
            <a:pPr>
              <a:spcBef>
                <a:spcPts val="0"/>
              </a:spcBef>
              <a:buFontTx/>
              <a:buNone/>
              <a:defRPr/>
            </a:pPr>
            <a:endParaRPr lang="pl-PL" altLang="pl-PL" sz="1400" dirty="0"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5"/>
          <p:cNvSpPr>
            <a:spLocks noGrp="1" noChangeArrowheads="1"/>
          </p:cNvSpPr>
          <p:nvPr>
            <p:ph type="title"/>
          </p:nvPr>
        </p:nvSpPr>
        <p:spPr>
          <a:xfrm>
            <a:off x="209550" y="896938"/>
            <a:ext cx="8229600" cy="571500"/>
          </a:xfrm>
        </p:spPr>
        <p:txBody>
          <a:bodyPr/>
          <a:lstStyle/>
          <a:p>
            <a:pPr eaLnBrk="1" hangingPunct="1"/>
            <a:r>
              <a:rPr lang="pl-PL" altLang="pl-PL" sz="2000" smtClean="0">
                <a:solidFill>
                  <a:srgbClr val="3366CC"/>
                </a:solidFill>
              </a:rPr>
              <a:t>Na podstawie diagnozy powstały rekomendacje dla dobrze funkcjonującego warszawskiego rynku pracy</a:t>
            </a:r>
          </a:p>
        </p:txBody>
      </p:sp>
      <p:sp>
        <p:nvSpPr>
          <p:cNvPr id="8" name="Rectangle 6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719138" y="4122738"/>
            <a:ext cx="8340725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pl-PL" sz="1800" dirty="0">
              <a:latin typeface="+mn-lt"/>
            </a:endParaRPr>
          </a:p>
        </p:txBody>
      </p:sp>
      <p:sp>
        <p:nvSpPr>
          <p:cNvPr id="2" name="Rectangle 1">
            <a:extLst>
              <a:ext uri="{FF2B5EF4-FFF2-40B4-BE49-F238E27FC236}"/>
            </a:extLst>
          </p:cNvPr>
          <p:cNvSpPr>
            <a:spLocks noChangeArrowheads="1"/>
          </p:cNvSpPr>
          <p:nvPr/>
        </p:nvSpPr>
        <p:spPr bwMode="auto">
          <a:xfrm>
            <a:off x="395288" y="1670050"/>
            <a:ext cx="8010525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5754688" algn="r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5754688" algn="r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5754688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5754688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5754688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754688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754688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754688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754688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  <a:defRPr/>
            </a:pPr>
            <a:r>
              <a:rPr lang="pl-PL" sz="1400" dirty="0"/>
              <a:t>Zgodnie z założeniami programu dobrze funkcjonujący warszawski rynek pracy powinien:</a:t>
            </a:r>
          </a:p>
          <a:p>
            <a:pPr indent="268288">
              <a:defRPr/>
            </a:pPr>
            <a:r>
              <a:rPr lang="pl-PL" sz="1400" dirty="0"/>
              <a:t>zapewniać dostęp do legalnej pracy osobom aktywnym zawodowo. </a:t>
            </a:r>
          </a:p>
          <a:p>
            <a:pPr indent="268288">
              <a:defRPr/>
            </a:pPr>
            <a:r>
              <a:rPr lang="pl-PL" sz="1400" dirty="0"/>
              <a:t>motywować do zwiększenia aktywności zawodowej mieszkańców i umożliwiać im to, </a:t>
            </a:r>
          </a:p>
          <a:p>
            <a:pPr indent="268288">
              <a:defRPr/>
            </a:pPr>
            <a:r>
              <a:rPr lang="pl-PL" sz="1400" dirty="0"/>
              <a:t>przyciągać najbardziej aktywne, najlepiej wykształcone, najbardziej kreatywne jednostki </a:t>
            </a:r>
            <a:br>
              <a:rPr lang="pl-PL" sz="1400" dirty="0"/>
            </a:br>
            <a:r>
              <a:rPr lang="pl-PL" sz="1400" dirty="0"/>
              <a:t>     do zamieszkania oraz podejmowania nauki i pracy w Warszawie, </a:t>
            </a:r>
            <a:br>
              <a:rPr lang="pl-PL" sz="1400" dirty="0"/>
            </a:br>
            <a:r>
              <a:rPr lang="pl-PL" sz="1400" dirty="0"/>
              <a:t>     gdyż to zwiększa potencjał gospodarczy i społeczny stolicy; </a:t>
            </a:r>
          </a:p>
          <a:p>
            <a:pPr indent="268288">
              <a:defRPr/>
            </a:pPr>
            <a:r>
              <a:rPr lang="pl-PL" sz="1400" dirty="0"/>
              <a:t>tworzyć zachęty i warunki do mobilnych </a:t>
            </a:r>
            <a:r>
              <a:rPr lang="pl-PL" sz="1400" dirty="0" err="1"/>
              <a:t>zachowań</a:t>
            </a:r>
            <a:r>
              <a:rPr lang="pl-PL" sz="1400" dirty="0"/>
              <a:t> na rynku pracy, sprostać zmianom </a:t>
            </a:r>
            <a:br>
              <a:rPr lang="pl-PL" sz="1400" dirty="0"/>
            </a:br>
            <a:r>
              <a:rPr lang="pl-PL" sz="1400" dirty="0"/>
              <a:t>     strukturalnym, przebiegającym bardzo dynamicznie pod wpływem globalizacji i otwarcia miasta </a:t>
            </a:r>
            <a:br>
              <a:rPr lang="pl-PL" sz="1400" dirty="0"/>
            </a:br>
            <a:r>
              <a:rPr lang="pl-PL" sz="1400" dirty="0"/>
              <a:t>     na współpracę i konkurencję międzynarodową, oraz zmianom technologicznym;</a:t>
            </a:r>
          </a:p>
          <a:p>
            <a:pPr indent="268288">
              <a:defRPr/>
            </a:pPr>
            <a:r>
              <a:rPr lang="pl-PL" sz="1400" dirty="0"/>
              <a:t>generować rozwój wysoko wydajnej, konkurencyjnej gospodarki, dynamicznie absorbującej </a:t>
            </a:r>
          </a:p>
          <a:p>
            <a:pPr>
              <a:buFontTx/>
              <a:buNone/>
              <a:defRPr/>
            </a:pPr>
            <a:r>
              <a:rPr lang="pl-PL" sz="1400" dirty="0"/>
              <a:t>     nowe technologie i z powodzeniem uczestniczącej w procesach </a:t>
            </a:r>
            <a:br>
              <a:rPr lang="pl-PL" sz="1400" dirty="0"/>
            </a:br>
            <a:r>
              <a:rPr lang="pl-PL" sz="1400" dirty="0"/>
              <a:t>     wymiany międzyregionalnej i międzynarodowej, </a:t>
            </a:r>
          </a:p>
          <a:p>
            <a:pPr indent="268288">
              <a:defRPr/>
            </a:pPr>
            <a:r>
              <a:rPr lang="pl-PL" sz="1400" dirty="0"/>
              <a:t>sprzyjać tworzeniu miejsc pracy, zwłaszcza w nowoczesnych, wysoko opłacalnych branżach, </a:t>
            </a:r>
            <a:br>
              <a:rPr lang="pl-PL" sz="1400" dirty="0"/>
            </a:br>
            <a:r>
              <a:rPr lang="pl-PL" sz="1400" dirty="0"/>
              <a:t>     w tym w nowych, kreatywnych przedsiębiorstwach tworzących i wykorzystujących </a:t>
            </a:r>
            <a:br>
              <a:rPr lang="pl-PL" sz="1400" dirty="0"/>
            </a:br>
            <a:r>
              <a:rPr lang="pl-PL" sz="1400" dirty="0"/>
              <a:t>     zaawansowane technologie;</a:t>
            </a:r>
          </a:p>
          <a:p>
            <a:pPr indent="268288">
              <a:defRPr/>
            </a:pPr>
            <a:r>
              <a:rPr lang="pl-PL" sz="1400" dirty="0"/>
              <a:t>zapewniać dynamiczny rozwój miasta, gdyż rozwój gospodarki z powszechnym uczestnictwem </a:t>
            </a:r>
            <a:br>
              <a:rPr lang="pl-PL" sz="1400" dirty="0"/>
            </a:br>
            <a:r>
              <a:rPr lang="pl-PL" sz="1400" dirty="0"/>
              <a:t>     mieszkańców w rynku pracy prowadzi do zwiększenia miejskich wpływów budżetowych </a:t>
            </a:r>
            <a:br>
              <a:rPr lang="pl-PL" sz="1400" dirty="0"/>
            </a:br>
            <a:r>
              <a:rPr lang="pl-PL" sz="1400" dirty="0"/>
              <a:t>     i zmniejsza potrzebę interwencji publicznej z powodu bezrobocia, ubóstwa, wykluczenia </a:t>
            </a:r>
            <a:br>
              <a:rPr lang="pl-PL" sz="1400" dirty="0"/>
            </a:br>
            <a:r>
              <a:rPr lang="pl-PL" sz="1400" dirty="0"/>
              <a:t>     społecznego</a:t>
            </a:r>
            <a:endParaRPr lang="pl-PL" altLang="pl-PL" sz="1400" dirty="0">
              <a:latin typeface="Trebuchet MS" panose="020B0603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ojekt niestandardowy">
  <a:themeElements>
    <a:clrScheme name="Projekt niestandardow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niestandardow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54AF01"/>
            </a:gs>
            <a:gs pos="100000">
              <a:srgbClr val="DDDDDD"/>
            </a:gs>
          </a:gsLst>
          <a:lin ang="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54AF01"/>
            </a:gs>
            <a:gs pos="100000">
              <a:srgbClr val="DDDDDD"/>
            </a:gs>
          </a:gsLst>
          <a:lin ang="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rebuchet MS" pitchFamily="34" charset="0"/>
          </a:defRPr>
        </a:defPPr>
      </a:lstStyle>
    </a:lnDef>
  </a:objectDefaults>
  <a:extraClrSchemeLst>
    <a:extraClrScheme>
      <a:clrScheme name="Projekt niestandardow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niestandardow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niestandardow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niestandardow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niestandardow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niestandardow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niestandardow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niestandardow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niestandardow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niestandardow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niestandardow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niestandardow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11004</TotalTime>
  <Words>592</Words>
  <Application>Microsoft Office PowerPoint</Application>
  <PresentationFormat>Pokaz na ekranie (4:3)</PresentationFormat>
  <Paragraphs>125</Paragraphs>
  <Slides>13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18" baseType="lpstr">
      <vt:lpstr>Trebuchet MS</vt:lpstr>
      <vt:lpstr>Arial</vt:lpstr>
      <vt:lpstr>Times New Roman</vt:lpstr>
      <vt:lpstr>Calibri</vt:lpstr>
      <vt:lpstr>Projekt niestandardowy</vt:lpstr>
      <vt:lpstr>Prezentacja programu PowerPoint</vt:lpstr>
      <vt:lpstr>Uzasadnienie programu</vt:lpstr>
      <vt:lpstr>Ramy prawne</vt:lpstr>
      <vt:lpstr>Program „Warszawa przyjazna pracy”  jest oparty na diagnozie rynku i instytucji</vt:lpstr>
      <vt:lpstr>Diagnoza warszawskiego rynku pracy</vt:lpstr>
      <vt:lpstr>Pożądany model oddziaływania  instytucji miejskich na poszczególne elementy rynku pracy</vt:lpstr>
      <vt:lpstr>Potencjał Warszawy (1-7)</vt:lpstr>
      <vt:lpstr>Potencjał Warszawy (8-12)</vt:lpstr>
      <vt:lpstr>Na podstawie diagnozy powstały rekomendacje dla dobrze funkcjonującego warszawskiego rynku pracy</vt:lpstr>
      <vt:lpstr>Program „Warszawa przyjazna pracy” – założenia</vt:lpstr>
      <vt:lpstr>Odbiorcy programu </vt:lpstr>
      <vt:lpstr>Schemat celów programu „Warszawa Przyjazna Pracy”</vt:lpstr>
      <vt:lpstr>Prezentacja programu PowerPoint</vt:lpstr>
    </vt:vector>
  </TitlesOfParts>
  <Company>PK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Urząd Pracy m.st. Warszawy</dc:title>
  <dc:creator>PK</dc:creator>
  <cp:lastModifiedBy>Zegar Tomasz</cp:lastModifiedBy>
  <cp:revision>1993</cp:revision>
  <dcterms:created xsi:type="dcterms:W3CDTF">2006-12-08T05:52:53Z</dcterms:created>
  <dcterms:modified xsi:type="dcterms:W3CDTF">2017-12-13T11:21:01Z</dcterms:modified>
</cp:coreProperties>
</file>