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3" r:id="rId1"/>
  </p:sldMasterIdLst>
  <p:notesMasterIdLst>
    <p:notesMasterId r:id="rId25"/>
  </p:notesMasterIdLst>
  <p:sldIdLst>
    <p:sldId id="256" r:id="rId2"/>
    <p:sldId id="369" r:id="rId3"/>
    <p:sldId id="364" r:id="rId4"/>
    <p:sldId id="351" r:id="rId5"/>
    <p:sldId id="357" r:id="rId6"/>
    <p:sldId id="371" r:id="rId7"/>
    <p:sldId id="316" r:id="rId8"/>
    <p:sldId id="370" r:id="rId9"/>
    <p:sldId id="366" r:id="rId10"/>
    <p:sldId id="368" r:id="rId11"/>
    <p:sldId id="354" r:id="rId12"/>
    <p:sldId id="335" r:id="rId13"/>
    <p:sldId id="356" r:id="rId14"/>
    <p:sldId id="367" r:id="rId15"/>
    <p:sldId id="360" r:id="rId16"/>
    <p:sldId id="361" r:id="rId17"/>
    <p:sldId id="327" r:id="rId18"/>
    <p:sldId id="345" r:id="rId19"/>
    <p:sldId id="325" r:id="rId20"/>
    <p:sldId id="329" r:id="rId21"/>
    <p:sldId id="328" r:id="rId22"/>
    <p:sldId id="337" r:id="rId23"/>
    <p:sldId id="308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776"/>
    <a:srgbClr val="0062AC"/>
    <a:srgbClr val="007FDE"/>
    <a:srgbClr val="005A9E"/>
    <a:srgbClr val="6C084B"/>
    <a:srgbClr val="BC226F"/>
    <a:srgbClr val="CC6600"/>
    <a:srgbClr val="289CFC"/>
    <a:srgbClr val="002D8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3" autoAdjust="0"/>
    <p:restoredTop sz="94421" autoAdjust="0"/>
  </p:normalViewPr>
  <p:slideViewPr>
    <p:cSldViewPr>
      <p:cViewPr>
        <p:scale>
          <a:sx n="76" d="100"/>
          <a:sy n="76" d="100"/>
        </p:scale>
        <p:origin x="-34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milka\Desktop\SYT_GOSPODARCZA_2013\podmiot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YT_GOSPODARCZA_2013\Justyn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milka\Desktop\SYT_GOSPODARCZA_2013\Rankingi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YT_GOSPODARCZA_2013\prezentacj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YT_GOSPODARCZA_2013\mieszkania%20wojew&#243;dztwa%20na%201000%20ludno&#347;ci.xm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Arkusz2!$A$2</c:f>
              <c:strCache>
                <c:ptCount val="1"/>
                <c:pt idx="0">
                  <c:v> MAZOWIECKIE</c:v>
                </c:pt>
              </c:strCache>
            </c:strRef>
          </c:tx>
          <c:spPr>
            <a:solidFill>
              <a:srgbClr val="002A7E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Arkusz2!$B$1:$L$1</c:f>
              <c:strCach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strCache>
            </c:strRef>
          </c:cat>
          <c:val>
            <c:numRef>
              <c:f>Arkusz2!$B$2:$L$2</c:f>
              <c:numCache>
                <c:formatCode>0</c:formatCode>
                <c:ptCount val="11"/>
                <c:pt idx="0">
                  <c:v>575598</c:v>
                </c:pt>
                <c:pt idx="1">
                  <c:v>585529</c:v>
                </c:pt>
                <c:pt idx="2">
                  <c:v>601721</c:v>
                </c:pt>
                <c:pt idx="3">
                  <c:v>609601</c:v>
                </c:pt>
                <c:pt idx="4">
                  <c:v>627277</c:v>
                </c:pt>
                <c:pt idx="5">
                  <c:v>649354</c:v>
                </c:pt>
                <c:pt idx="6">
                  <c:v>646696</c:v>
                </c:pt>
                <c:pt idx="7">
                  <c:v>681012</c:v>
                </c:pt>
                <c:pt idx="8">
                  <c:v>675099</c:v>
                </c:pt>
                <c:pt idx="9">
                  <c:v>699212</c:v>
                </c:pt>
                <c:pt idx="10">
                  <c:v>724997</c:v>
                </c:pt>
              </c:numCache>
            </c:numRef>
          </c:val>
        </c:ser>
        <c:ser>
          <c:idx val="1"/>
          <c:order val="1"/>
          <c:tx>
            <c:strRef>
              <c:f>Arkusz2!$A$3</c:f>
              <c:strCache>
                <c:ptCount val="1"/>
                <c:pt idx="0">
                  <c:v>Powiat m. st. Warszawa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Arkusz2!$B$1:$L$1</c:f>
              <c:strCach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strCache>
            </c:strRef>
          </c:cat>
          <c:val>
            <c:numRef>
              <c:f>Arkusz2!$B$3:$L$3</c:f>
              <c:numCache>
                <c:formatCode>0</c:formatCode>
                <c:ptCount val="11"/>
                <c:pt idx="0">
                  <c:v>274953</c:v>
                </c:pt>
                <c:pt idx="1">
                  <c:v>287156</c:v>
                </c:pt>
                <c:pt idx="2">
                  <c:v>298062</c:v>
                </c:pt>
                <c:pt idx="3">
                  <c:v>304016</c:v>
                </c:pt>
                <c:pt idx="4">
                  <c:v>313367</c:v>
                </c:pt>
                <c:pt idx="5">
                  <c:v>324282</c:v>
                </c:pt>
                <c:pt idx="6">
                  <c:v>328317</c:v>
                </c:pt>
                <c:pt idx="7">
                  <c:v>344261</c:v>
                </c:pt>
                <c:pt idx="8">
                  <c:v>340848</c:v>
                </c:pt>
                <c:pt idx="9">
                  <c:v>355083</c:v>
                </c:pt>
                <c:pt idx="10">
                  <c:v>371476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9647104"/>
        <c:axId val="65041472"/>
      </c:barChart>
      <c:catAx>
        <c:axId val="896471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latin typeface="Calibri" pitchFamily="34" charset="0"/>
              </a:defRPr>
            </a:pPr>
            <a:endParaRPr lang="pl-PL"/>
          </a:p>
        </c:txPr>
        <c:crossAx val="65041472"/>
        <c:crosses val="autoZero"/>
        <c:auto val="1"/>
        <c:lblAlgn val="ctr"/>
        <c:lblOffset val="100"/>
        <c:noMultiLvlLbl val="0"/>
      </c:catAx>
      <c:valAx>
        <c:axId val="65041472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896471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5A9E"/>
            </a:solidFill>
            <a:ln>
              <a:noFill/>
            </a:ln>
          </c:spPr>
          <c:invertIfNegative val="0"/>
          <c:cat>
            <c:strRef>
              <c:f>'podmioty województwo'!$B$26:$B$29</c:f>
              <c:strCache>
                <c:ptCount val="4"/>
                <c:pt idx="0">
                  <c:v>Handel; naprawa pojazdów samochodowych</c:v>
                </c:pt>
                <c:pt idx="1">
                  <c:v>Działalność profesjonalna, naukowa i techniczna</c:v>
                </c:pt>
                <c:pt idx="2">
                  <c:v>Budownictwo</c:v>
                </c:pt>
                <c:pt idx="3">
                  <c:v>Przetwórstwo przemysłowe</c:v>
                </c:pt>
              </c:strCache>
            </c:strRef>
          </c:cat>
          <c:val>
            <c:numRef>
              <c:f>'podmioty województwo'!$C$26:$C$29</c:f>
              <c:numCache>
                <c:formatCode>0</c:formatCode>
                <c:ptCount val="4"/>
                <c:pt idx="0">
                  <c:v>190309</c:v>
                </c:pt>
                <c:pt idx="1">
                  <c:v>92420</c:v>
                </c:pt>
                <c:pt idx="2">
                  <c:v>71235</c:v>
                </c:pt>
                <c:pt idx="3">
                  <c:v>58278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3855232"/>
        <c:axId val="88369408"/>
      </c:barChart>
      <c:catAx>
        <c:axId val="93855232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pl-PL"/>
          </a:p>
        </c:txPr>
        <c:crossAx val="88369408"/>
        <c:crosses val="autoZero"/>
        <c:auto val="1"/>
        <c:lblAlgn val="ctr"/>
        <c:lblOffset val="100"/>
        <c:noMultiLvlLbl val="0"/>
      </c:catAx>
      <c:valAx>
        <c:axId val="88369408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938552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6246631322651075"/>
          <c:y val="0.11087962962962961"/>
          <c:w val="0.23099652647442917"/>
          <c:h val="0.8381944444444459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8FFA"/>
            </a:solidFill>
          </c:spPr>
          <c:invertIfNegative val="0"/>
          <c:cat>
            <c:strRef>
              <c:f>'podmioty Warszawa'!$B$29:$B$32</c:f>
              <c:strCache>
                <c:ptCount val="4"/>
                <c:pt idx="0">
                  <c:v>Handel; naprawa pojazdów samochodowych</c:v>
                </c:pt>
                <c:pt idx="1">
                  <c:v>Działalność profesjonalna, naukowa i techniczna</c:v>
                </c:pt>
                <c:pt idx="2">
                  <c:v>Budownictwo</c:v>
                </c:pt>
                <c:pt idx="3">
                  <c:v>Informacja i komunikacja</c:v>
                </c:pt>
              </c:strCache>
            </c:strRef>
          </c:cat>
          <c:val>
            <c:numRef>
              <c:f>'podmioty Warszawa'!$C$29:$C$32</c:f>
              <c:numCache>
                <c:formatCode>0</c:formatCode>
                <c:ptCount val="4"/>
                <c:pt idx="0">
                  <c:v>86331</c:v>
                </c:pt>
                <c:pt idx="1">
                  <c:v>63102</c:v>
                </c:pt>
                <c:pt idx="2">
                  <c:v>28934</c:v>
                </c:pt>
                <c:pt idx="3">
                  <c:v>26663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4576128"/>
        <c:axId val="88371136"/>
      </c:barChart>
      <c:catAx>
        <c:axId val="94576128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Calibri" panose="020F0502020204030204" pitchFamily="34" charset="0"/>
              </a:defRPr>
            </a:pPr>
            <a:endParaRPr lang="pl-PL"/>
          </a:p>
        </c:txPr>
        <c:crossAx val="88371136"/>
        <c:crosses val="autoZero"/>
        <c:auto val="1"/>
        <c:lblAlgn val="ctr"/>
        <c:lblOffset val="100"/>
        <c:noMultiLvlLbl val="0"/>
      </c:catAx>
      <c:valAx>
        <c:axId val="88371136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one"/>
        <c:crossAx val="945761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69A02C"/>
            </a:solidFill>
            <a:ln>
              <a:noFill/>
            </a:ln>
          </c:spPr>
          <c:invertIfNegative val="0"/>
          <c:cat>
            <c:strRef>
              <c:f>Arkusz2!$A$11:$A$16</c:f>
              <c:strCache>
                <c:ptCount val="6"/>
                <c:pt idx="0">
                  <c:v>transport i gospodarka
magazynowa</c:v>
                </c:pt>
                <c:pt idx="1">
                  <c:v>handel, naprawa pojazdów samochodowych</c:v>
                </c:pt>
                <c:pt idx="2">
                  <c:v>przemysł</c:v>
                </c:pt>
                <c:pt idx="3">
                  <c:v>informacja i komunikacja</c:v>
                </c:pt>
                <c:pt idx="4">
                  <c:v>administrowanie i działalność wspierająca</c:v>
                </c:pt>
                <c:pt idx="5">
                  <c:v>działalność profesjonalna,
naukowa i techniczna</c:v>
                </c:pt>
              </c:strCache>
            </c:strRef>
          </c:cat>
          <c:val>
            <c:numRef>
              <c:f>Arkusz2!$B$11:$B$16</c:f>
              <c:numCache>
                <c:formatCode>General</c:formatCode>
                <c:ptCount val="6"/>
                <c:pt idx="0" formatCode="0.0">
                  <c:v>216</c:v>
                </c:pt>
                <c:pt idx="1">
                  <c:v>210.9</c:v>
                </c:pt>
                <c:pt idx="2">
                  <c:v>165.4</c:v>
                </c:pt>
                <c:pt idx="3">
                  <c:v>93.9</c:v>
                </c:pt>
                <c:pt idx="4">
                  <c:v>85.2</c:v>
                </c:pt>
                <c:pt idx="5">
                  <c:v>61.5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3293824"/>
        <c:axId val="75335936"/>
      </c:barChart>
      <c:catAx>
        <c:axId val="33293824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latin typeface="Calibri" panose="020F0502020204030204" pitchFamily="34" charset="0"/>
              </a:defRPr>
            </a:pPr>
            <a:endParaRPr lang="pl-PL"/>
          </a:p>
        </c:txPr>
        <c:crossAx val="75335936"/>
        <c:crosses val="autoZero"/>
        <c:auto val="1"/>
        <c:lblAlgn val="ctr"/>
        <c:lblOffset val="100"/>
        <c:noMultiLvlLbl val="0"/>
      </c:catAx>
      <c:valAx>
        <c:axId val="75335936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one"/>
        <c:crossAx val="33293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3F601A"/>
            </a:solidFill>
            <a:ln>
              <a:noFill/>
            </a:ln>
          </c:spPr>
          <c:invertIfNegative val="0"/>
          <c:cat>
            <c:strRef>
              <c:f>Arkusz2!$A$3:$A$8</c:f>
              <c:strCache>
                <c:ptCount val="6"/>
                <c:pt idx="0">
                  <c:v>przemysł</c:v>
                </c:pt>
                <c:pt idx="1">
                  <c:v>handel, naprawa pojazdów samochodowych</c:v>
                </c:pt>
                <c:pt idx="2">
                  <c:v>transport i gospodarka
magazynowa</c:v>
                </c:pt>
                <c:pt idx="3">
                  <c:v>informacja i komunikacja</c:v>
                </c:pt>
                <c:pt idx="4">
                  <c:v>administrowanie i działalność wspierająca</c:v>
                </c:pt>
                <c:pt idx="5">
                  <c:v>budownictwo</c:v>
                </c:pt>
              </c:strCache>
            </c:strRef>
          </c:cat>
          <c:val>
            <c:numRef>
              <c:f>Arkusz2!$B$3:$B$8</c:f>
              <c:numCache>
                <c:formatCode>0.0</c:formatCode>
                <c:ptCount val="6"/>
                <c:pt idx="0">
                  <c:v>339.3</c:v>
                </c:pt>
                <c:pt idx="1">
                  <c:v>298.60000000000002</c:v>
                </c:pt>
                <c:pt idx="2">
                  <c:v>253.2</c:v>
                </c:pt>
                <c:pt idx="3">
                  <c:v>96.7</c:v>
                </c:pt>
                <c:pt idx="4">
                  <c:v>96.4</c:v>
                </c:pt>
                <c:pt idx="5">
                  <c:v>92.9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4916864"/>
        <c:axId val="75337664"/>
      </c:barChart>
      <c:catAx>
        <c:axId val="34916864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latin typeface="Calibri" panose="020F0502020204030204" pitchFamily="34" charset="0"/>
              </a:defRPr>
            </a:pPr>
            <a:endParaRPr lang="pl-PL"/>
          </a:p>
        </c:txPr>
        <c:crossAx val="75337664"/>
        <c:crosses val="autoZero"/>
        <c:auto val="1"/>
        <c:lblAlgn val="ctr"/>
        <c:lblOffset val="100"/>
        <c:noMultiLvlLbl val="0"/>
      </c:catAx>
      <c:valAx>
        <c:axId val="75337664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one"/>
        <c:crossAx val="349168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BC226F"/>
            </a:solidFill>
            <a:ln>
              <a:noFill/>
            </a:ln>
          </c:spPr>
          <c:invertIfNegative val="0"/>
          <c:cat>
            <c:strRef>
              <c:f>Arkusz3!$A$11:$A$16</c:f>
              <c:strCache>
                <c:ptCount val="6"/>
                <c:pt idx="0">
                  <c:v>informacja i komunikacja</c:v>
                </c:pt>
                <c:pt idx="1">
                  <c:v>działalność profesjonalna,
naukowa i techniczna</c:v>
                </c:pt>
                <c:pt idx="2">
                  <c:v>budownictwo</c:v>
                </c:pt>
                <c:pt idx="3">
                  <c:v>obsługa rynku
nieruchomości</c:v>
                </c:pt>
                <c:pt idx="4">
                  <c:v>przemysł</c:v>
                </c:pt>
                <c:pt idx="5">
                  <c:v>handel, naprawa pojazdów samochodowych</c:v>
                </c:pt>
              </c:strCache>
            </c:strRef>
          </c:cat>
          <c:val>
            <c:numRef>
              <c:f>Arkusz3!$C$11:$C$16</c:f>
              <c:numCache>
                <c:formatCode>General</c:formatCode>
                <c:ptCount val="6"/>
                <c:pt idx="0">
                  <c:v>7683.11</c:v>
                </c:pt>
                <c:pt idx="1">
                  <c:v>7201.58</c:v>
                </c:pt>
                <c:pt idx="2">
                  <c:v>5538.49</c:v>
                </c:pt>
                <c:pt idx="3">
                  <c:v>5426.17</c:v>
                </c:pt>
                <c:pt idx="4">
                  <c:v>5142.0200000000004</c:v>
                </c:pt>
                <c:pt idx="5">
                  <c:v>4830.5600000000004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5317248"/>
        <c:axId val="34832960"/>
      </c:barChart>
      <c:catAx>
        <c:axId val="35317248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latin typeface="Calibri" panose="020F0502020204030204" pitchFamily="34" charset="0"/>
              </a:defRPr>
            </a:pPr>
            <a:endParaRPr lang="pl-PL"/>
          </a:p>
        </c:txPr>
        <c:crossAx val="34832960"/>
        <c:crosses val="autoZero"/>
        <c:auto val="1"/>
        <c:lblAlgn val="ctr"/>
        <c:lblOffset val="100"/>
        <c:noMultiLvlLbl val="0"/>
      </c:catAx>
      <c:valAx>
        <c:axId val="3483296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353172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6C084B"/>
            </a:solidFill>
            <a:ln>
              <a:noFill/>
            </a:ln>
          </c:spPr>
          <c:invertIfNegative val="0"/>
          <c:cat>
            <c:strRef>
              <c:f>Arkusz3!$A$3:$A$8</c:f>
              <c:strCache>
                <c:ptCount val="6"/>
                <c:pt idx="0">
                  <c:v>informacja i komunikacja</c:v>
                </c:pt>
                <c:pt idx="1">
                  <c:v>działalność profesjonalna,
naukowa i techniczna</c:v>
                </c:pt>
                <c:pt idx="2">
                  <c:v>obsługa rynku
nieruchomości</c:v>
                </c:pt>
                <c:pt idx="3">
                  <c:v>budownictwo</c:v>
                </c:pt>
                <c:pt idx="4">
                  <c:v>handel, naprawa pojazdów samochodowych</c:v>
                </c:pt>
                <c:pt idx="5">
                  <c:v>przemysł</c:v>
                </c:pt>
              </c:strCache>
            </c:strRef>
          </c:cat>
          <c:val>
            <c:numRef>
              <c:f>Arkusz3!$C$3:$C$8</c:f>
              <c:numCache>
                <c:formatCode>General</c:formatCode>
                <c:ptCount val="6"/>
                <c:pt idx="0" formatCode="0.00">
                  <c:v>7610.22</c:v>
                </c:pt>
                <c:pt idx="1">
                  <c:v>7088.83</c:v>
                </c:pt>
                <c:pt idx="2" formatCode="0.00">
                  <c:v>4992.6400000000003</c:v>
                </c:pt>
                <c:pt idx="3" formatCode="0.00">
                  <c:v>4787.1499999999996</c:v>
                </c:pt>
                <c:pt idx="4" formatCode="0.00">
                  <c:v>4534.38</c:v>
                </c:pt>
                <c:pt idx="5" formatCode="0.00">
                  <c:v>4487.87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5054080"/>
        <c:axId val="34834688"/>
      </c:barChart>
      <c:catAx>
        <c:axId val="35054080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latin typeface="Calibri" panose="020F0502020204030204" pitchFamily="34" charset="0"/>
              </a:defRPr>
            </a:pPr>
            <a:endParaRPr lang="pl-PL"/>
          </a:p>
        </c:txPr>
        <c:crossAx val="34834688"/>
        <c:crosses val="autoZero"/>
        <c:auto val="1"/>
        <c:lblAlgn val="ctr"/>
        <c:lblOffset val="100"/>
        <c:noMultiLvlLbl val="0"/>
      </c:catAx>
      <c:valAx>
        <c:axId val="34834688"/>
        <c:scaling>
          <c:orientation val="minMax"/>
        </c:scaling>
        <c:delete val="1"/>
        <c:axPos val="t"/>
        <c:numFmt formatCode="0.00" sourceLinked="1"/>
        <c:majorTickMark val="out"/>
        <c:minorTickMark val="none"/>
        <c:tickLblPos val="none"/>
        <c:crossAx val="350540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</c:spPr>
          <c:invertIfNegative val="0"/>
          <c:cat>
            <c:strRef>
              <c:f>'wykres ceny'!$A$15:$A$22</c:f>
              <c:strCache>
                <c:ptCount val="8"/>
                <c:pt idx="0">
                  <c:v>Żywność i napoje bezalkoholowe</c:v>
                </c:pt>
                <c:pt idx="1">
                  <c:v>Napoje alkoholowe i wyroby tytoniowe</c:v>
                </c:pt>
                <c:pt idx="2">
                  <c:v>Odzież i obuwie</c:v>
                </c:pt>
                <c:pt idx="3">
                  <c:v>Mieszkanie</c:v>
                </c:pt>
                <c:pt idx="4">
                  <c:v>Zdrowie</c:v>
                </c:pt>
                <c:pt idx="5">
                  <c:v>Transport</c:v>
                </c:pt>
                <c:pt idx="6">
                  <c:v>Rekreacja i kultura</c:v>
                </c:pt>
                <c:pt idx="7">
                  <c:v>Edukacja</c:v>
                </c:pt>
              </c:strCache>
            </c:strRef>
          </c:cat>
          <c:val>
            <c:numRef>
              <c:f>'wykres ceny'!$B$15:$B$22</c:f>
              <c:numCache>
                <c:formatCode>General</c:formatCode>
                <c:ptCount val="8"/>
                <c:pt idx="0">
                  <c:v>1.9000000000000061</c:v>
                </c:pt>
                <c:pt idx="1">
                  <c:v>3.2999999999999972</c:v>
                </c:pt>
                <c:pt idx="2">
                  <c:v>-5.0999999999999943</c:v>
                </c:pt>
                <c:pt idx="3">
                  <c:v>1.4000000000000057</c:v>
                </c:pt>
                <c:pt idx="4">
                  <c:v>1.7000000000000028</c:v>
                </c:pt>
                <c:pt idx="5">
                  <c:v>-0.70000000000000284</c:v>
                </c:pt>
                <c:pt idx="6">
                  <c:v>2.7000000000000042</c:v>
                </c:pt>
                <c:pt idx="7">
                  <c:v>-1.2000000000000028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5459584"/>
        <c:axId val="34836992"/>
      </c:barChart>
      <c:catAx>
        <c:axId val="35459584"/>
        <c:scaling>
          <c:orientation val="minMax"/>
        </c:scaling>
        <c:delete val="1"/>
        <c:axPos val="b"/>
        <c:majorTickMark val="out"/>
        <c:minorTickMark val="none"/>
        <c:tickLblPos val="none"/>
        <c:crossAx val="34836992"/>
        <c:crosses val="autoZero"/>
        <c:auto val="1"/>
        <c:lblAlgn val="ctr"/>
        <c:lblOffset val="100"/>
        <c:noMultiLvlLbl val="0"/>
      </c:catAx>
      <c:valAx>
        <c:axId val="348369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459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</c:spPr>
          <c:invertIfNegative val="0"/>
          <c:cat>
            <c:strRef>
              <c:f>Arkusz2!$A$3:$A$5</c:f>
              <c:strCache>
                <c:ptCount val="3"/>
                <c:pt idx="0">
                  <c:v>sprzedaż detaliczna prowadzona poza siecią sklepową, straganami i targowiskami</c:v>
                </c:pt>
                <c:pt idx="1">
                  <c:v>sprzedaż detaliczna paliw do pojazdów silnikowych na stacjach paliw</c:v>
                </c:pt>
                <c:pt idx="2">
                  <c:v>sprzedaż detaliczna żywności, napojów i wyrobów tytoniowych prowadzona w wyspecjalizowanych sklepach</c:v>
                </c:pt>
              </c:strCache>
            </c:strRef>
          </c:cat>
          <c:val>
            <c:numRef>
              <c:f>Arkusz2!$B$3:$B$5</c:f>
              <c:numCache>
                <c:formatCode>General</c:formatCode>
                <c:ptCount val="3"/>
                <c:pt idx="0">
                  <c:v>122.5</c:v>
                </c:pt>
                <c:pt idx="1">
                  <c:v>91.3</c:v>
                </c:pt>
                <c:pt idx="2">
                  <c:v>76.099999999999994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9732096"/>
        <c:axId val="75318400"/>
      </c:barChart>
      <c:catAx>
        <c:axId val="8973209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latin typeface="Calibri" pitchFamily="34" charset="0"/>
              </a:defRPr>
            </a:pPr>
            <a:endParaRPr lang="pl-PL"/>
          </a:p>
        </c:txPr>
        <c:crossAx val="75318400"/>
        <c:crosses val="autoZero"/>
        <c:auto val="1"/>
        <c:lblAlgn val="ctr"/>
        <c:lblOffset val="100"/>
        <c:noMultiLvlLbl val="0"/>
      </c:catAx>
      <c:valAx>
        <c:axId val="75318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one"/>
        <c:crossAx val="89732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FFDD71"/>
              </a:solidFill>
            </c:spPr>
          </c:dPt>
          <c:dPt>
            <c:idx val="2"/>
            <c:bubble3D val="0"/>
            <c:spPr>
              <a:solidFill>
                <a:srgbClr val="F27900"/>
              </a:solidFill>
            </c:spPr>
          </c:dPt>
          <c:dPt>
            <c:idx val="3"/>
            <c:bubble3D val="0"/>
            <c:spPr>
              <a:solidFill>
                <a:srgbClr val="924900"/>
              </a:solidFill>
            </c:spPr>
          </c:dPt>
          <c:dPt>
            <c:idx val="4"/>
            <c:bubble3D val="0"/>
            <c:spPr>
              <a:solidFill>
                <a:srgbClr val="C00000"/>
              </a:solidFill>
            </c:spPr>
          </c:dPt>
          <c:dPt>
            <c:idx val="5"/>
            <c:bubble3D val="0"/>
            <c:spPr>
              <a:solidFill>
                <a:srgbClr val="C00000"/>
              </a:solidFill>
            </c:spPr>
          </c:dPt>
          <c:cat>
            <c:strRef>
              <c:f>DATA!$B$3:$B$10</c:f>
              <c:strCache>
                <c:ptCount val="8"/>
                <c:pt idx="0">
                  <c:v>indywidualne - realizowane z przeznaczeniem innym niż na sprzedaż lub wynajem</c:v>
                </c:pt>
                <c:pt idx="1">
                  <c:v>indywidualne realizowane na sprzedaż lub wynajem</c:v>
                </c:pt>
                <c:pt idx="2">
                  <c:v>indyw</c:v>
                </c:pt>
                <c:pt idx="3">
                  <c:v>spółdzielcze</c:v>
                </c:pt>
                <c:pt idx="4">
                  <c:v>przeznaczone na sprzedaż lub wynajem (nie dotyczy indywidualnego)</c:v>
                </c:pt>
                <c:pt idx="5">
                  <c:v>komunalne</c:v>
                </c:pt>
                <c:pt idx="6">
                  <c:v>społeczne czynszowe</c:v>
                </c:pt>
                <c:pt idx="7">
                  <c:v>zakładowe</c:v>
                </c:pt>
              </c:strCache>
            </c:strRef>
          </c:cat>
          <c:val>
            <c:numRef>
              <c:f>DATA!$C$5:$C$10</c:f>
              <c:numCache>
                <c:formatCode>0</c:formatCode>
                <c:ptCount val="6"/>
                <c:pt idx="0">
                  <c:v>12645</c:v>
                </c:pt>
                <c:pt idx="1">
                  <c:v>1020</c:v>
                </c:pt>
                <c:pt idx="2">
                  <c:v>15231</c:v>
                </c:pt>
                <c:pt idx="3">
                  <c:v>347</c:v>
                </c:pt>
                <c:pt idx="4">
                  <c:v>94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FFDD71"/>
              </a:solidFill>
            </c:spPr>
          </c:dPt>
          <c:dPt>
            <c:idx val="2"/>
            <c:bubble3D val="0"/>
            <c:spPr>
              <a:solidFill>
                <a:srgbClr val="F27900"/>
              </a:solidFill>
            </c:spPr>
          </c:dPt>
          <c:dPt>
            <c:idx val="3"/>
            <c:bubble3D val="0"/>
            <c:spPr>
              <a:solidFill>
                <a:srgbClr val="924900"/>
              </a:solidFill>
            </c:spPr>
          </c:dPt>
          <c:cat>
            <c:strRef>
              <c:f>DATA!$G$5:$G$10</c:f>
              <c:strCache>
                <c:ptCount val="6"/>
                <c:pt idx="0">
                  <c:v>indyw</c:v>
                </c:pt>
                <c:pt idx="1">
                  <c:v>spółdzielcze</c:v>
                </c:pt>
                <c:pt idx="2">
                  <c:v>przeznaczone na sprzedaż lub wynajem (nie dotyczy indywidualnego)</c:v>
                </c:pt>
                <c:pt idx="3">
                  <c:v>komunalne</c:v>
                </c:pt>
                <c:pt idx="4">
                  <c:v>społeczne czynszowe</c:v>
                </c:pt>
                <c:pt idx="5">
                  <c:v>zakładowe</c:v>
                </c:pt>
              </c:strCache>
            </c:strRef>
          </c:cat>
          <c:val>
            <c:numRef>
              <c:f>DATA!$H$5:$H$10</c:f>
              <c:numCache>
                <c:formatCode>0</c:formatCode>
                <c:ptCount val="6"/>
                <c:pt idx="0">
                  <c:v>1065</c:v>
                </c:pt>
                <c:pt idx="1">
                  <c:v>676</c:v>
                </c:pt>
                <c:pt idx="2">
                  <c:v>11203</c:v>
                </c:pt>
                <c:pt idx="3">
                  <c:v>147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cat>
            <c:strRef>
              <c:f>Podmioty!$A$2:$A$17</c:f>
              <c:strCache>
                <c:ptCount val="16"/>
                <c:pt idx="0">
                  <c:v> MAZOWIECKIE</c:v>
                </c:pt>
                <c:pt idx="1">
                  <c:v> ZACHODNIOPOMORSKIE</c:v>
                </c:pt>
                <c:pt idx="2">
                  <c:v> DOLNOŚLĄSKIE</c:v>
                </c:pt>
                <c:pt idx="3">
                  <c:v> POMORSKIE</c:v>
                </c:pt>
                <c:pt idx="4">
                  <c:v> WIELKOPOLSKIE</c:v>
                </c:pt>
                <c:pt idx="5">
                  <c:v> LUBUSKIE</c:v>
                </c:pt>
                <c:pt idx="6">
                  <c:v> MAŁOPOLSKIE </c:v>
                </c:pt>
                <c:pt idx="7">
                  <c:v> ŚLĄSKIE</c:v>
                </c:pt>
                <c:pt idx="8">
                  <c:v> OPOLSKIE</c:v>
                </c:pt>
                <c:pt idx="9">
                  <c:v> ŁÓDZKIE</c:v>
                </c:pt>
                <c:pt idx="10">
                  <c:v> KUJAWSKO-POMORSKIE</c:v>
                </c:pt>
                <c:pt idx="11">
                  <c:v> ŚWIĘTOKRZYSKIE</c:v>
                </c:pt>
                <c:pt idx="12">
                  <c:v> WARMIŃSKO-MAZURSKIE</c:v>
                </c:pt>
                <c:pt idx="13">
                  <c:v> PODLASKIE</c:v>
                </c:pt>
                <c:pt idx="14">
                  <c:v> LUBELSKIE</c:v>
                </c:pt>
                <c:pt idx="15">
                  <c:v> PODKARPACKIE</c:v>
                </c:pt>
              </c:strCache>
            </c:strRef>
          </c:cat>
          <c:val>
            <c:numRef>
              <c:f>Podmioty!$B$2:$B$17</c:f>
              <c:numCache>
                <c:formatCode>0.0</c:formatCode>
                <c:ptCount val="16"/>
                <c:pt idx="0">
                  <c:v>136.45350783895708</c:v>
                </c:pt>
                <c:pt idx="1">
                  <c:v>127.69858855138946</c:v>
                </c:pt>
                <c:pt idx="2">
                  <c:v>119.39319739668873</c:v>
                </c:pt>
                <c:pt idx="3">
                  <c:v>118.4379735019744</c:v>
                </c:pt>
                <c:pt idx="4">
                  <c:v>114.78982776116052</c:v>
                </c:pt>
                <c:pt idx="5">
                  <c:v>107.44967454017929</c:v>
                </c:pt>
                <c:pt idx="6">
                  <c:v>104.49517295365817</c:v>
                </c:pt>
                <c:pt idx="7">
                  <c:v>99.989248467906677</c:v>
                </c:pt>
                <c:pt idx="8">
                  <c:v>99.446788840344155</c:v>
                </c:pt>
                <c:pt idx="9">
                  <c:v>94.563103477469042</c:v>
                </c:pt>
                <c:pt idx="10">
                  <c:v>91.328535750270959</c:v>
                </c:pt>
                <c:pt idx="11">
                  <c:v>86.574977229966308</c:v>
                </c:pt>
                <c:pt idx="12">
                  <c:v>84.432728614119512</c:v>
                </c:pt>
                <c:pt idx="13">
                  <c:v>80.714342461228426</c:v>
                </c:pt>
                <c:pt idx="14">
                  <c:v>78.624713601646576</c:v>
                </c:pt>
                <c:pt idx="15">
                  <c:v>74.971045218304482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9769472"/>
        <c:axId val="75320704"/>
      </c:barChart>
      <c:catAx>
        <c:axId val="89769472"/>
        <c:scaling>
          <c:orientation val="maxMin"/>
        </c:scaling>
        <c:delete val="1"/>
        <c:axPos val="l"/>
        <c:majorTickMark val="out"/>
        <c:minorTickMark val="none"/>
        <c:tickLblPos val="none"/>
        <c:crossAx val="75320704"/>
        <c:crosses val="autoZero"/>
        <c:auto val="1"/>
        <c:lblAlgn val="ctr"/>
        <c:lblOffset val="100"/>
        <c:noMultiLvlLbl val="0"/>
      </c:catAx>
      <c:valAx>
        <c:axId val="75320704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one"/>
        <c:crossAx val="89769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BC226F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60000"/>
              </a:solidFill>
              <a:ln>
                <a:noFill/>
              </a:ln>
            </c:spPr>
          </c:dPt>
          <c:cat>
            <c:strRef>
              <c:f>'wynagrodzenia - województwa'!$A$3:$A$18</c:f>
              <c:strCache>
                <c:ptCount val="16"/>
                <c:pt idx="0">
                  <c:v> MAZOWIECKIE</c:v>
                </c:pt>
                <c:pt idx="1">
                  <c:v> ŚLĄSKIE *</c:v>
                </c:pt>
                <c:pt idx="2">
                  <c:v> DOLNOŚLĄSKIE</c:v>
                </c:pt>
                <c:pt idx="3">
                  <c:v> POMORSKIE</c:v>
                </c:pt>
                <c:pt idx="4">
                  <c:v> MAŁOPOLSKIE *</c:v>
                </c:pt>
                <c:pt idx="5">
                  <c:v> WIELKOPOLSKIE</c:v>
                </c:pt>
                <c:pt idx="6">
                  <c:v> ŁÓDZKIE</c:v>
                </c:pt>
                <c:pt idx="7">
                  <c:v> ZACHODNIOPOMORSKIE</c:v>
                </c:pt>
                <c:pt idx="8">
                  <c:v> OPOLSKIE</c:v>
                </c:pt>
                <c:pt idx="9">
                  <c:v> LUBELSKIE</c:v>
                </c:pt>
                <c:pt idx="10">
                  <c:v> KUJAWSKO-POMORSKIE</c:v>
                </c:pt>
                <c:pt idx="11">
                  <c:v> ŚWIĘTOKRZYSKIE</c:v>
                </c:pt>
                <c:pt idx="12">
                  <c:v> PODLASKIE</c:v>
                </c:pt>
                <c:pt idx="13">
                  <c:v> LUBUSKIE</c:v>
                </c:pt>
                <c:pt idx="14">
                  <c:v> PODKARPACKIE *</c:v>
                </c:pt>
                <c:pt idx="15">
                  <c:v> WARMIŃSKO-MAZURSKIE</c:v>
                </c:pt>
              </c:strCache>
            </c:strRef>
          </c:cat>
          <c:val>
            <c:numRef>
              <c:f>'wynagrodzenia - województwa'!$B$3:$B$18</c:f>
              <c:numCache>
                <c:formatCode>0.00</c:formatCode>
                <c:ptCount val="16"/>
                <c:pt idx="0">
                  <c:v>4647.18</c:v>
                </c:pt>
                <c:pt idx="1">
                  <c:v>4151.07</c:v>
                </c:pt>
                <c:pt idx="2">
                  <c:v>3827.13</c:v>
                </c:pt>
                <c:pt idx="3">
                  <c:v>3814.94</c:v>
                </c:pt>
                <c:pt idx="4">
                  <c:v>3507.24</c:v>
                </c:pt>
                <c:pt idx="5">
                  <c:v>3503.58</c:v>
                </c:pt>
                <c:pt idx="6">
                  <c:v>3454.92</c:v>
                </c:pt>
                <c:pt idx="7">
                  <c:v>3434.2</c:v>
                </c:pt>
                <c:pt idx="8">
                  <c:v>3351.15</c:v>
                </c:pt>
                <c:pt idx="9">
                  <c:v>3326.8100000000013</c:v>
                </c:pt>
                <c:pt idx="10">
                  <c:v>3212.9500000000012</c:v>
                </c:pt>
                <c:pt idx="11">
                  <c:v>3194.24</c:v>
                </c:pt>
                <c:pt idx="12">
                  <c:v>3186.58</c:v>
                </c:pt>
                <c:pt idx="13">
                  <c:v>3166.9700000000012</c:v>
                </c:pt>
                <c:pt idx="14">
                  <c:v>3148.16</c:v>
                </c:pt>
                <c:pt idx="15">
                  <c:v>3049.13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9816704"/>
        <c:axId val="32930560"/>
      </c:barChart>
      <c:catAx>
        <c:axId val="79816704"/>
        <c:scaling>
          <c:orientation val="maxMin"/>
        </c:scaling>
        <c:delete val="1"/>
        <c:axPos val="l"/>
        <c:majorTickMark val="out"/>
        <c:minorTickMark val="none"/>
        <c:tickLblPos val="none"/>
        <c:crossAx val="32930560"/>
        <c:crosses val="autoZero"/>
        <c:auto val="1"/>
        <c:lblAlgn val="ctr"/>
        <c:lblOffset val="100"/>
        <c:noMultiLvlLbl val="0"/>
      </c:catAx>
      <c:valAx>
        <c:axId val="32930560"/>
        <c:scaling>
          <c:orientation val="minMax"/>
        </c:scaling>
        <c:delete val="1"/>
        <c:axPos val="t"/>
        <c:numFmt formatCode="0.00" sourceLinked="1"/>
        <c:majorTickMark val="out"/>
        <c:minorTickMark val="none"/>
        <c:tickLblPos val="none"/>
        <c:crossAx val="798167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F9226"/>
            </a:solidFill>
          </c:spPr>
          <c:invertIfNegative val="0"/>
          <c:dPt>
            <c:idx val="14"/>
            <c:invertIfNegative val="0"/>
            <c:bubble3D val="0"/>
            <c:spPr>
              <a:solidFill>
                <a:srgbClr val="C00000"/>
              </a:solidFill>
            </c:spPr>
          </c:dPt>
          <c:cat>
            <c:strRef>
              <c:f>ranking!$A$2:$A$17</c:f>
              <c:strCache>
                <c:ptCount val="16"/>
                <c:pt idx="0">
                  <c:v>warmińsko-mazurskie</c:v>
                </c:pt>
                <c:pt idx="1">
                  <c:v>kujawsko-pomorskie</c:v>
                </c:pt>
                <c:pt idx="2">
                  <c:v>zachodniopomorskie</c:v>
                </c:pt>
                <c:pt idx="3">
                  <c:v>świętokrzyskie</c:v>
                </c:pt>
                <c:pt idx="4">
                  <c:v>podkarpackie</c:v>
                </c:pt>
                <c:pt idx="5">
                  <c:v>lubuskie</c:v>
                </c:pt>
                <c:pt idx="6">
                  <c:v>podlaskie</c:v>
                </c:pt>
                <c:pt idx="7">
                  <c:v>lubelskie</c:v>
                </c:pt>
                <c:pt idx="8">
                  <c:v>opolskie</c:v>
                </c:pt>
                <c:pt idx="9">
                  <c:v>łódzkie</c:v>
                </c:pt>
                <c:pt idx="10">
                  <c:v>pomorskie</c:v>
                </c:pt>
                <c:pt idx="11">
                  <c:v>dolnośląskie</c:v>
                </c:pt>
                <c:pt idx="12">
                  <c:v>małopolskie</c:v>
                </c:pt>
                <c:pt idx="13">
                  <c:v>śląskie</c:v>
                </c:pt>
                <c:pt idx="14">
                  <c:v>mazowieckie</c:v>
                </c:pt>
                <c:pt idx="15">
                  <c:v>wielkopolskie</c:v>
                </c:pt>
              </c:strCache>
            </c:strRef>
          </c:cat>
          <c:val>
            <c:numRef>
              <c:f>ranking!$B$2:$B$17</c:f>
              <c:numCache>
                <c:formatCode>General</c:formatCode>
                <c:ptCount val="16"/>
                <c:pt idx="0">
                  <c:v>21.7</c:v>
                </c:pt>
                <c:pt idx="1">
                  <c:v>18.100000000000001</c:v>
                </c:pt>
                <c:pt idx="2" formatCode="0.0">
                  <c:v>18</c:v>
                </c:pt>
                <c:pt idx="3">
                  <c:v>16.5</c:v>
                </c:pt>
                <c:pt idx="4">
                  <c:v>16.399999999999999</c:v>
                </c:pt>
                <c:pt idx="5">
                  <c:v>15.7</c:v>
                </c:pt>
                <c:pt idx="6">
                  <c:v>15.1</c:v>
                </c:pt>
                <c:pt idx="7">
                  <c:v>14.4</c:v>
                </c:pt>
                <c:pt idx="8">
                  <c:v>14.3</c:v>
                </c:pt>
                <c:pt idx="9">
                  <c:v>14.1</c:v>
                </c:pt>
                <c:pt idx="10">
                  <c:v>13.3</c:v>
                </c:pt>
                <c:pt idx="11">
                  <c:v>13.2</c:v>
                </c:pt>
                <c:pt idx="12">
                  <c:v>11.6</c:v>
                </c:pt>
                <c:pt idx="13">
                  <c:v>11.2</c:v>
                </c:pt>
                <c:pt idx="14" formatCode="0.0">
                  <c:v>11</c:v>
                </c:pt>
                <c:pt idx="15">
                  <c:v>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3729280"/>
        <c:axId val="75323008"/>
      </c:barChart>
      <c:catAx>
        <c:axId val="93729280"/>
        <c:scaling>
          <c:orientation val="minMax"/>
        </c:scaling>
        <c:delete val="1"/>
        <c:axPos val="l"/>
        <c:majorTickMark val="out"/>
        <c:minorTickMark val="none"/>
        <c:tickLblPos val="none"/>
        <c:crossAx val="75323008"/>
        <c:crosses val="autoZero"/>
        <c:auto val="1"/>
        <c:lblAlgn val="ctr"/>
        <c:lblOffset val="100"/>
        <c:noMultiLvlLbl val="0"/>
      </c:catAx>
      <c:valAx>
        <c:axId val="75323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93729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C0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cat>
            <c:strRef>
              <c:f>Arkusz3!$A$2:$A$17</c:f>
              <c:strCache>
                <c:ptCount val="16"/>
                <c:pt idx="0">
                  <c:v> DOLNOŚLĄSKIE</c:v>
                </c:pt>
                <c:pt idx="1">
                  <c:v> MAZOWIECKIE</c:v>
                </c:pt>
                <c:pt idx="2">
                  <c:v> POMORSKIE</c:v>
                </c:pt>
                <c:pt idx="3">
                  <c:v> MAŁOPOLSKIE *</c:v>
                </c:pt>
                <c:pt idx="4">
                  <c:v> WIELKOPOLSKIE</c:v>
                </c:pt>
                <c:pt idx="5">
                  <c:v> PODLASKIE</c:v>
                </c:pt>
                <c:pt idx="6">
                  <c:v> WARMIŃSKO-MAZURSKIE</c:v>
                </c:pt>
                <c:pt idx="7">
                  <c:v> LUBELSKIE</c:v>
                </c:pt>
                <c:pt idx="8">
                  <c:v> ZACHODNIOPOMORSKIE</c:v>
                </c:pt>
                <c:pt idx="9">
                  <c:v> KUJAWSKO-POMORSKIE</c:v>
                </c:pt>
                <c:pt idx="10">
                  <c:v> LUBUSKIE</c:v>
                </c:pt>
                <c:pt idx="11">
                  <c:v> PODKARPACKIE *</c:v>
                </c:pt>
                <c:pt idx="12">
                  <c:v> ŁÓDZKIE</c:v>
                </c:pt>
                <c:pt idx="13">
                  <c:v> ŚWIĘTOKRZYSKIE</c:v>
                </c:pt>
                <c:pt idx="14">
                  <c:v> ŚLĄSKIE *</c:v>
                </c:pt>
                <c:pt idx="15">
                  <c:v> OPOLSKIE</c:v>
                </c:pt>
              </c:strCache>
            </c:strRef>
          </c:cat>
          <c:val>
            <c:numRef>
              <c:f>Arkusz3!$B$2:$B$17</c:f>
              <c:numCache>
                <c:formatCode>0.0</c:formatCode>
                <c:ptCount val="16"/>
                <c:pt idx="0">
                  <c:v>5.6536068280235865</c:v>
                </c:pt>
                <c:pt idx="1">
                  <c:v>5.5225315787660803</c:v>
                </c:pt>
                <c:pt idx="2">
                  <c:v>5.1870867990536604</c:v>
                </c:pt>
                <c:pt idx="3">
                  <c:v>4.6072360304371056</c:v>
                </c:pt>
                <c:pt idx="4">
                  <c:v>3.9469777777649568</c:v>
                </c:pt>
                <c:pt idx="5">
                  <c:v>3.4964479400561137</c:v>
                </c:pt>
                <c:pt idx="6">
                  <c:v>3.3116562840646724</c:v>
                </c:pt>
                <c:pt idx="7">
                  <c:v>3.2253537630439486</c:v>
                </c:pt>
                <c:pt idx="8">
                  <c:v>3.200911887688938</c:v>
                </c:pt>
                <c:pt idx="9">
                  <c:v>3.1875116397896956</c:v>
                </c:pt>
                <c:pt idx="10">
                  <c:v>3.1029713004501853</c:v>
                </c:pt>
                <c:pt idx="11">
                  <c:v>2.9105074155238939</c:v>
                </c:pt>
                <c:pt idx="12">
                  <c:v>2.3927448161501528</c:v>
                </c:pt>
                <c:pt idx="13">
                  <c:v>2.2691244646284483</c:v>
                </c:pt>
                <c:pt idx="14">
                  <c:v>2.2573873342607889</c:v>
                </c:pt>
                <c:pt idx="15">
                  <c:v>1.7356813742302015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3831168"/>
        <c:axId val="88367104"/>
      </c:barChart>
      <c:catAx>
        <c:axId val="93831168"/>
        <c:scaling>
          <c:orientation val="maxMin"/>
        </c:scaling>
        <c:delete val="1"/>
        <c:axPos val="l"/>
        <c:majorTickMark val="out"/>
        <c:minorTickMark val="none"/>
        <c:tickLblPos val="none"/>
        <c:crossAx val="88367104"/>
        <c:crosses val="autoZero"/>
        <c:auto val="1"/>
        <c:lblAlgn val="ctr"/>
        <c:lblOffset val="100"/>
        <c:noMultiLvlLbl val="0"/>
      </c:catAx>
      <c:valAx>
        <c:axId val="88367104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one"/>
        <c:crossAx val="93831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0F23A-C322-4C80-B8CE-1C04706D6432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56C3F-BC62-467F-9422-72C389B0EC0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3215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ytuł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7" name="Symbol zastępczy zawartośc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8" name="Symbol zastępczy zawartośc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24" name="Symbol zastępczy stop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29" name="Symbol zastępczy stop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2000"/>
            <a:duotone>
              <a:schemeClr val="bg2">
                <a:shade val="30000"/>
                <a:satMod val="455000"/>
              </a:schemeClr>
              <a:schemeClr val="bg2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AF27AF-8F7E-47A8-9D14-AE0C35105B5F}" type="datetimeFigureOut">
              <a:rPr lang="pl-PL" smtClean="0"/>
              <a:pPr/>
              <a:t>2014-04-10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4B14BDA-BB27-4E16-B216-D4B03FF16CB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ytuł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png"/><Relationship Id="rId18" Type="http://schemas.openxmlformats.org/officeDocument/2006/relationships/image" Target="../media/image28.wmf"/><Relationship Id="rId3" Type="http://schemas.openxmlformats.org/officeDocument/2006/relationships/image" Target="../media/image13.wmf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wmf"/><Relationship Id="rId16" Type="http://schemas.openxmlformats.org/officeDocument/2006/relationships/image" Target="../media/image26.wmf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wmf"/><Relationship Id="rId15" Type="http://schemas.openxmlformats.org/officeDocument/2006/relationships/image" Target="../media/image25.wmf"/><Relationship Id="rId10" Type="http://schemas.openxmlformats.org/officeDocument/2006/relationships/image" Target="../media/image20.wmf"/><Relationship Id="rId19" Type="http://schemas.openxmlformats.org/officeDocument/2006/relationships/image" Target="../media/image29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Relationship Id="rId1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wmf"/><Relationship Id="rId11" Type="http://schemas.openxmlformats.org/officeDocument/2006/relationships/image" Target="../media/image40.png"/><Relationship Id="rId5" Type="http://schemas.openxmlformats.org/officeDocument/2006/relationships/image" Target="../media/image34.wmf"/><Relationship Id="rId10" Type="http://schemas.openxmlformats.org/officeDocument/2006/relationships/image" Target="../media/image39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wmf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89663" y="2219684"/>
            <a:ext cx="8072494" cy="185738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pl-PL" sz="3200" b="1" cap="none" dirty="0" smtClean="0">
                <a:solidFill>
                  <a:srgbClr val="002060"/>
                </a:solidFill>
                <a:latin typeface="Calibri" pitchFamily="34" charset="0"/>
              </a:rPr>
              <a:t>ROK 2013 W GOSPODARCE MAZOWSZA </a:t>
            </a:r>
            <a:br>
              <a:rPr lang="pl-PL" sz="3200" b="1" cap="none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pl-PL" sz="3200" b="1" cap="none" dirty="0" smtClean="0">
                <a:solidFill>
                  <a:srgbClr val="002060"/>
                </a:solidFill>
                <a:latin typeface="Calibri" pitchFamily="34" charset="0"/>
              </a:rPr>
              <a:t>I WARSZAWY</a:t>
            </a:r>
            <a:endParaRPr lang="pl-PL" sz="3200" b="1" cap="none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428596" y="6345816"/>
            <a:ext cx="12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>
                <a:solidFill>
                  <a:srgbClr val="002B4C"/>
                </a:solidFill>
                <a:latin typeface="Calibri" pitchFamily="34" charset="0"/>
              </a:rPr>
              <a:t>WARSZAWA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4067969" y="6345816"/>
            <a:ext cx="1115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>
                <a:solidFill>
                  <a:srgbClr val="002B4C"/>
                </a:solidFill>
                <a:latin typeface="Calibri" pitchFamily="34" charset="0"/>
              </a:rPr>
              <a:t>KWIECIEŃ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7919784" y="6345816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>
                <a:solidFill>
                  <a:srgbClr val="002B4C"/>
                </a:solidFill>
                <a:latin typeface="Calibri" pitchFamily="34" charset="0"/>
              </a:rPr>
              <a:t>2014</a:t>
            </a:r>
          </a:p>
        </p:txBody>
      </p:sp>
      <p:pic>
        <p:nvPicPr>
          <p:cNvPr id="11" name="Obraz 10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214290"/>
            <a:ext cx="890968" cy="714380"/>
          </a:xfrm>
          <a:prstGeom prst="rect">
            <a:avLst/>
          </a:prstGeom>
        </p:spPr>
      </p:pic>
      <p:sp>
        <p:nvSpPr>
          <p:cNvPr id="16" name="pole tekstowe 5"/>
          <p:cNvSpPr txBox="1">
            <a:spLocks noChangeArrowheads="1"/>
          </p:cNvSpPr>
          <p:nvPr/>
        </p:nvSpPr>
        <p:spPr bwMode="auto">
          <a:xfrm>
            <a:off x="2928926" y="517503"/>
            <a:ext cx="3202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400" dirty="0">
                <a:solidFill>
                  <a:srgbClr val="002060"/>
                </a:solidFill>
                <a:latin typeface="Calibri" pitchFamily="34" charset="0"/>
              </a:rPr>
              <a:t>Mazowiecki Ośrodek Badań Regionalnych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2143108" y="214290"/>
            <a:ext cx="46799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l-PL" sz="1600" b="1" dirty="0">
                <a:solidFill>
                  <a:srgbClr val="002060"/>
                </a:solidFill>
                <a:latin typeface="Calibri" pitchFamily="34" charset="0"/>
              </a:rPr>
              <a:t>URZĄD STATYSTYCZNY W WARSZAWIE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571472" y="619764"/>
            <a:ext cx="79188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Podmioty gospodarki narodowej w rejestrze REGON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11" name="Grupa 10"/>
          <p:cNvGrpSpPr/>
          <p:nvPr/>
        </p:nvGrpSpPr>
        <p:grpSpPr>
          <a:xfrm>
            <a:off x="2197528" y="1988840"/>
            <a:ext cx="1148152" cy="357190"/>
            <a:chOff x="4786314" y="1785926"/>
            <a:chExt cx="1148152" cy="357190"/>
          </a:xfrm>
        </p:grpSpPr>
        <p:sp>
          <p:nvSpPr>
            <p:cNvPr id="12" name="Prostokąt zaokrąglony 11"/>
            <p:cNvSpPr/>
            <p:nvPr/>
          </p:nvSpPr>
          <p:spPr>
            <a:xfrm>
              <a:off x="4857752" y="1785926"/>
              <a:ext cx="1076714" cy="357190"/>
            </a:xfrm>
            <a:prstGeom prst="roundRect">
              <a:avLst/>
            </a:prstGeom>
            <a:solidFill>
              <a:srgbClr val="002A7E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4786314" y="1785926"/>
              <a:ext cx="11415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2"/>
                  </a:solidFill>
                  <a:latin typeface="Calibri" pitchFamily="34" charset="0"/>
                </a:rPr>
                <a:t>724 997</a:t>
              </a:r>
              <a:endParaRPr lang="pl-PL" sz="14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upa 2"/>
          <p:cNvGrpSpPr/>
          <p:nvPr/>
        </p:nvGrpSpPr>
        <p:grpSpPr>
          <a:xfrm>
            <a:off x="2231974" y="2420888"/>
            <a:ext cx="1691954" cy="491313"/>
            <a:chOff x="1557645" y="2596142"/>
            <a:chExt cx="1691954" cy="491313"/>
          </a:xfrm>
        </p:grpSpPr>
        <p:sp>
          <p:nvSpPr>
            <p:cNvPr id="15" name="pole tekstowe 14"/>
            <p:cNvSpPr txBox="1"/>
            <p:nvPr/>
          </p:nvSpPr>
          <p:spPr>
            <a:xfrm>
              <a:off x="1700521" y="2810456"/>
              <a:ext cx="1549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16" name="Grupa 15"/>
            <p:cNvGrpSpPr/>
            <p:nvPr/>
          </p:nvGrpSpPr>
          <p:grpSpPr>
            <a:xfrm>
              <a:off x="1557645" y="2596142"/>
              <a:ext cx="790810" cy="329465"/>
              <a:chOff x="-1143040" y="4456857"/>
              <a:chExt cx="790810" cy="329465"/>
            </a:xfrm>
          </p:grpSpPr>
          <p:sp>
            <p:nvSpPr>
              <p:cNvPr id="17" name="pole tekstowe 16"/>
              <p:cNvSpPr txBox="1"/>
              <p:nvPr/>
            </p:nvSpPr>
            <p:spPr>
              <a:xfrm>
                <a:off x="-1000164" y="4456857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3,7%</a:t>
                </a:r>
                <a:endParaRPr lang="pl-PL" sz="12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8" name="Strzałka w górę 17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2" name="Grupa 1"/>
          <p:cNvGrpSpPr/>
          <p:nvPr/>
        </p:nvGrpSpPr>
        <p:grpSpPr>
          <a:xfrm>
            <a:off x="5549655" y="1989120"/>
            <a:ext cx="1124536" cy="357190"/>
            <a:chOff x="5724128" y="2164374"/>
            <a:chExt cx="1124536" cy="357190"/>
          </a:xfrm>
        </p:grpSpPr>
        <p:sp>
          <p:nvSpPr>
            <p:cNvPr id="36" name="Prostokąt zaokrąglony 35"/>
            <p:cNvSpPr/>
            <p:nvPr/>
          </p:nvSpPr>
          <p:spPr>
            <a:xfrm>
              <a:off x="5724128" y="2164374"/>
              <a:ext cx="1099252" cy="357190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5724128" y="2173692"/>
              <a:ext cx="1124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2"/>
                  </a:solidFill>
                  <a:latin typeface="Calibri" pitchFamily="34" charset="0"/>
                </a:rPr>
                <a:t>371 476</a:t>
              </a:r>
              <a:endParaRPr lang="pl-PL" sz="14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39" name="Grupa 38"/>
          <p:cNvGrpSpPr/>
          <p:nvPr/>
        </p:nvGrpSpPr>
        <p:grpSpPr>
          <a:xfrm>
            <a:off x="5585893" y="2420888"/>
            <a:ext cx="1691954" cy="491313"/>
            <a:chOff x="5680282" y="2596142"/>
            <a:chExt cx="1691954" cy="491313"/>
          </a:xfrm>
        </p:grpSpPr>
        <p:sp>
          <p:nvSpPr>
            <p:cNvPr id="27" name="pole tekstowe 26"/>
            <p:cNvSpPr txBox="1"/>
            <p:nvPr/>
          </p:nvSpPr>
          <p:spPr>
            <a:xfrm>
              <a:off x="5823158" y="2810456"/>
              <a:ext cx="1549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28" name="Grupa 27"/>
            <p:cNvGrpSpPr/>
            <p:nvPr/>
          </p:nvGrpSpPr>
          <p:grpSpPr>
            <a:xfrm>
              <a:off x="5680282" y="2596142"/>
              <a:ext cx="790810" cy="361658"/>
              <a:chOff x="-1143040" y="4424664"/>
              <a:chExt cx="790810" cy="361658"/>
            </a:xfrm>
          </p:grpSpPr>
          <p:sp>
            <p:nvSpPr>
              <p:cNvPr id="29" name="pole tekstowe 28"/>
              <p:cNvSpPr txBox="1"/>
              <p:nvPr/>
            </p:nvSpPr>
            <p:spPr>
              <a:xfrm>
                <a:off x="-1000164" y="4424664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4,6%</a:t>
                </a:r>
                <a:endParaRPr lang="pl-PL" sz="12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0" name="Strzałka w górę 29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34" name="pole tekstowe 33"/>
          <p:cNvSpPr txBox="1"/>
          <p:nvPr/>
        </p:nvSpPr>
        <p:spPr>
          <a:xfrm>
            <a:off x="2017660" y="1556792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Mazowsze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5292080" y="1573021"/>
            <a:ext cx="1428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Warszawa</a:t>
            </a:r>
            <a:endParaRPr lang="pl-PL" sz="1400" b="1" dirty="0">
              <a:latin typeface="Calibri" pitchFamily="34" charset="0"/>
            </a:endParaRPr>
          </a:p>
        </p:txBody>
      </p:sp>
      <p:graphicFrame>
        <p:nvGraphicFramePr>
          <p:cNvPr id="23" name="Wykres 22"/>
          <p:cNvGraphicFramePr/>
          <p:nvPr/>
        </p:nvGraphicFramePr>
        <p:xfrm>
          <a:off x="899592" y="3356992"/>
          <a:ext cx="7344816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3" name="Grupa 32"/>
          <p:cNvGrpSpPr/>
          <p:nvPr/>
        </p:nvGrpSpPr>
        <p:grpSpPr>
          <a:xfrm>
            <a:off x="3347864" y="5877272"/>
            <a:ext cx="2304256" cy="307777"/>
            <a:chOff x="3347864" y="5949280"/>
            <a:chExt cx="2304256" cy="307777"/>
          </a:xfrm>
        </p:grpSpPr>
        <p:sp>
          <p:nvSpPr>
            <p:cNvPr id="24" name="Prostokąt zaokrąglony 23"/>
            <p:cNvSpPr/>
            <p:nvPr/>
          </p:nvSpPr>
          <p:spPr>
            <a:xfrm>
              <a:off x="4644008" y="6020718"/>
              <a:ext cx="936104" cy="21659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4572000" y="5949280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chemeClr val="bg1"/>
                  </a:solidFill>
                  <a:latin typeface="Calibri" pitchFamily="34" charset="0"/>
                </a:rPr>
                <a:t>Warszawa</a:t>
              </a:r>
              <a:endParaRPr lang="pl-PL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31" name="Prostokąt zaokrąglony 30"/>
            <p:cNvSpPr/>
            <p:nvPr/>
          </p:nvSpPr>
          <p:spPr>
            <a:xfrm>
              <a:off x="3347864" y="6020718"/>
              <a:ext cx="1080120" cy="216594"/>
            </a:xfrm>
            <a:prstGeom prst="roundRect">
              <a:avLst/>
            </a:prstGeom>
            <a:solidFill>
              <a:srgbClr val="002A7E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32" name="pole tekstowe 31"/>
            <p:cNvSpPr txBox="1"/>
            <p:nvPr/>
          </p:nvSpPr>
          <p:spPr>
            <a:xfrm>
              <a:off x="3419872" y="5949280"/>
              <a:ext cx="9372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smtClean="0">
                  <a:solidFill>
                    <a:schemeClr val="bg1"/>
                  </a:solidFill>
                  <a:latin typeface="Calibri" pitchFamily="34" charset="0"/>
                </a:rPr>
                <a:t>Mazowsze</a:t>
              </a:r>
              <a:endParaRPr lang="pl-PL" sz="1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35" name="pole tekstowe 34"/>
          <p:cNvSpPr txBox="1"/>
          <p:nvPr/>
        </p:nvSpPr>
        <p:spPr>
          <a:xfrm>
            <a:off x="2560215" y="2780928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Udział podmiotów gospodarki narodowej </a:t>
            </a:r>
            <a:br>
              <a:rPr lang="pl-PL" sz="1400" b="1" dirty="0" smtClean="0">
                <a:latin typeface="Calibri" pitchFamily="34" charset="0"/>
              </a:rPr>
            </a:br>
            <a:r>
              <a:rPr lang="pl-PL" sz="1400" b="1" dirty="0" smtClean="0">
                <a:latin typeface="Calibri" pitchFamily="34" charset="0"/>
              </a:rPr>
              <a:t>w sektorze prywatnym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37" name="Grupa 36"/>
          <p:cNvGrpSpPr/>
          <p:nvPr/>
        </p:nvGrpSpPr>
        <p:grpSpPr>
          <a:xfrm>
            <a:off x="2699792" y="3511751"/>
            <a:ext cx="864096" cy="338554"/>
            <a:chOff x="5857884" y="1571612"/>
            <a:chExt cx="864096" cy="338554"/>
          </a:xfrm>
        </p:grpSpPr>
        <p:sp>
          <p:nvSpPr>
            <p:cNvPr id="40" name="Prostokąt zaokrąglony 39"/>
            <p:cNvSpPr/>
            <p:nvPr/>
          </p:nvSpPr>
          <p:spPr bwMode="auto">
            <a:xfrm>
              <a:off x="5857884" y="1571612"/>
              <a:ext cx="864096" cy="327811"/>
            </a:xfrm>
            <a:prstGeom prst="roundRect">
              <a:avLst/>
            </a:prstGeom>
            <a:noFill/>
            <a:ln>
              <a:solidFill>
                <a:srgbClr val="005A9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41" name="Text Box 12"/>
            <p:cNvSpPr txBox="1">
              <a:spLocks noChangeArrowheads="1"/>
            </p:cNvSpPr>
            <p:nvPr/>
          </p:nvSpPr>
          <p:spPr bwMode="auto">
            <a:xfrm>
              <a:off x="5950982" y="1571612"/>
              <a:ext cx="77099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600" b="1" dirty="0" smtClean="0">
                  <a:solidFill>
                    <a:srgbClr val="005A9E"/>
                  </a:solidFill>
                  <a:latin typeface="Calibri" pitchFamily="34" charset="0"/>
                </a:rPr>
                <a:t>98,2%</a:t>
              </a:r>
            </a:p>
          </p:txBody>
        </p:sp>
      </p:grpSp>
      <p:grpSp>
        <p:nvGrpSpPr>
          <p:cNvPr id="42" name="Grupa 41"/>
          <p:cNvGrpSpPr/>
          <p:nvPr/>
        </p:nvGrpSpPr>
        <p:grpSpPr>
          <a:xfrm>
            <a:off x="5564992" y="3501008"/>
            <a:ext cx="864096" cy="338554"/>
            <a:chOff x="5857884" y="1571612"/>
            <a:chExt cx="864096" cy="338554"/>
          </a:xfrm>
        </p:grpSpPr>
        <p:sp>
          <p:nvSpPr>
            <p:cNvPr id="43" name="Prostokąt zaokrąglony 42"/>
            <p:cNvSpPr/>
            <p:nvPr/>
          </p:nvSpPr>
          <p:spPr bwMode="auto">
            <a:xfrm>
              <a:off x="5857884" y="1571612"/>
              <a:ext cx="864096" cy="338554"/>
            </a:xfrm>
            <a:prstGeom prst="roundRect">
              <a:avLst/>
            </a:prstGeom>
            <a:noFill/>
            <a:ln>
              <a:solidFill>
                <a:srgbClr val="007FD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sp>
          <p:nvSpPr>
            <p:cNvPr id="44" name="Text Box 12"/>
            <p:cNvSpPr txBox="1">
              <a:spLocks noChangeArrowheads="1"/>
            </p:cNvSpPr>
            <p:nvPr/>
          </p:nvSpPr>
          <p:spPr bwMode="auto">
            <a:xfrm>
              <a:off x="5950982" y="1571612"/>
              <a:ext cx="77099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600" b="1" dirty="0" smtClean="0">
                  <a:solidFill>
                    <a:srgbClr val="0062AC"/>
                  </a:solidFill>
                  <a:latin typeface="Calibri" pitchFamily="34" charset="0"/>
                </a:rPr>
                <a:t>98,8%</a:t>
              </a:r>
            </a:p>
          </p:txBody>
        </p:sp>
      </p:grpSp>
      <p:pic>
        <p:nvPicPr>
          <p:cNvPr id="45" name="Obraz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758" y="4696756"/>
            <a:ext cx="1842197" cy="604452"/>
          </a:xfrm>
          <a:prstGeom prst="rect">
            <a:avLst/>
          </a:prstGeom>
        </p:spPr>
      </p:pic>
      <p:pic>
        <p:nvPicPr>
          <p:cNvPr id="46" name="Obraz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540" y="4696756"/>
            <a:ext cx="1452447" cy="604452"/>
          </a:xfrm>
          <a:prstGeom prst="rect">
            <a:avLst/>
          </a:prstGeom>
        </p:spPr>
      </p:pic>
      <p:sp>
        <p:nvSpPr>
          <p:cNvPr id="47" name="pole tekstowe 46"/>
          <p:cNvSpPr txBox="1"/>
          <p:nvPr/>
        </p:nvSpPr>
        <p:spPr>
          <a:xfrm>
            <a:off x="1691680" y="4077072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Osoby w wieku powyżej 18 lat prowadzące działalność gospodarczą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56" name="pole tekstowe 55"/>
          <p:cNvSpPr txBox="1"/>
          <p:nvPr/>
        </p:nvSpPr>
        <p:spPr>
          <a:xfrm>
            <a:off x="2560215" y="2780928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Podmioty gospodarki narodowej prowadzone przez osoby fizyczne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57" name="Grupa 56"/>
          <p:cNvGrpSpPr/>
          <p:nvPr/>
        </p:nvGrpSpPr>
        <p:grpSpPr>
          <a:xfrm>
            <a:off x="2627784" y="3511751"/>
            <a:ext cx="1008112" cy="338554"/>
            <a:chOff x="5857884" y="1571612"/>
            <a:chExt cx="1008112" cy="338554"/>
          </a:xfrm>
        </p:grpSpPr>
        <p:sp>
          <p:nvSpPr>
            <p:cNvPr id="58" name="Prostokąt zaokrąglony 57"/>
            <p:cNvSpPr/>
            <p:nvPr/>
          </p:nvSpPr>
          <p:spPr bwMode="auto">
            <a:xfrm>
              <a:off x="5857884" y="1571612"/>
              <a:ext cx="1008112" cy="327811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59" name="Text Box 12"/>
            <p:cNvSpPr txBox="1">
              <a:spLocks noChangeArrowheads="1"/>
            </p:cNvSpPr>
            <p:nvPr/>
          </p:nvSpPr>
          <p:spPr bwMode="auto">
            <a:xfrm>
              <a:off x="5950982" y="1571612"/>
              <a:ext cx="91501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600" b="1" dirty="0" smtClean="0">
                  <a:solidFill>
                    <a:srgbClr val="660066"/>
                  </a:solidFill>
                  <a:latin typeface="Calibri" pitchFamily="34" charset="0"/>
                </a:rPr>
                <a:t>493 319</a:t>
              </a:r>
            </a:p>
          </p:txBody>
        </p:sp>
      </p:grpSp>
      <p:grpSp>
        <p:nvGrpSpPr>
          <p:cNvPr id="60" name="Grupa 59"/>
          <p:cNvGrpSpPr/>
          <p:nvPr/>
        </p:nvGrpSpPr>
        <p:grpSpPr>
          <a:xfrm>
            <a:off x="5504310" y="3501008"/>
            <a:ext cx="1083914" cy="338554"/>
            <a:chOff x="5857884" y="1571612"/>
            <a:chExt cx="1083914" cy="338554"/>
          </a:xfrm>
        </p:grpSpPr>
        <p:sp>
          <p:nvSpPr>
            <p:cNvPr id="61" name="Prostokąt zaokrąglony 60"/>
            <p:cNvSpPr/>
            <p:nvPr/>
          </p:nvSpPr>
          <p:spPr bwMode="auto">
            <a:xfrm>
              <a:off x="5857884" y="1571612"/>
              <a:ext cx="1083914" cy="338554"/>
            </a:xfrm>
            <a:prstGeom prst="roundRect">
              <a:avLst/>
            </a:prstGeom>
            <a:noFill/>
            <a:ln>
              <a:solidFill>
                <a:srgbClr val="99009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sp>
          <p:nvSpPr>
            <p:cNvPr id="62" name="Text Box 12"/>
            <p:cNvSpPr txBox="1">
              <a:spLocks noChangeArrowheads="1"/>
            </p:cNvSpPr>
            <p:nvPr/>
          </p:nvSpPr>
          <p:spPr bwMode="auto">
            <a:xfrm>
              <a:off x="5950981" y="1571612"/>
              <a:ext cx="99081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600" b="1" dirty="0" smtClean="0">
                  <a:solidFill>
                    <a:srgbClr val="990099"/>
                  </a:solidFill>
                  <a:latin typeface="Calibri" pitchFamily="34" charset="0"/>
                </a:rPr>
                <a:t>218 445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557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Graphic spid="23" grpId="0">
        <p:bldAsOne/>
      </p:bldGraphic>
      <p:bldGraphic spid="23" grpId="1">
        <p:bldAsOne/>
      </p:bldGraphic>
      <p:bldP spid="35" grpId="0"/>
      <p:bldP spid="35" grpId="1"/>
      <p:bldP spid="47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ole tekstowe 58"/>
          <p:cNvSpPr txBox="1"/>
          <p:nvPr/>
        </p:nvSpPr>
        <p:spPr>
          <a:xfrm>
            <a:off x="1703650" y="1681063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Mazowsze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5724128" y="1753071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Warszawa</a:t>
            </a:r>
            <a:endParaRPr lang="pl-PL" sz="1400" b="1" dirty="0">
              <a:latin typeface="Calibri" pitchFamily="34" charset="0"/>
            </a:endParaRPr>
          </a:p>
        </p:txBody>
      </p:sp>
      <p:graphicFrame>
        <p:nvGraphicFramePr>
          <p:cNvPr id="63" name="Wykres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1755675"/>
              </p:ext>
            </p:extLst>
          </p:nvPr>
        </p:nvGraphicFramePr>
        <p:xfrm>
          <a:off x="551361" y="193657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4" name="Wykres 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6179498"/>
              </p:ext>
            </p:extLst>
          </p:nvPr>
        </p:nvGraphicFramePr>
        <p:xfrm>
          <a:off x="4283968" y="1857673"/>
          <a:ext cx="445167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Prostokąt 64"/>
          <p:cNvSpPr/>
          <p:nvPr/>
        </p:nvSpPr>
        <p:spPr>
          <a:xfrm>
            <a:off x="571472" y="619764"/>
            <a:ext cx="79188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Podmioty gospodarki narodowej w rejestrze REGON</a:t>
            </a:r>
            <a:endParaRPr lang="pl-PL" sz="2800" b="1" dirty="0">
              <a:solidFill>
                <a:srgbClr val="002776"/>
              </a:solidFill>
            </a:endParaRPr>
          </a:p>
        </p:txBody>
      </p:sp>
      <p:sp>
        <p:nvSpPr>
          <p:cNvPr id="66" name="pole tekstowe 65"/>
          <p:cNvSpPr txBox="1"/>
          <p:nvPr/>
        </p:nvSpPr>
        <p:spPr>
          <a:xfrm>
            <a:off x="3275856" y="1169313"/>
            <a:ext cx="22134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002776"/>
                </a:solidFill>
                <a:latin typeface="Calibri" pitchFamily="34" charset="0"/>
              </a:rPr>
              <a:t>według sekcji PKD 2007</a:t>
            </a:r>
            <a:endParaRPr lang="pl-PL" sz="1600" dirty="0">
              <a:solidFill>
                <a:srgbClr val="002776"/>
              </a:solidFill>
              <a:latin typeface="Calibri" pitchFamily="34" charset="0"/>
            </a:endParaRPr>
          </a:p>
        </p:txBody>
      </p:sp>
      <p:grpSp>
        <p:nvGrpSpPr>
          <p:cNvPr id="10" name="Grupa 9"/>
          <p:cNvGrpSpPr/>
          <p:nvPr/>
        </p:nvGrpSpPr>
        <p:grpSpPr>
          <a:xfrm>
            <a:off x="633497" y="2656657"/>
            <a:ext cx="4142058" cy="790347"/>
            <a:chOff x="-265693" y="2753006"/>
            <a:chExt cx="4142058" cy="790347"/>
          </a:xfrm>
        </p:grpSpPr>
        <p:sp>
          <p:nvSpPr>
            <p:cNvPr id="11" name="pole tekstowe 10"/>
            <p:cNvSpPr txBox="1"/>
            <p:nvPr/>
          </p:nvSpPr>
          <p:spPr>
            <a:xfrm>
              <a:off x="2928926" y="2897022"/>
              <a:ext cx="9474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  <a:t>8,3%</a:t>
              </a:r>
              <a:b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</a:t>
              </a:r>
              <a:b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2" name="Pierścień 11"/>
            <p:cNvSpPr/>
            <p:nvPr/>
          </p:nvSpPr>
          <p:spPr>
            <a:xfrm>
              <a:off x="-265693" y="2753006"/>
              <a:ext cx="1778263" cy="648072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3" name="Strzałka w górę 12"/>
            <p:cNvSpPr/>
            <p:nvPr/>
          </p:nvSpPr>
          <p:spPr>
            <a:xfrm>
              <a:off x="2786050" y="2980220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2" name="Grupa 1"/>
          <p:cNvGrpSpPr/>
          <p:nvPr/>
        </p:nvGrpSpPr>
        <p:grpSpPr>
          <a:xfrm>
            <a:off x="2535255" y="2224609"/>
            <a:ext cx="2190298" cy="2149207"/>
            <a:chOff x="2535255" y="2348880"/>
            <a:chExt cx="2190298" cy="2149207"/>
          </a:xfrm>
        </p:grpSpPr>
        <p:sp>
          <p:nvSpPr>
            <p:cNvPr id="15" name="pole tekstowe 14"/>
            <p:cNvSpPr txBox="1"/>
            <p:nvPr/>
          </p:nvSpPr>
          <p:spPr>
            <a:xfrm>
              <a:off x="3924693" y="2348880"/>
              <a:ext cx="8008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190,3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2913582" y="2996952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92,4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2627784" y="3573016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71,2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0" name="pole tekstowe 19"/>
            <p:cNvSpPr txBox="1"/>
            <p:nvPr/>
          </p:nvSpPr>
          <p:spPr>
            <a:xfrm>
              <a:off x="2535255" y="4221088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58,3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7020272" y="2304796"/>
            <a:ext cx="1083471" cy="2010708"/>
            <a:chOff x="2391239" y="2210380"/>
            <a:chExt cx="1083471" cy="2010708"/>
          </a:xfrm>
        </p:grpSpPr>
        <p:sp>
          <p:nvSpPr>
            <p:cNvPr id="23" name="pole tekstowe 22"/>
            <p:cNvSpPr txBox="1"/>
            <p:nvPr/>
          </p:nvSpPr>
          <p:spPr>
            <a:xfrm>
              <a:off x="2552425" y="2210380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86,3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2391239" y="2795002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63,1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2752396" y="3351476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008FFA"/>
                  </a:solidFill>
                  <a:latin typeface="Calibri" pitchFamily="34" charset="0"/>
                </a:rPr>
                <a:t>28,9 tys.</a:t>
              </a:r>
              <a:endParaRPr lang="pl-PL" sz="1200" b="1" dirty="0">
                <a:solidFill>
                  <a:srgbClr val="008FFA"/>
                </a:solidFill>
                <a:latin typeface="Calibri" pitchFamily="34" charset="0"/>
              </a:endParaRP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2752396" y="3944089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008FFA"/>
                  </a:solidFill>
                  <a:latin typeface="Calibri" pitchFamily="34" charset="0"/>
                </a:rPr>
                <a:t>26,7 tys.</a:t>
              </a:r>
              <a:endParaRPr lang="pl-PL" sz="1200" b="1" dirty="0">
                <a:solidFill>
                  <a:srgbClr val="008FFA"/>
                </a:solidFill>
                <a:latin typeface="Calibri" pitchFamily="34" charset="0"/>
              </a:endParaRPr>
            </a:p>
          </p:txBody>
        </p:sp>
      </p:grpSp>
      <p:grpSp>
        <p:nvGrpSpPr>
          <p:cNvPr id="27" name="Grupa 26"/>
          <p:cNvGrpSpPr/>
          <p:nvPr/>
        </p:nvGrpSpPr>
        <p:grpSpPr>
          <a:xfrm>
            <a:off x="5266434" y="3936009"/>
            <a:ext cx="3193998" cy="1026423"/>
            <a:chOff x="-175198" y="2836047"/>
            <a:chExt cx="3193998" cy="1026423"/>
          </a:xfrm>
        </p:grpSpPr>
        <p:sp>
          <p:nvSpPr>
            <p:cNvPr id="28" name="pole tekstowe 27"/>
            <p:cNvSpPr txBox="1"/>
            <p:nvPr/>
          </p:nvSpPr>
          <p:spPr>
            <a:xfrm>
              <a:off x="2106627" y="3216139"/>
              <a:ext cx="9121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  <a:t>10,4%</a:t>
              </a:r>
              <a:b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</a:t>
              </a:r>
              <a:b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9" name="Pierścień 28"/>
            <p:cNvSpPr/>
            <p:nvPr/>
          </p:nvSpPr>
          <p:spPr>
            <a:xfrm>
              <a:off x="-175198" y="2836047"/>
              <a:ext cx="1753838" cy="520848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0" name="Strzałka w górę 29"/>
            <p:cNvSpPr/>
            <p:nvPr/>
          </p:nvSpPr>
          <p:spPr>
            <a:xfrm>
              <a:off x="1963751" y="3212879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1" name="pole tekstowe 30"/>
          <p:cNvSpPr txBox="1"/>
          <p:nvPr/>
        </p:nvSpPr>
        <p:spPr>
          <a:xfrm>
            <a:off x="2657803" y="4797152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Najliczniejsze podklasy PKD 2007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32" name="Grupa 31"/>
          <p:cNvGrpSpPr/>
          <p:nvPr/>
        </p:nvGrpSpPr>
        <p:grpSpPr>
          <a:xfrm>
            <a:off x="2219081" y="5686545"/>
            <a:ext cx="920999" cy="327811"/>
            <a:chOff x="5857884" y="1571612"/>
            <a:chExt cx="920999" cy="327811"/>
          </a:xfrm>
        </p:grpSpPr>
        <p:sp>
          <p:nvSpPr>
            <p:cNvPr id="33" name="Prostokąt zaokrąglony 32"/>
            <p:cNvSpPr/>
            <p:nvPr/>
          </p:nvSpPr>
          <p:spPr bwMode="auto">
            <a:xfrm>
              <a:off x="5857884" y="1571612"/>
              <a:ext cx="864861" cy="327811"/>
            </a:xfrm>
            <a:prstGeom prst="roundRect">
              <a:avLst/>
            </a:prstGeom>
            <a:noFill/>
            <a:ln>
              <a:solidFill>
                <a:srgbClr val="002D8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5857884" y="1571612"/>
              <a:ext cx="9209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005A9E"/>
                  </a:solidFill>
                  <a:latin typeface="Calibri" pitchFamily="34" charset="0"/>
                </a:rPr>
                <a:t>24,4 tys.</a:t>
              </a:r>
            </a:p>
          </p:txBody>
        </p:sp>
      </p:grpSp>
      <p:sp>
        <p:nvSpPr>
          <p:cNvPr id="35" name="pole tekstowe 34"/>
          <p:cNvSpPr txBox="1"/>
          <p:nvPr/>
        </p:nvSpPr>
        <p:spPr>
          <a:xfrm>
            <a:off x="1703650" y="5233446"/>
            <a:ext cx="2064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 smtClean="0">
                <a:latin typeface="Calibri" pitchFamily="34" charset="0"/>
              </a:rPr>
              <a:t>Transport drogowy towarów</a:t>
            </a:r>
            <a:endParaRPr lang="pl-PL" sz="1200" dirty="0">
              <a:latin typeface="Calibri" pitchFamily="34" charset="0"/>
            </a:endParaRPr>
          </a:p>
        </p:txBody>
      </p:sp>
      <p:grpSp>
        <p:nvGrpSpPr>
          <p:cNvPr id="36" name="Grupa 35"/>
          <p:cNvGrpSpPr/>
          <p:nvPr/>
        </p:nvGrpSpPr>
        <p:grpSpPr>
          <a:xfrm>
            <a:off x="6099273" y="5666511"/>
            <a:ext cx="920999" cy="327811"/>
            <a:chOff x="5857884" y="1571612"/>
            <a:chExt cx="920999" cy="327811"/>
          </a:xfrm>
        </p:grpSpPr>
        <p:sp>
          <p:nvSpPr>
            <p:cNvPr id="37" name="Prostokąt zaokrąglony 36"/>
            <p:cNvSpPr/>
            <p:nvPr/>
          </p:nvSpPr>
          <p:spPr bwMode="auto">
            <a:xfrm>
              <a:off x="5857884" y="1571612"/>
              <a:ext cx="864861" cy="327811"/>
            </a:xfrm>
            <a:prstGeom prst="roundRect">
              <a:avLst/>
            </a:prstGeom>
            <a:noFill/>
            <a:ln>
              <a:solidFill>
                <a:srgbClr val="007FD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38" name="Text Box 12"/>
            <p:cNvSpPr txBox="1">
              <a:spLocks noChangeArrowheads="1"/>
            </p:cNvSpPr>
            <p:nvPr/>
          </p:nvSpPr>
          <p:spPr bwMode="auto">
            <a:xfrm>
              <a:off x="5881838" y="1571612"/>
              <a:ext cx="89704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007FDE"/>
                  </a:solidFill>
                  <a:latin typeface="Calibri" pitchFamily="34" charset="0"/>
                </a:rPr>
                <a:t>16,4 tys.</a:t>
              </a:r>
            </a:p>
          </p:txBody>
        </p:sp>
      </p:grpSp>
      <p:sp>
        <p:nvSpPr>
          <p:cNvPr id="39" name="pole tekstowe 38"/>
          <p:cNvSpPr txBox="1"/>
          <p:nvPr/>
        </p:nvSpPr>
        <p:spPr>
          <a:xfrm>
            <a:off x="5117876" y="5233445"/>
            <a:ext cx="2838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 smtClean="0">
                <a:latin typeface="Calibri" pitchFamily="34" charset="0"/>
              </a:rPr>
              <a:t>Sprzedaż hurtowa niewyspecjalizowana</a:t>
            </a:r>
            <a:endParaRPr lang="pl-PL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2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rostokąt 20"/>
          <p:cNvSpPr/>
          <p:nvPr/>
        </p:nvSpPr>
        <p:spPr>
          <a:xfrm>
            <a:off x="571472" y="619764"/>
            <a:ext cx="82988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err="1" smtClean="0">
                <a:solidFill>
                  <a:srgbClr val="002776"/>
                </a:solidFill>
                <a:latin typeface="Calibri" pitchFamily="34" charset="0"/>
              </a:rPr>
              <a:t>Nowozarejestrowane</a:t>
            </a:r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 podmioty gospodarki narodowej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46" name="Grupa 45"/>
          <p:cNvGrpSpPr/>
          <p:nvPr/>
        </p:nvGrpSpPr>
        <p:grpSpPr>
          <a:xfrm>
            <a:off x="2279714" y="2501840"/>
            <a:ext cx="4584343" cy="319662"/>
            <a:chOff x="2279714" y="2638924"/>
            <a:chExt cx="4584343" cy="319662"/>
          </a:xfrm>
        </p:grpSpPr>
        <p:sp>
          <p:nvSpPr>
            <p:cNvPr id="22" name="pole tekstowe 21"/>
            <p:cNvSpPr txBox="1"/>
            <p:nvPr/>
          </p:nvSpPr>
          <p:spPr>
            <a:xfrm>
              <a:off x="2279714" y="2638924"/>
              <a:ext cx="150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latin typeface="Calibri" pitchFamily="34" charset="0"/>
                </a:rPr>
                <a:t>Mazowsze</a:t>
              </a:r>
              <a:endParaRPr lang="pl-PL" sz="1400" b="1" dirty="0">
                <a:latin typeface="Calibri" pitchFamily="34" charset="0"/>
              </a:endParaRPr>
            </a:p>
          </p:txBody>
        </p:sp>
        <p:sp>
          <p:nvSpPr>
            <p:cNvPr id="23" name="pole tekstowe 22"/>
            <p:cNvSpPr txBox="1"/>
            <p:nvPr/>
          </p:nvSpPr>
          <p:spPr>
            <a:xfrm>
              <a:off x="5363859" y="2650809"/>
              <a:ext cx="150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latin typeface="Calibri" pitchFamily="34" charset="0"/>
                </a:rPr>
                <a:t>Warszawa</a:t>
              </a:r>
              <a:endParaRPr lang="pl-PL" sz="1400" b="1" dirty="0">
                <a:latin typeface="Calibri" pitchFamily="34" charset="0"/>
              </a:endParaRPr>
            </a:p>
          </p:txBody>
        </p:sp>
      </p:grpSp>
      <p:sp>
        <p:nvSpPr>
          <p:cNvPr id="4" name="Prostokąt 3"/>
          <p:cNvSpPr/>
          <p:nvPr/>
        </p:nvSpPr>
        <p:spPr>
          <a:xfrm>
            <a:off x="6632611" y="1208694"/>
            <a:ext cx="9637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00" b="1" dirty="0">
                <a:solidFill>
                  <a:srgbClr val="0070C0"/>
                </a:solidFill>
                <a:latin typeface="Calibri" pitchFamily="34" charset="0"/>
              </a:rPr>
              <a:t>179</a:t>
            </a:r>
            <a:endParaRPr lang="pl-PL" sz="4000" dirty="0"/>
          </a:p>
        </p:txBody>
      </p:sp>
      <p:grpSp>
        <p:nvGrpSpPr>
          <p:cNvPr id="10" name="Grupa 9"/>
          <p:cNvGrpSpPr/>
          <p:nvPr/>
        </p:nvGrpSpPr>
        <p:grpSpPr>
          <a:xfrm>
            <a:off x="1844103" y="1529882"/>
            <a:ext cx="6112273" cy="307778"/>
            <a:chOff x="1691680" y="1529882"/>
            <a:chExt cx="6112273" cy="307778"/>
          </a:xfrm>
        </p:grpSpPr>
        <p:sp>
          <p:nvSpPr>
            <p:cNvPr id="17" name="pole tekstowe 16"/>
            <p:cNvSpPr txBox="1"/>
            <p:nvPr/>
          </p:nvSpPr>
          <p:spPr>
            <a:xfrm>
              <a:off x="1691680" y="1529883"/>
              <a:ext cx="49294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W 2013 r. na Mazowszu codziennie rejestrowanych było średnio  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5" name="Prostokąt 4"/>
            <p:cNvSpPr/>
            <p:nvPr/>
          </p:nvSpPr>
          <p:spPr>
            <a:xfrm>
              <a:off x="7308304" y="1529882"/>
              <a:ext cx="49564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b="1" dirty="0">
                  <a:solidFill>
                    <a:srgbClr val="002060"/>
                  </a:solidFill>
                  <a:latin typeface="Calibri" pitchFamily="34" charset="0"/>
                </a:rPr>
                <a:t>firm</a:t>
              </a:r>
              <a:endParaRPr lang="pl-PL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6" name="Grupa 25"/>
          <p:cNvGrpSpPr/>
          <p:nvPr/>
        </p:nvGrpSpPr>
        <p:grpSpPr>
          <a:xfrm>
            <a:off x="4306638" y="1916832"/>
            <a:ext cx="3361706" cy="369332"/>
            <a:chOff x="-1143040" y="4500570"/>
            <a:chExt cx="3361706" cy="369332"/>
          </a:xfrm>
        </p:grpSpPr>
        <p:sp>
          <p:nvSpPr>
            <p:cNvPr id="27" name="pole tekstowe 26"/>
            <p:cNvSpPr txBox="1"/>
            <p:nvPr/>
          </p:nvSpPr>
          <p:spPr>
            <a:xfrm>
              <a:off x="-1000164" y="4500570"/>
              <a:ext cx="3218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C00000"/>
                  </a:solidFill>
                  <a:latin typeface="Calibri" pitchFamily="34" charset="0"/>
                </a:rPr>
                <a:t>codziennie o  </a:t>
              </a:r>
              <a:r>
                <a:rPr lang="pl-PL" b="1" dirty="0" smtClean="0">
                  <a:solidFill>
                    <a:srgbClr val="C00000"/>
                  </a:solidFill>
                  <a:latin typeface="Calibri" pitchFamily="34" charset="0"/>
                </a:rPr>
                <a:t>12</a:t>
              </a:r>
              <a:r>
                <a:rPr lang="pl-PL" sz="1400" dirty="0" smtClean="0">
                  <a:solidFill>
                    <a:srgbClr val="C00000"/>
                  </a:solidFill>
                  <a:latin typeface="Calibri" pitchFamily="34" charset="0"/>
                </a:rPr>
                <a:t> firm więcej niż w 2012 r.</a:t>
              </a:r>
              <a:endParaRPr lang="pl-PL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8" name="Strzałka w górę 27"/>
            <p:cNvSpPr/>
            <p:nvPr/>
          </p:nvSpPr>
          <p:spPr>
            <a:xfrm>
              <a:off x="-1143040" y="4500570"/>
              <a:ext cx="142876" cy="285752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1048200" cy="1042701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01" y="1542479"/>
            <a:ext cx="45719" cy="597023"/>
          </a:xfrm>
          <a:prstGeom prst="rect">
            <a:avLst/>
          </a:prstGeom>
        </p:spPr>
      </p:pic>
      <p:sp>
        <p:nvSpPr>
          <p:cNvPr id="47" name="pole tekstowe 46"/>
          <p:cNvSpPr txBox="1"/>
          <p:nvPr/>
        </p:nvSpPr>
        <p:spPr>
          <a:xfrm>
            <a:off x="2541302" y="3574679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Najliczniejsza podklasa PKD 2007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48" name="Grupa 47"/>
          <p:cNvGrpSpPr/>
          <p:nvPr/>
        </p:nvGrpSpPr>
        <p:grpSpPr>
          <a:xfrm>
            <a:off x="2051720" y="4379869"/>
            <a:ext cx="1008112" cy="327811"/>
            <a:chOff x="5857884" y="1571612"/>
            <a:chExt cx="1008112" cy="327811"/>
          </a:xfrm>
        </p:grpSpPr>
        <p:sp>
          <p:nvSpPr>
            <p:cNvPr id="49" name="Prostokąt zaokrąglony 48"/>
            <p:cNvSpPr/>
            <p:nvPr/>
          </p:nvSpPr>
          <p:spPr bwMode="auto">
            <a:xfrm>
              <a:off x="5857884" y="1571612"/>
              <a:ext cx="864861" cy="327811"/>
            </a:xfrm>
            <a:prstGeom prst="roundRect">
              <a:avLst/>
            </a:prstGeom>
            <a:noFill/>
            <a:ln>
              <a:solidFill>
                <a:srgbClr val="0062A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50" name="Text Box 12"/>
            <p:cNvSpPr txBox="1">
              <a:spLocks noChangeArrowheads="1"/>
            </p:cNvSpPr>
            <p:nvPr/>
          </p:nvSpPr>
          <p:spPr bwMode="auto">
            <a:xfrm>
              <a:off x="5944997" y="1571612"/>
              <a:ext cx="9209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0062AC"/>
                  </a:solidFill>
                  <a:latin typeface="Calibri" pitchFamily="34" charset="0"/>
                </a:rPr>
                <a:t>3,4 tys.</a:t>
              </a:r>
            </a:p>
          </p:txBody>
        </p:sp>
      </p:grpSp>
      <p:sp>
        <p:nvSpPr>
          <p:cNvPr id="51" name="pole tekstowe 50"/>
          <p:cNvSpPr txBox="1"/>
          <p:nvPr/>
        </p:nvSpPr>
        <p:spPr>
          <a:xfrm>
            <a:off x="3240316" y="4145552"/>
            <a:ext cx="2418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 smtClean="0">
                <a:latin typeface="Calibri" pitchFamily="34" charset="0"/>
              </a:rPr>
              <a:t>Pozostałe doradztwo w zakresie prowadzenia działalności gospodarczej i zarządzania</a:t>
            </a:r>
            <a:endParaRPr lang="pl-PL" sz="1200" dirty="0">
              <a:latin typeface="Calibri" pitchFamily="34" charset="0"/>
            </a:endParaRPr>
          </a:p>
        </p:txBody>
      </p:sp>
      <p:grpSp>
        <p:nvGrpSpPr>
          <p:cNvPr id="52" name="Grupa 51"/>
          <p:cNvGrpSpPr/>
          <p:nvPr/>
        </p:nvGrpSpPr>
        <p:grpSpPr>
          <a:xfrm>
            <a:off x="5982772" y="4359835"/>
            <a:ext cx="998441" cy="327811"/>
            <a:chOff x="5857884" y="1571612"/>
            <a:chExt cx="998441" cy="327811"/>
          </a:xfrm>
        </p:grpSpPr>
        <p:sp>
          <p:nvSpPr>
            <p:cNvPr id="53" name="Prostokąt zaokrąglony 52"/>
            <p:cNvSpPr/>
            <p:nvPr/>
          </p:nvSpPr>
          <p:spPr bwMode="auto">
            <a:xfrm>
              <a:off x="5857884" y="1571612"/>
              <a:ext cx="864861" cy="327811"/>
            </a:xfrm>
            <a:prstGeom prst="roundRect">
              <a:avLst/>
            </a:prstGeom>
            <a:noFill/>
            <a:ln>
              <a:solidFill>
                <a:srgbClr val="007FD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54" name="Text Box 12"/>
            <p:cNvSpPr txBox="1">
              <a:spLocks noChangeArrowheads="1"/>
            </p:cNvSpPr>
            <p:nvPr/>
          </p:nvSpPr>
          <p:spPr bwMode="auto">
            <a:xfrm>
              <a:off x="5959280" y="1575725"/>
              <a:ext cx="89704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007FDE"/>
                  </a:solidFill>
                  <a:latin typeface="Calibri" pitchFamily="34" charset="0"/>
                </a:rPr>
                <a:t>2,7 tys.</a:t>
              </a:r>
            </a:p>
          </p:txBody>
        </p:sp>
      </p:grpSp>
      <p:grpSp>
        <p:nvGrpSpPr>
          <p:cNvPr id="2" name="Grupa 1"/>
          <p:cNvGrpSpPr/>
          <p:nvPr/>
        </p:nvGrpSpPr>
        <p:grpSpPr>
          <a:xfrm>
            <a:off x="2584766" y="2928215"/>
            <a:ext cx="920732" cy="311438"/>
            <a:chOff x="1301674" y="3425339"/>
            <a:chExt cx="920732" cy="311438"/>
          </a:xfrm>
        </p:grpSpPr>
        <p:sp>
          <p:nvSpPr>
            <p:cNvPr id="56" name="Prostokąt zaokrąglony 55"/>
            <p:cNvSpPr/>
            <p:nvPr/>
          </p:nvSpPr>
          <p:spPr>
            <a:xfrm>
              <a:off x="1301674" y="3425339"/>
              <a:ext cx="920732" cy="311438"/>
            </a:xfrm>
            <a:prstGeom prst="roundRect">
              <a:avLst/>
            </a:prstGeom>
            <a:solidFill>
              <a:srgbClr val="0062A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7" name="Text Box 12"/>
            <p:cNvSpPr txBox="1">
              <a:spLocks noChangeArrowheads="1"/>
            </p:cNvSpPr>
            <p:nvPr/>
          </p:nvSpPr>
          <p:spPr bwMode="auto">
            <a:xfrm>
              <a:off x="1424738" y="3429000"/>
              <a:ext cx="7709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65 439</a:t>
              </a:r>
            </a:p>
          </p:txBody>
        </p:sp>
      </p:grpSp>
      <p:grpSp>
        <p:nvGrpSpPr>
          <p:cNvPr id="3" name="Grupa 2"/>
          <p:cNvGrpSpPr/>
          <p:nvPr/>
        </p:nvGrpSpPr>
        <p:grpSpPr>
          <a:xfrm>
            <a:off x="5634198" y="2928215"/>
            <a:ext cx="920732" cy="311438"/>
            <a:chOff x="5606278" y="3402946"/>
            <a:chExt cx="920732" cy="311438"/>
          </a:xfrm>
        </p:grpSpPr>
        <p:sp>
          <p:nvSpPr>
            <p:cNvPr id="58" name="Prostokąt zaokrąglony 57"/>
            <p:cNvSpPr/>
            <p:nvPr/>
          </p:nvSpPr>
          <p:spPr>
            <a:xfrm>
              <a:off x="5606278" y="3402946"/>
              <a:ext cx="920732" cy="311438"/>
            </a:xfrm>
            <a:prstGeom prst="roundRect">
              <a:avLst/>
            </a:prstGeom>
            <a:solidFill>
              <a:srgbClr val="007FDE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9" name="Text Box 12"/>
            <p:cNvSpPr txBox="1">
              <a:spLocks noChangeArrowheads="1"/>
            </p:cNvSpPr>
            <p:nvPr/>
          </p:nvSpPr>
          <p:spPr bwMode="auto">
            <a:xfrm>
              <a:off x="5729342" y="3406607"/>
              <a:ext cx="7709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32 594</a:t>
              </a:r>
            </a:p>
          </p:txBody>
        </p:sp>
      </p:grpSp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031" y="5064497"/>
            <a:ext cx="908457" cy="797357"/>
          </a:xfrm>
          <a:prstGeom prst="rect">
            <a:avLst/>
          </a:prstGeom>
        </p:spPr>
      </p:pic>
      <p:sp>
        <p:nvSpPr>
          <p:cNvPr id="60" name="pole tekstowe 59"/>
          <p:cNvSpPr txBox="1"/>
          <p:nvPr/>
        </p:nvSpPr>
        <p:spPr>
          <a:xfrm>
            <a:off x="3203848" y="5238247"/>
            <a:ext cx="2723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 smtClean="0">
                <a:latin typeface="Calibri" pitchFamily="34" charset="0"/>
              </a:rPr>
              <a:t>Sprzedaż detaliczna prowadzona przez domy sprzedaży wysyłkowej lub Internet</a:t>
            </a:r>
            <a:endParaRPr lang="pl-PL" sz="1200" dirty="0">
              <a:latin typeface="Calibri" pitchFamily="34" charset="0"/>
            </a:endParaRPr>
          </a:p>
        </p:txBody>
      </p:sp>
      <p:grpSp>
        <p:nvGrpSpPr>
          <p:cNvPr id="31" name="Grupa 30"/>
          <p:cNvGrpSpPr/>
          <p:nvPr/>
        </p:nvGrpSpPr>
        <p:grpSpPr>
          <a:xfrm>
            <a:off x="2051720" y="5305175"/>
            <a:ext cx="998441" cy="327811"/>
            <a:chOff x="5857884" y="1571612"/>
            <a:chExt cx="998441" cy="327811"/>
          </a:xfrm>
        </p:grpSpPr>
        <p:sp>
          <p:nvSpPr>
            <p:cNvPr id="32" name="Prostokąt zaokrąglony 31"/>
            <p:cNvSpPr/>
            <p:nvPr/>
          </p:nvSpPr>
          <p:spPr bwMode="auto">
            <a:xfrm>
              <a:off x="5857884" y="1571612"/>
              <a:ext cx="864861" cy="327811"/>
            </a:xfrm>
            <a:prstGeom prst="roundRect">
              <a:avLst/>
            </a:prstGeom>
            <a:noFill/>
            <a:ln>
              <a:solidFill>
                <a:srgbClr val="0062A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33" name="Text Box 12"/>
            <p:cNvSpPr txBox="1">
              <a:spLocks noChangeArrowheads="1"/>
            </p:cNvSpPr>
            <p:nvPr/>
          </p:nvSpPr>
          <p:spPr bwMode="auto">
            <a:xfrm>
              <a:off x="5959280" y="1575725"/>
              <a:ext cx="89704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0062AC"/>
                  </a:solidFill>
                  <a:latin typeface="Calibri" pitchFamily="34" charset="0"/>
                </a:rPr>
                <a:t>1,9 tys.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821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  <p:bldP spid="51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571472" y="619764"/>
            <a:ext cx="7589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Wyrejestrowane podmioty gospodarki narodowej</a:t>
            </a:r>
            <a:endParaRPr lang="pl-PL" sz="2800" b="1" dirty="0">
              <a:solidFill>
                <a:srgbClr val="002776"/>
              </a:solidFill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7064659" y="1208694"/>
            <a:ext cx="9637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000" b="1" dirty="0" smtClean="0">
                <a:solidFill>
                  <a:srgbClr val="005A9E"/>
                </a:solidFill>
                <a:latin typeface="Calibri" pitchFamily="34" charset="0"/>
              </a:rPr>
              <a:t>112</a:t>
            </a:r>
            <a:endParaRPr lang="pl-PL" sz="4000" dirty="0">
              <a:solidFill>
                <a:srgbClr val="005A9E"/>
              </a:solidFill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1835696" y="1529882"/>
            <a:ext cx="6552728" cy="307778"/>
            <a:chOff x="1251225" y="1529882"/>
            <a:chExt cx="6552728" cy="307778"/>
          </a:xfrm>
        </p:grpSpPr>
        <p:sp>
          <p:nvSpPr>
            <p:cNvPr id="17" name="pole tekstowe 16"/>
            <p:cNvSpPr txBox="1"/>
            <p:nvPr/>
          </p:nvSpPr>
          <p:spPr>
            <a:xfrm>
              <a:off x="1251225" y="1529883"/>
              <a:ext cx="53289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7FDE"/>
                  </a:solidFill>
                  <a:latin typeface="Calibri" pitchFamily="34" charset="0"/>
                </a:rPr>
                <a:t>W 2013 r. na Mazowszu codziennie wyrejestrowywanych było średnio  </a:t>
              </a:r>
              <a:endParaRPr lang="pl-PL" sz="1400" b="1" dirty="0">
                <a:solidFill>
                  <a:srgbClr val="007FDE"/>
                </a:solidFill>
                <a:latin typeface="Calibri" pitchFamily="34" charset="0"/>
              </a:endParaRPr>
            </a:p>
          </p:txBody>
        </p:sp>
        <p:sp>
          <p:nvSpPr>
            <p:cNvPr id="23" name="Prostokąt 22"/>
            <p:cNvSpPr/>
            <p:nvPr/>
          </p:nvSpPr>
          <p:spPr>
            <a:xfrm>
              <a:off x="7308304" y="1529882"/>
              <a:ext cx="49564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b="1" dirty="0">
                  <a:solidFill>
                    <a:srgbClr val="007FDE"/>
                  </a:solidFill>
                  <a:latin typeface="Calibri" pitchFamily="34" charset="0"/>
                </a:rPr>
                <a:t>firm</a:t>
              </a:r>
              <a:endParaRPr lang="pl-PL" dirty="0">
                <a:solidFill>
                  <a:srgbClr val="007FDE"/>
                </a:solidFill>
              </a:endParaRPr>
            </a:p>
          </p:txBody>
        </p:sp>
      </p:grpSp>
      <p:sp>
        <p:nvSpPr>
          <p:cNvPr id="27" name="pole tekstowe 26"/>
          <p:cNvSpPr txBox="1"/>
          <p:nvPr/>
        </p:nvSpPr>
        <p:spPr>
          <a:xfrm>
            <a:off x="4205480" y="1916832"/>
            <a:ext cx="3798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smtClean="0">
                <a:solidFill>
                  <a:srgbClr val="C00000"/>
                </a:solidFill>
                <a:latin typeface="Calibri" pitchFamily="34" charset="0"/>
              </a:rPr>
              <a:t>codziennie o </a:t>
            </a:r>
            <a:r>
              <a:rPr lang="pl-PL" b="1" dirty="0" smtClean="0">
                <a:solidFill>
                  <a:srgbClr val="C00000"/>
                </a:solidFill>
                <a:latin typeface="Calibri" pitchFamily="34" charset="0"/>
              </a:rPr>
              <a:t>67</a:t>
            </a:r>
            <a:r>
              <a:rPr lang="pl-PL" sz="1400" dirty="0" smtClean="0">
                <a:solidFill>
                  <a:srgbClr val="C00000"/>
                </a:solidFill>
                <a:latin typeface="Calibri" pitchFamily="34" charset="0"/>
              </a:rPr>
              <a:t> mniej niż </a:t>
            </a:r>
            <a:r>
              <a:rPr lang="pl-PL" sz="1400" dirty="0" err="1" smtClean="0">
                <a:solidFill>
                  <a:srgbClr val="C00000"/>
                </a:solidFill>
                <a:latin typeface="Calibri" pitchFamily="34" charset="0"/>
              </a:rPr>
              <a:t>nowozarejestrowanych</a:t>
            </a:r>
            <a:endParaRPr lang="pl-PL" sz="1400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29" name="Obraz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1048200" cy="1042701"/>
          </a:xfrm>
          <a:prstGeom prst="rect">
            <a:avLst/>
          </a:prstGeom>
        </p:spPr>
      </p:pic>
      <p:pic>
        <p:nvPicPr>
          <p:cNvPr id="30" name="Obraz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01" y="1542479"/>
            <a:ext cx="45719" cy="597023"/>
          </a:xfrm>
          <a:prstGeom prst="rect">
            <a:avLst/>
          </a:prstGeom>
        </p:spPr>
      </p:pic>
      <p:grpSp>
        <p:nvGrpSpPr>
          <p:cNvPr id="40" name="Grupa 39"/>
          <p:cNvGrpSpPr/>
          <p:nvPr/>
        </p:nvGrpSpPr>
        <p:grpSpPr>
          <a:xfrm>
            <a:off x="2279714" y="2501840"/>
            <a:ext cx="4584343" cy="319662"/>
            <a:chOff x="2279714" y="2638924"/>
            <a:chExt cx="4584343" cy="319662"/>
          </a:xfrm>
        </p:grpSpPr>
        <p:sp>
          <p:nvSpPr>
            <p:cNvPr id="41" name="pole tekstowe 40"/>
            <p:cNvSpPr txBox="1"/>
            <p:nvPr/>
          </p:nvSpPr>
          <p:spPr>
            <a:xfrm>
              <a:off x="2279714" y="2638924"/>
              <a:ext cx="150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latin typeface="Calibri" pitchFamily="34" charset="0"/>
                </a:rPr>
                <a:t>Mazowsze</a:t>
              </a:r>
              <a:endParaRPr lang="pl-PL" sz="1400" b="1" dirty="0">
                <a:latin typeface="Calibri" pitchFamily="34" charset="0"/>
              </a:endParaRPr>
            </a:p>
          </p:txBody>
        </p:sp>
        <p:sp>
          <p:nvSpPr>
            <p:cNvPr id="42" name="pole tekstowe 41"/>
            <p:cNvSpPr txBox="1"/>
            <p:nvPr/>
          </p:nvSpPr>
          <p:spPr>
            <a:xfrm>
              <a:off x="5363859" y="2650809"/>
              <a:ext cx="150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latin typeface="Calibri" pitchFamily="34" charset="0"/>
                </a:rPr>
                <a:t>Warszawa</a:t>
              </a:r>
              <a:endParaRPr lang="pl-PL" sz="1400" b="1" dirty="0">
                <a:latin typeface="Calibri" pitchFamily="34" charset="0"/>
              </a:endParaRPr>
            </a:p>
          </p:txBody>
        </p:sp>
      </p:grpSp>
      <p:sp>
        <p:nvSpPr>
          <p:cNvPr id="43" name="pole tekstowe 42"/>
          <p:cNvSpPr txBox="1"/>
          <p:nvPr/>
        </p:nvSpPr>
        <p:spPr>
          <a:xfrm>
            <a:off x="2541302" y="3764979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Najliczniejsze podklasy PKD 2007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44" name="Grupa 43"/>
          <p:cNvGrpSpPr/>
          <p:nvPr/>
        </p:nvGrpSpPr>
        <p:grpSpPr>
          <a:xfrm>
            <a:off x="2584766" y="2928215"/>
            <a:ext cx="920732" cy="311438"/>
            <a:chOff x="1301674" y="3425339"/>
            <a:chExt cx="920732" cy="311438"/>
          </a:xfrm>
        </p:grpSpPr>
        <p:sp>
          <p:nvSpPr>
            <p:cNvPr id="45" name="Prostokąt zaokrąglony 44"/>
            <p:cNvSpPr/>
            <p:nvPr/>
          </p:nvSpPr>
          <p:spPr>
            <a:xfrm>
              <a:off x="1301674" y="3425339"/>
              <a:ext cx="920732" cy="311438"/>
            </a:xfrm>
            <a:prstGeom prst="roundRect">
              <a:avLst/>
            </a:prstGeom>
            <a:solidFill>
              <a:srgbClr val="007FDE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6" name="Text Box 12"/>
            <p:cNvSpPr txBox="1">
              <a:spLocks noChangeArrowheads="1"/>
            </p:cNvSpPr>
            <p:nvPr/>
          </p:nvSpPr>
          <p:spPr bwMode="auto">
            <a:xfrm>
              <a:off x="1424738" y="3429000"/>
              <a:ext cx="7709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40 955</a:t>
              </a:r>
            </a:p>
          </p:txBody>
        </p:sp>
      </p:grpSp>
      <p:grpSp>
        <p:nvGrpSpPr>
          <p:cNvPr id="47" name="Grupa 46"/>
          <p:cNvGrpSpPr/>
          <p:nvPr/>
        </p:nvGrpSpPr>
        <p:grpSpPr>
          <a:xfrm>
            <a:off x="5634198" y="2928215"/>
            <a:ext cx="920732" cy="311438"/>
            <a:chOff x="5606278" y="3402946"/>
            <a:chExt cx="920732" cy="311438"/>
          </a:xfrm>
        </p:grpSpPr>
        <p:sp>
          <p:nvSpPr>
            <p:cNvPr id="48" name="Prostokąt zaokrąglony 47"/>
            <p:cNvSpPr/>
            <p:nvPr/>
          </p:nvSpPr>
          <p:spPr>
            <a:xfrm>
              <a:off x="5606278" y="3402946"/>
              <a:ext cx="920732" cy="311438"/>
            </a:xfrm>
            <a:prstGeom prst="roundRect">
              <a:avLst/>
            </a:prstGeom>
            <a:solidFill>
              <a:srgbClr val="289CFC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9" name="Text Box 12"/>
            <p:cNvSpPr txBox="1">
              <a:spLocks noChangeArrowheads="1"/>
            </p:cNvSpPr>
            <p:nvPr/>
          </p:nvSpPr>
          <p:spPr bwMode="auto">
            <a:xfrm>
              <a:off x="5729342" y="3406607"/>
              <a:ext cx="7709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16 796</a:t>
              </a:r>
            </a:p>
          </p:txBody>
        </p:sp>
      </p:grpSp>
      <p:grpSp>
        <p:nvGrpSpPr>
          <p:cNvPr id="50" name="Grupa 49"/>
          <p:cNvGrpSpPr/>
          <p:nvPr/>
        </p:nvGrpSpPr>
        <p:grpSpPr>
          <a:xfrm>
            <a:off x="3203848" y="4625191"/>
            <a:ext cx="1008112" cy="327811"/>
            <a:chOff x="5857884" y="1571612"/>
            <a:chExt cx="1008112" cy="327811"/>
          </a:xfrm>
        </p:grpSpPr>
        <p:sp>
          <p:nvSpPr>
            <p:cNvPr id="51" name="Prostokąt zaokrąglony 50"/>
            <p:cNvSpPr/>
            <p:nvPr/>
          </p:nvSpPr>
          <p:spPr bwMode="auto">
            <a:xfrm>
              <a:off x="5857884" y="1571612"/>
              <a:ext cx="864861" cy="327811"/>
            </a:xfrm>
            <a:prstGeom prst="roundRect">
              <a:avLst/>
            </a:prstGeom>
            <a:noFill/>
            <a:ln>
              <a:solidFill>
                <a:srgbClr val="007FD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5944997" y="1571612"/>
              <a:ext cx="9209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0062AC"/>
                  </a:solidFill>
                  <a:latin typeface="Calibri" pitchFamily="34" charset="0"/>
                </a:rPr>
                <a:t>1,5 tys.</a:t>
              </a:r>
            </a:p>
          </p:txBody>
        </p:sp>
      </p:grpSp>
      <p:grpSp>
        <p:nvGrpSpPr>
          <p:cNvPr id="54" name="Grupa 53"/>
          <p:cNvGrpSpPr/>
          <p:nvPr/>
        </p:nvGrpSpPr>
        <p:grpSpPr>
          <a:xfrm>
            <a:off x="6804248" y="4605157"/>
            <a:ext cx="998441" cy="327811"/>
            <a:chOff x="5857884" y="1571612"/>
            <a:chExt cx="998441" cy="327811"/>
          </a:xfrm>
        </p:grpSpPr>
        <p:sp>
          <p:nvSpPr>
            <p:cNvPr id="55" name="Prostokąt zaokrąglony 54"/>
            <p:cNvSpPr/>
            <p:nvPr/>
          </p:nvSpPr>
          <p:spPr bwMode="auto">
            <a:xfrm>
              <a:off x="5857884" y="1571612"/>
              <a:ext cx="864861" cy="327811"/>
            </a:xfrm>
            <a:prstGeom prst="roundRect">
              <a:avLst/>
            </a:prstGeom>
            <a:noFill/>
            <a:ln>
              <a:solidFill>
                <a:srgbClr val="289CF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56" name="Text Box 12"/>
            <p:cNvSpPr txBox="1">
              <a:spLocks noChangeArrowheads="1"/>
            </p:cNvSpPr>
            <p:nvPr/>
          </p:nvSpPr>
          <p:spPr bwMode="auto">
            <a:xfrm>
              <a:off x="5959280" y="1575725"/>
              <a:ext cx="89704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007FDE"/>
                  </a:solidFill>
                  <a:latin typeface="Calibri" pitchFamily="34" charset="0"/>
                </a:rPr>
                <a:t>0,6 tys.</a:t>
              </a:r>
            </a:p>
          </p:txBody>
        </p:sp>
      </p:grpSp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04" y="4400966"/>
            <a:ext cx="1283444" cy="75622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116" y="4432744"/>
            <a:ext cx="992292" cy="59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1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181" y="3578395"/>
            <a:ext cx="3236321" cy="1601733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717954" y="619764"/>
            <a:ext cx="5294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002776"/>
                </a:solidFill>
                <a:latin typeface="Calibri" pitchFamily="34" charset="0"/>
              </a:rPr>
              <a:t>Wyniki finansowe przedsiębiorstw</a:t>
            </a:r>
            <a:endParaRPr lang="pl-PL" sz="2800" b="1" dirty="0">
              <a:solidFill>
                <a:srgbClr val="002776"/>
              </a:solidFill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1979712" y="2035074"/>
            <a:ext cx="1663339" cy="307777"/>
            <a:chOff x="4337422" y="1785926"/>
            <a:chExt cx="1663339" cy="307777"/>
          </a:xfrm>
        </p:grpSpPr>
        <p:sp>
          <p:nvSpPr>
            <p:cNvPr id="6" name="Prostokąt zaokrąglony 5"/>
            <p:cNvSpPr/>
            <p:nvPr/>
          </p:nvSpPr>
          <p:spPr>
            <a:xfrm>
              <a:off x="4337423" y="1785926"/>
              <a:ext cx="1663338" cy="307777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" name="pole tekstowe 6"/>
            <p:cNvSpPr txBox="1"/>
            <p:nvPr/>
          </p:nvSpPr>
          <p:spPr>
            <a:xfrm>
              <a:off x="4337422" y="1785926"/>
              <a:ext cx="1587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2"/>
                  </a:solidFill>
                  <a:latin typeface="Calibri" pitchFamily="34" charset="0"/>
                </a:rPr>
                <a:t>940 399,5 mln zł</a:t>
              </a:r>
              <a:endParaRPr lang="pl-PL" sz="14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8" name="Grupa 7"/>
          <p:cNvGrpSpPr/>
          <p:nvPr/>
        </p:nvGrpSpPr>
        <p:grpSpPr>
          <a:xfrm>
            <a:off x="5418604" y="2061208"/>
            <a:ext cx="1671862" cy="317095"/>
            <a:chOff x="5603133" y="2164374"/>
            <a:chExt cx="1454001" cy="317095"/>
          </a:xfrm>
        </p:grpSpPr>
        <p:sp>
          <p:nvSpPr>
            <p:cNvPr id="9" name="Prostokąt zaokrąglony 8"/>
            <p:cNvSpPr/>
            <p:nvPr/>
          </p:nvSpPr>
          <p:spPr>
            <a:xfrm>
              <a:off x="5608933" y="2164374"/>
              <a:ext cx="1434564" cy="317095"/>
            </a:xfrm>
            <a:prstGeom prst="roundRect">
              <a:avLst/>
            </a:prstGeom>
            <a:solidFill>
              <a:srgbClr val="CC66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ole tekstowe 9"/>
            <p:cNvSpPr txBox="1"/>
            <p:nvPr/>
          </p:nvSpPr>
          <p:spPr>
            <a:xfrm>
              <a:off x="5603133" y="2173692"/>
              <a:ext cx="14540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2"/>
                  </a:solidFill>
                  <a:latin typeface="Calibri" pitchFamily="34" charset="0"/>
                </a:rPr>
                <a:t>904 769,4 mln zł</a:t>
              </a:r>
              <a:endParaRPr lang="pl-PL" sz="14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11" name="pole tekstowe 10"/>
          <p:cNvSpPr txBox="1"/>
          <p:nvPr/>
        </p:nvSpPr>
        <p:spPr>
          <a:xfrm>
            <a:off x="1730359" y="1432521"/>
            <a:ext cx="2142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Przychody z całokształtu działalności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5057601" y="1377062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Przychody netto ze sprzedaży produktów, towarów i materiałów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29" name="Grupa 28"/>
          <p:cNvGrpSpPr/>
          <p:nvPr/>
        </p:nvGrpSpPr>
        <p:grpSpPr>
          <a:xfrm>
            <a:off x="5544342" y="4293096"/>
            <a:ext cx="1691954" cy="491313"/>
            <a:chOff x="5680282" y="2585882"/>
            <a:chExt cx="1691954" cy="491313"/>
          </a:xfrm>
        </p:grpSpPr>
        <p:sp>
          <p:nvSpPr>
            <p:cNvPr id="30" name="pole tekstowe 29"/>
            <p:cNvSpPr txBox="1"/>
            <p:nvPr/>
          </p:nvSpPr>
          <p:spPr>
            <a:xfrm>
              <a:off x="5823158" y="2800196"/>
              <a:ext cx="1549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31" name="Grupa 27"/>
            <p:cNvGrpSpPr/>
            <p:nvPr/>
          </p:nvGrpSpPr>
          <p:grpSpPr>
            <a:xfrm>
              <a:off x="5680282" y="2585882"/>
              <a:ext cx="1199319" cy="371918"/>
              <a:chOff x="-1143040" y="4414404"/>
              <a:chExt cx="1199319" cy="371918"/>
            </a:xfrm>
          </p:grpSpPr>
          <p:sp>
            <p:nvSpPr>
              <p:cNvPr id="32" name="pole tekstowe 31"/>
              <p:cNvSpPr txBox="1"/>
              <p:nvPr/>
            </p:nvSpPr>
            <p:spPr>
              <a:xfrm>
                <a:off x="-1000164" y="4414404"/>
                <a:ext cx="1056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1,6 p. proc.</a:t>
                </a:r>
                <a:endParaRPr lang="pl-PL" sz="12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3" name="Strzałka w górę 32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37" name="pole tekstowe 36"/>
          <p:cNvSpPr txBox="1"/>
          <p:nvPr/>
        </p:nvSpPr>
        <p:spPr>
          <a:xfrm>
            <a:off x="1987715" y="3266949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Wynik finansowy brutto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5004048" y="3338957"/>
            <a:ext cx="2242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Udział przedsiębiorstw wykazujących zysk netto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42" name="Grupa 41"/>
          <p:cNvGrpSpPr/>
          <p:nvPr/>
        </p:nvGrpSpPr>
        <p:grpSpPr>
          <a:xfrm>
            <a:off x="5328318" y="2433631"/>
            <a:ext cx="1691954" cy="491313"/>
            <a:chOff x="5680282" y="2603881"/>
            <a:chExt cx="1691954" cy="491313"/>
          </a:xfrm>
        </p:grpSpPr>
        <p:sp>
          <p:nvSpPr>
            <p:cNvPr id="43" name="pole tekstowe 42"/>
            <p:cNvSpPr txBox="1"/>
            <p:nvPr/>
          </p:nvSpPr>
          <p:spPr>
            <a:xfrm>
              <a:off x="5823158" y="2818195"/>
              <a:ext cx="1549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44" name="Grupa 27"/>
            <p:cNvGrpSpPr/>
            <p:nvPr/>
          </p:nvGrpSpPr>
          <p:grpSpPr>
            <a:xfrm>
              <a:off x="5680282" y="2603881"/>
              <a:ext cx="790810" cy="353919"/>
              <a:chOff x="-1143040" y="4432403"/>
              <a:chExt cx="790810" cy="353919"/>
            </a:xfrm>
          </p:grpSpPr>
          <p:sp>
            <p:nvSpPr>
              <p:cNvPr id="45" name="pole tekstowe 44"/>
              <p:cNvSpPr txBox="1"/>
              <p:nvPr/>
            </p:nvSpPr>
            <p:spPr>
              <a:xfrm>
                <a:off x="-1000164" y="4432403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1,1%</a:t>
                </a:r>
                <a:endParaRPr lang="pl-PL" sz="12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" name="Strzałka w górę 45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47" name="Grupa 46"/>
          <p:cNvGrpSpPr/>
          <p:nvPr/>
        </p:nvGrpSpPr>
        <p:grpSpPr>
          <a:xfrm>
            <a:off x="1900549" y="3808434"/>
            <a:ext cx="1663339" cy="307777"/>
            <a:chOff x="4337423" y="1785926"/>
            <a:chExt cx="1663339" cy="307777"/>
          </a:xfrm>
        </p:grpSpPr>
        <p:sp>
          <p:nvSpPr>
            <p:cNvPr id="48" name="Prostokąt zaokrąglony 47"/>
            <p:cNvSpPr/>
            <p:nvPr/>
          </p:nvSpPr>
          <p:spPr>
            <a:xfrm>
              <a:off x="4337423" y="1785926"/>
              <a:ext cx="1663338" cy="307777"/>
            </a:xfrm>
            <a:prstGeom prst="roundRect">
              <a:avLst/>
            </a:prstGeom>
            <a:solidFill>
              <a:srgbClr val="9659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9" name="pole tekstowe 48"/>
            <p:cNvSpPr txBox="1"/>
            <p:nvPr/>
          </p:nvSpPr>
          <p:spPr>
            <a:xfrm>
              <a:off x="4412938" y="1785926"/>
              <a:ext cx="1587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36 147,0 </a:t>
              </a:r>
              <a:r>
                <a:rPr lang="pl-PL" sz="1400" b="1" dirty="0">
                  <a:solidFill>
                    <a:schemeClr val="bg1"/>
                  </a:solidFill>
                  <a:latin typeface="Calibri" pitchFamily="34" charset="0"/>
                </a:rPr>
                <a:t>mln zł</a:t>
              </a:r>
              <a:endParaRPr lang="pl-PL" sz="1400" b="1" baseline="300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50" name="Grupa 49"/>
          <p:cNvGrpSpPr/>
          <p:nvPr/>
        </p:nvGrpSpPr>
        <p:grpSpPr>
          <a:xfrm>
            <a:off x="5694723" y="3881896"/>
            <a:ext cx="831671" cy="307777"/>
            <a:chOff x="5169091" y="1785926"/>
            <a:chExt cx="831671" cy="307777"/>
          </a:xfrm>
        </p:grpSpPr>
        <p:sp>
          <p:nvSpPr>
            <p:cNvPr id="51" name="Prostokąt zaokrąglony 50"/>
            <p:cNvSpPr/>
            <p:nvPr/>
          </p:nvSpPr>
          <p:spPr>
            <a:xfrm>
              <a:off x="5169091" y="1785926"/>
              <a:ext cx="831669" cy="307777"/>
            </a:xfrm>
            <a:prstGeom prst="roundRect">
              <a:avLst/>
            </a:prstGeom>
            <a:solidFill>
              <a:srgbClr val="9933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2" name="pole tekstowe 51"/>
            <p:cNvSpPr txBox="1"/>
            <p:nvPr/>
          </p:nvSpPr>
          <p:spPr>
            <a:xfrm>
              <a:off x="5169092" y="1785926"/>
              <a:ext cx="8316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  <a:latin typeface="Calibri" pitchFamily="34" charset="0"/>
                </a:rPr>
                <a:t>74,3%</a:t>
              </a:r>
              <a:endParaRPr lang="pl-PL" sz="1400" b="1" baseline="300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1" name="Strzałka w dół 40"/>
          <p:cNvSpPr/>
          <p:nvPr/>
        </p:nvSpPr>
        <p:spPr>
          <a:xfrm>
            <a:off x="6028438" y="2670400"/>
            <a:ext cx="142876" cy="576064"/>
          </a:xfrm>
          <a:prstGeom prst="downArrow">
            <a:avLst/>
          </a:prstGeom>
          <a:noFill/>
          <a:ln>
            <a:solidFill>
              <a:srgbClr val="CC66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3" name="Prostokąt 52"/>
          <p:cNvSpPr/>
          <p:nvPr/>
        </p:nvSpPr>
        <p:spPr>
          <a:xfrm>
            <a:off x="4430379" y="3115880"/>
            <a:ext cx="7328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rgbClr val="C00000"/>
                </a:solidFill>
                <a:latin typeface="Calibri" pitchFamily="34" charset="0"/>
              </a:rPr>
              <a:t>450</a:t>
            </a:r>
            <a:endParaRPr lang="pl-PL" sz="2800" dirty="0">
              <a:solidFill>
                <a:srgbClr val="C00000"/>
              </a:solidFill>
            </a:endParaRPr>
          </a:p>
        </p:txBody>
      </p:sp>
      <p:grpSp>
        <p:nvGrpSpPr>
          <p:cNvPr id="54" name="Grupa 53"/>
          <p:cNvGrpSpPr/>
          <p:nvPr/>
        </p:nvGrpSpPr>
        <p:grpSpPr>
          <a:xfrm>
            <a:off x="2015950" y="2420888"/>
            <a:ext cx="1691954" cy="491313"/>
            <a:chOff x="1557645" y="2526617"/>
            <a:chExt cx="1691954" cy="491313"/>
          </a:xfrm>
        </p:grpSpPr>
        <p:sp>
          <p:nvSpPr>
            <p:cNvPr id="55" name="pole tekstowe 54"/>
            <p:cNvSpPr txBox="1"/>
            <p:nvPr/>
          </p:nvSpPr>
          <p:spPr>
            <a:xfrm>
              <a:off x="1700521" y="2740931"/>
              <a:ext cx="1549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56" name="Grupa 15"/>
            <p:cNvGrpSpPr/>
            <p:nvPr/>
          </p:nvGrpSpPr>
          <p:grpSpPr>
            <a:xfrm>
              <a:off x="1557645" y="2526617"/>
              <a:ext cx="790810" cy="398990"/>
              <a:chOff x="-1143040" y="4387332"/>
              <a:chExt cx="790810" cy="398990"/>
            </a:xfrm>
          </p:grpSpPr>
          <p:sp>
            <p:nvSpPr>
              <p:cNvPr id="57" name="pole tekstowe 56"/>
              <p:cNvSpPr txBox="1"/>
              <p:nvPr/>
            </p:nvSpPr>
            <p:spPr>
              <a:xfrm>
                <a:off x="-1000164" y="4387332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0,2%</a:t>
                </a:r>
                <a:endParaRPr lang="pl-PL" sz="12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" name="Strzałka w górę 57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59" name="Grupa 58"/>
          <p:cNvGrpSpPr/>
          <p:nvPr/>
        </p:nvGrpSpPr>
        <p:grpSpPr>
          <a:xfrm>
            <a:off x="2005969" y="4221088"/>
            <a:ext cx="1701935" cy="491313"/>
            <a:chOff x="1547664" y="2233415"/>
            <a:chExt cx="1701935" cy="491313"/>
          </a:xfrm>
        </p:grpSpPr>
        <p:grpSp>
          <p:nvGrpSpPr>
            <p:cNvPr id="60" name="Grupa 59"/>
            <p:cNvGrpSpPr/>
            <p:nvPr/>
          </p:nvGrpSpPr>
          <p:grpSpPr>
            <a:xfrm>
              <a:off x="1700521" y="2233415"/>
              <a:ext cx="1549078" cy="491313"/>
              <a:chOff x="1700521" y="2664171"/>
              <a:chExt cx="1549078" cy="491313"/>
            </a:xfrm>
          </p:grpSpPr>
          <p:sp>
            <p:nvSpPr>
              <p:cNvPr id="62" name="pole tekstowe 61"/>
              <p:cNvSpPr txBox="1"/>
              <p:nvPr/>
            </p:nvSpPr>
            <p:spPr>
              <a:xfrm>
                <a:off x="1700521" y="2878485"/>
                <a:ext cx="1549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dirty="0" smtClean="0">
                    <a:solidFill>
                      <a:srgbClr val="0078D2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  <p:sp>
            <p:nvSpPr>
              <p:cNvPr id="63" name="pole tekstowe 62"/>
              <p:cNvSpPr txBox="1"/>
              <p:nvPr/>
            </p:nvSpPr>
            <p:spPr>
              <a:xfrm>
                <a:off x="1700521" y="2664171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78D2"/>
                    </a:solidFill>
                    <a:latin typeface="Calibri" pitchFamily="34" charset="0"/>
                  </a:rPr>
                  <a:t>o  7,8%</a:t>
                </a:r>
                <a:endParaRPr lang="pl-PL" sz="1200" b="1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61" name="Strzałka w dół 60"/>
            <p:cNvSpPr/>
            <p:nvPr/>
          </p:nvSpPr>
          <p:spPr>
            <a:xfrm>
              <a:off x="1547664" y="2276872"/>
              <a:ext cx="142876" cy="285752"/>
            </a:xfrm>
            <a:prstGeom prst="downArrow">
              <a:avLst/>
            </a:prstGeom>
            <a:solidFill>
              <a:srgbClr val="008FFA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64" name="pole tekstowe 63"/>
          <p:cNvSpPr txBox="1"/>
          <p:nvPr/>
        </p:nvSpPr>
        <p:spPr>
          <a:xfrm>
            <a:off x="7303639" y="112474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solidFill>
                  <a:srgbClr val="002776"/>
                </a:solidFill>
                <a:latin typeface="Calibri" pitchFamily="34" charset="0"/>
              </a:rPr>
              <a:t>Mazowsze</a:t>
            </a:r>
            <a:endParaRPr lang="pl-PL" sz="1400" b="1" dirty="0">
              <a:solidFill>
                <a:srgbClr val="00277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13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7" grpId="0"/>
      <p:bldP spid="38" grpId="0"/>
      <p:bldP spid="41" grpId="0" animBg="1"/>
      <p:bldP spid="41" grpId="1" animBg="1"/>
      <p:bldP spid="53" grpId="0"/>
      <p:bldP spid="5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/>
        </p:nvSpPr>
        <p:spPr>
          <a:xfrm>
            <a:off x="571472" y="619764"/>
            <a:ext cx="8206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Przeciętne miesięczne zatrudnienie w sektorze przedsiębiorstw</a:t>
            </a:r>
            <a:endParaRPr lang="pl-PL" sz="2400" b="1" dirty="0">
              <a:solidFill>
                <a:srgbClr val="002776"/>
              </a:solidFill>
            </a:endParaRPr>
          </a:p>
        </p:txBody>
      </p:sp>
      <p:grpSp>
        <p:nvGrpSpPr>
          <p:cNvPr id="17" name="Grupa 16"/>
          <p:cNvGrpSpPr/>
          <p:nvPr/>
        </p:nvGrpSpPr>
        <p:grpSpPr>
          <a:xfrm>
            <a:off x="2212580" y="1927092"/>
            <a:ext cx="1214446" cy="307777"/>
            <a:chOff x="4786314" y="1785926"/>
            <a:chExt cx="1214446" cy="307777"/>
          </a:xfrm>
        </p:grpSpPr>
        <p:sp>
          <p:nvSpPr>
            <p:cNvPr id="18" name="Prostokąt zaokrąglony 17"/>
            <p:cNvSpPr/>
            <p:nvPr/>
          </p:nvSpPr>
          <p:spPr>
            <a:xfrm>
              <a:off x="4786314" y="1785926"/>
              <a:ext cx="1214446" cy="307777"/>
            </a:xfrm>
            <a:prstGeom prst="roundRect">
              <a:avLst/>
            </a:prstGeom>
            <a:solidFill>
              <a:srgbClr val="5F922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4786314" y="1785926"/>
              <a:ext cx="11754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2"/>
                  </a:solidFill>
                  <a:latin typeface="Calibri" pitchFamily="34" charset="0"/>
                </a:rPr>
                <a:t>1 327,0 tys.</a:t>
              </a:r>
              <a:endParaRPr lang="pl-PL" sz="14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25" name="Grupa 24"/>
          <p:cNvGrpSpPr/>
          <p:nvPr/>
        </p:nvGrpSpPr>
        <p:grpSpPr>
          <a:xfrm>
            <a:off x="5442770" y="1927372"/>
            <a:ext cx="1214446" cy="317095"/>
            <a:chOff x="5608934" y="2164374"/>
            <a:chExt cx="1214446" cy="317095"/>
          </a:xfrm>
        </p:grpSpPr>
        <p:sp>
          <p:nvSpPr>
            <p:cNvPr id="26" name="Prostokąt zaokrąglony 25"/>
            <p:cNvSpPr/>
            <p:nvPr/>
          </p:nvSpPr>
          <p:spPr>
            <a:xfrm>
              <a:off x="5608934" y="2164374"/>
              <a:ext cx="1214446" cy="307497"/>
            </a:xfrm>
            <a:prstGeom prst="roundRect">
              <a:avLst/>
            </a:prstGeom>
            <a:solidFill>
              <a:srgbClr val="8EAF23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5652120" y="2173692"/>
              <a:ext cx="1126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2"/>
                  </a:solidFill>
                  <a:latin typeface="Calibri" pitchFamily="34" charset="0"/>
                </a:rPr>
                <a:t>954,8 tys.</a:t>
              </a:r>
              <a:endParaRPr lang="pl-PL" sz="14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33" name="pole tekstowe 32"/>
          <p:cNvSpPr txBox="1"/>
          <p:nvPr/>
        </p:nvSpPr>
        <p:spPr>
          <a:xfrm>
            <a:off x="2069704" y="1520818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Mazowsze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5228381" y="1537047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Warszawa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35" name="Prostokąt 34"/>
          <p:cNvSpPr/>
          <p:nvPr/>
        </p:nvSpPr>
        <p:spPr>
          <a:xfrm>
            <a:off x="2314497" y="2996952"/>
            <a:ext cx="39821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002776"/>
                </a:solidFill>
                <a:latin typeface="Calibri" pitchFamily="34" charset="0"/>
              </a:rPr>
              <a:t>Przeciętne miesięczne wynagrodzenie brutto</a:t>
            </a:r>
            <a:br>
              <a:rPr lang="pl-PL" sz="1600" b="1" dirty="0" smtClean="0">
                <a:solidFill>
                  <a:srgbClr val="002776"/>
                </a:solidFill>
                <a:latin typeface="Calibri" pitchFamily="34" charset="0"/>
              </a:rPr>
            </a:br>
            <a:r>
              <a:rPr lang="pl-PL" sz="1600" b="1" dirty="0" smtClean="0">
                <a:solidFill>
                  <a:srgbClr val="002776"/>
                </a:solidFill>
                <a:latin typeface="Calibri" pitchFamily="34" charset="0"/>
              </a:rPr>
              <a:t> w sektorze przedsiębiorstw</a:t>
            </a:r>
            <a:endParaRPr lang="pl-PL" sz="1600" b="1" dirty="0">
              <a:solidFill>
                <a:srgbClr val="002776"/>
              </a:solidFill>
            </a:endParaRPr>
          </a:p>
        </p:txBody>
      </p:sp>
      <p:grpSp>
        <p:nvGrpSpPr>
          <p:cNvPr id="42" name="Grupa 41"/>
          <p:cNvGrpSpPr/>
          <p:nvPr/>
        </p:nvGrpSpPr>
        <p:grpSpPr>
          <a:xfrm>
            <a:off x="2274037" y="2361623"/>
            <a:ext cx="1701935" cy="491313"/>
            <a:chOff x="1547664" y="2167869"/>
            <a:chExt cx="1701935" cy="491313"/>
          </a:xfrm>
        </p:grpSpPr>
        <p:grpSp>
          <p:nvGrpSpPr>
            <p:cNvPr id="20" name="Grupa 19"/>
            <p:cNvGrpSpPr/>
            <p:nvPr/>
          </p:nvGrpSpPr>
          <p:grpSpPr>
            <a:xfrm>
              <a:off x="1700521" y="2167869"/>
              <a:ext cx="1549078" cy="491313"/>
              <a:chOff x="1700521" y="2598625"/>
              <a:chExt cx="1549078" cy="491313"/>
            </a:xfrm>
          </p:grpSpPr>
          <p:sp>
            <p:nvSpPr>
              <p:cNvPr id="21" name="pole tekstowe 20"/>
              <p:cNvSpPr txBox="1"/>
              <p:nvPr/>
            </p:nvSpPr>
            <p:spPr>
              <a:xfrm>
                <a:off x="1700521" y="2812939"/>
                <a:ext cx="1549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dirty="0" smtClean="0">
                    <a:solidFill>
                      <a:srgbClr val="0078D2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  <p:sp>
            <p:nvSpPr>
              <p:cNvPr id="23" name="pole tekstowe 22"/>
              <p:cNvSpPr txBox="1"/>
              <p:nvPr/>
            </p:nvSpPr>
            <p:spPr>
              <a:xfrm>
                <a:off x="1700521" y="2598625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78D2"/>
                    </a:solidFill>
                    <a:latin typeface="Calibri" pitchFamily="34" charset="0"/>
                  </a:rPr>
                  <a:t>o  0,3%</a:t>
                </a:r>
                <a:endParaRPr lang="pl-PL" sz="1200" b="1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8" name="Strzałka w dół 37"/>
            <p:cNvSpPr/>
            <p:nvPr/>
          </p:nvSpPr>
          <p:spPr>
            <a:xfrm>
              <a:off x="1547664" y="2276872"/>
              <a:ext cx="142876" cy="285752"/>
            </a:xfrm>
            <a:prstGeom prst="downArrow">
              <a:avLst/>
            </a:prstGeom>
            <a:solidFill>
              <a:srgbClr val="008FFA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43" name="Grupa 42"/>
          <p:cNvGrpSpPr/>
          <p:nvPr/>
        </p:nvGrpSpPr>
        <p:grpSpPr>
          <a:xfrm>
            <a:off x="5462353" y="2348880"/>
            <a:ext cx="1701935" cy="491313"/>
            <a:chOff x="1547664" y="2159361"/>
            <a:chExt cx="1701935" cy="491313"/>
          </a:xfrm>
        </p:grpSpPr>
        <p:grpSp>
          <p:nvGrpSpPr>
            <p:cNvPr id="44" name="Grupa 19"/>
            <p:cNvGrpSpPr/>
            <p:nvPr/>
          </p:nvGrpSpPr>
          <p:grpSpPr>
            <a:xfrm>
              <a:off x="1700521" y="2159361"/>
              <a:ext cx="1549078" cy="491313"/>
              <a:chOff x="1700521" y="2590117"/>
              <a:chExt cx="1549078" cy="491313"/>
            </a:xfrm>
          </p:grpSpPr>
          <p:sp>
            <p:nvSpPr>
              <p:cNvPr id="46" name="pole tekstowe 45"/>
              <p:cNvSpPr txBox="1"/>
              <p:nvPr/>
            </p:nvSpPr>
            <p:spPr>
              <a:xfrm>
                <a:off x="1700521" y="2804431"/>
                <a:ext cx="1549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dirty="0" smtClean="0">
                    <a:solidFill>
                      <a:srgbClr val="0078D2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  <p:sp>
            <p:nvSpPr>
              <p:cNvPr id="47" name="pole tekstowe 46"/>
              <p:cNvSpPr txBox="1"/>
              <p:nvPr/>
            </p:nvSpPr>
            <p:spPr>
              <a:xfrm>
                <a:off x="1700521" y="2590117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78D2"/>
                    </a:solidFill>
                    <a:latin typeface="Calibri" pitchFamily="34" charset="0"/>
                  </a:rPr>
                  <a:t>o  0,1%</a:t>
                </a:r>
                <a:endParaRPr lang="pl-PL" sz="1200" b="1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5" name="Strzałka w dół 44"/>
            <p:cNvSpPr/>
            <p:nvPr/>
          </p:nvSpPr>
          <p:spPr>
            <a:xfrm>
              <a:off x="1547664" y="2276872"/>
              <a:ext cx="142876" cy="285752"/>
            </a:xfrm>
            <a:prstGeom prst="downArrow">
              <a:avLst/>
            </a:prstGeom>
            <a:solidFill>
              <a:srgbClr val="008FFA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8" name="Grupa 77"/>
          <p:cNvGrpSpPr/>
          <p:nvPr/>
        </p:nvGrpSpPr>
        <p:grpSpPr>
          <a:xfrm>
            <a:off x="2314242" y="4665879"/>
            <a:ext cx="1691954" cy="491313"/>
            <a:chOff x="1557645" y="2580590"/>
            <a:chExt cx="1691954" cy="491313"/>
          </a:xfrm>
        </p:grpSpPr>
        <p:sp>
          <p:nvSpPr>
            <p:cNvPr id="79" name="pole tekstowe 78"/>
            <p:cNvSpPr txBox="1"/>
            <p:nvPr/>
          </p:nvSpPr>
          <p:spPr>
            <a:xfrm>
              <a:off x="1700521" y="2794904"/>
              <a:ext cx="1549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80" name="Grupa 15"/>
            <p:cNvGrpSpPr/>
            <p:nvPr/>
          </p:nvGrpSpPr>
          <p:grpSpPr>
            <a:xfrm>
              <a:off x="1557645" y="2580590"/>
              <a:ext cx="790810" cy="345017"/>
              <a:chOff x="-1143040" y="4441305"/>
              <a:chExt cx="790810" cy="345017"/>
            </a:xfrm>
          </p:grpSpPr>
          <p:sp>
            <p:nvSpPr>
              <p:cNvPr id="81" name="pole tekstowe 80"/>
              <p:cNvSpPr txBox="1"/>
              <p:nvPr/>
            </p:nvSpPr>
            <p:spPr>
              <a:xfrm>
                <a:off x="-1000164" y="4441305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2,6%</a:t>
                </a:r>
                <a:endParaRPr lang="pl-PL" sz="12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2" name="Strzałka w górę 81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86" name="Grupa 85"/>
          <p:cNvGrpSpPr/>
          <p:nvPr/>
        </p:nvGrpSpPr>
        <p:grpSpPr>
          <a:xfrm>
            <a:off x="5514315" y="4665879"/>
            <a:ext cx="1691954" cy="491313"/>
            <a:chOff x="5680282" y="2580590"/>
            <a:chExt cx="1691954" cy="491313"/>
          </a:xfrm>
        </p:grpSpPr>
        <p:sp>
          <p:nvSpPr>
            <p:cNvPr id="87" name="pole tekstowe 86"/>
            <p:cNvSpPr txBox="1"/>
            <p:nvPr/>
          </p:nvSpPr>
          <p:spPr>
            <a:xfrm>
              <a:off x="5823158" y="2794904"/>
              <a:ext cx="15490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88" name="Grupa 27"/>
            <p:cNvGrpSpPr/>
            <p:nvPr/>
          </p:nvGrpSpPr>
          <p:grpSpPr>
            <a:xfrm>
              <a:off x="5680282" y="2580590"/>
              <a:ext cx="790810" cy="377210"/>
              <a:chOff x="-1143040" y="4409112"/>
              <a:chExt cx="790810" cy="377210"/>
            </a:xfrm>
          </p:grpSpPr>
          <p:sp>
            <p:nvSpPr>
              <p:cNvPr id="89" name="pole tekstowe 88"/>
              <p:cNvSpPr txBox="1"/>
              <p:nvPr/>
            </p:nvSpPr>
            <p:spPr>
              <a:xfrm>
                <a:off x="-1000164" y="4409112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2,7%</a:t>
                </a:r>
                <a:endParaRPr lang="pl-PL" sz="12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90" name="Strzałka w górę 89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91" name="pole tekstowe 90"/>
          <p:cNvSpPr txBox="1"/>
          <p:nvPr/>
        </p:nvSpPr>
        <p:spPr>
          <a:xfrm>
            <a:off x="2099928" y="3753066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Mazowsze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92" name="pole tekstowe 91"/>
          <p:cNvSpPr txBox="1"/>
          <p:nvPr/>
        </p:nvSpPr>
        <p:spPr>
          <a:xfrm>
            <a:off x="5292080" y="3769295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Warszawa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40" name="Grupa 39"/>
          <p:cNvGrpSpPr/>
          <p:nvPr/>
        </p:nvGrpSpPr>
        <p:grpSpPr>
          <a:xfrm>
            <a:off x="2240346" y="4170566"/>
            <a:ext cx="1219361" cy="327811"/>
            <a:chOff x="5503384" y="1571612"/>
            <a:chExt cx="1219361" cy="327811"/>
          </a:xfrm>
        </p:grpSpPr>
        <p:sp>
          <p:nvSpPr>
            <p:cNvPr id="41" name="Prostokąt zaokrąglony 40"/>
            <p:cNvSpPr/>
            <p:nvPr/>
          </p:nvSpPr>
          <p:spPr bwMode="auto">
            <a:xfrm>
              <a:off x="5503384" y="1571612"/>
              <a:ext cx="1219361" cy="327811"/>
            </a:xfrm>
            <a:prstGeom prst="roundRect">
              <a:avLst/>
            </a:prstGeom>
            <a:noFill/>
            <a:ln>
              <a:solidFill>
                <a:srgbClr val="6C084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5647400" y="1571612"/>
              <a:ext cx="10745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6C084B"/>
                  </a:solidFill>
                  <a:latin typeface="Calibri" pitchFamily="34" charset="0"/>
                </a:rPr>
                <a:t>4 647,18 zł</a:t>
              </a:r>
            </a:p>
          </p:txBody>
        </p:sp>
      </p:grpSp>
      <p:grpSp>
        <p:nvGrpSpPr>
          <p:cNvPr id="49" name="Grupa 48"/>
          <p:cNvGrpSpPr/>
          <p:nvPr/>
        </p:nvGrpSpPr>
        <p:grpSpPr>
          <a:xfrm>
            <a:off x="5451049" y="4160548"/>
            <a:ext cx="1219361" cy="327811"/>
            <a:chOff x="5503384" y="1571612"/>
            <a:chExt cx="1219361" cy="327811"/>
          </a:xfrm>
        </p:grpSpPr>
        <p:sp>
          <p:nvSpPr>
            <p:cNvPr id="50" name="Prostokąt zaokrąglony 49"/>
            <p:cNvSpPr/>
            <p:nvPr/>
          </p:nvSpPr>
          <p:spPr bwMode="auto">
            <a:xfrm>
              <a:off x="5503384" y="1571612"/>
              <a:ext cx="1219361" cy="327811"/>
            </a:xfrm>
            <a:prstGeom prst="roundRect">
              <a:avLst/>
            </a:prstGeom>
            <a:noFill/>
            <a:ln>
              <a:solidFill>
                <a:srgbClr val="BC226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srgbClr val="660066"/>
                </a:solidFill>
              </a:endParaRP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5647400" y="1571612"/>
              <a:ext cx="10745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BC226F"/>
                  </a:solidFill>
                  <a:latin typeface="Calibri" pitchFamily="34" charset="0"/>
                </a:rPr>
                <a:t>4 971,40 zł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Wykres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0092010"/>
              </p:ext>
            </p:extLst>
          </p:nvPr>
        </p:nvGraphicFramePr>
        <p:xfrm>
          <a:off x="4606095" y="1792561"/>
          <a:ext cx="3448232" cy="4269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1" name="Wykres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101671"/>
              </p:ext>
            </p:extLst>
          </p:nvPr>
        </p:nvGraphicFramePr>
        <p:xfrm>
          <a:off x="2319891" y="1793650"/>
          <a:ext cx="4099562" cy="4267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rostokąt 4"/>
          <p:cNvSpPr/>
          <p:nvPr/>
        </p:nvSpPr>
        <p:spPr>
          <a:xfrm>
            <a:off x="571472" y="619764"/>
            <a:ext cx="8206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Przeciętne miesięczne zatrudnienie w sektorze przedsiębiorstw</a:t>
            </a:r>
            <a:endParaRPr lang="pl-PL" sz="2400" b="1" dirty="0">
              <a:solidFill>
                <a:srgbClr val="002776"/>
              </a:solidFill>
            </a:endParaRPr>
          </a:p>
        </p:txBody>
      </p:sp>
      <p:grpSp>
        <p:nvGrpSpPr>
          <p:cNvPr id="32" name="Grupa 31"/>
          <p:cNvGrpSpPr/>
          <p:nvPr/>
        </p:nvGrpSpPr>
        <p:grpSpPr>
          <a:xfrm>
            <a:off x="4688487" y="2071881"/>
            <a:ext cx="1251665" cy="3644825"/>
            <a:chOff x="4688487" y="2071881"/>
            <a:chExt cx="1251665" cy="3644825"/>
          </a:xfrm>
        </p:grpSpPr>
        <p:sp>
          <p:nvSpPr>
            <p:cNvPr id="8" name="pole tekstowe 7"/>
            <p:cNvSpPr txBox="1"/>
            <p:nvPr/>
          </p:nvSpPr>
          <p:spPr>
            <a:xfrm>
              <a:off x="5139292" y="2071881"/>
              <a:ext cx="8008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339,3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4898528" y="2774672"/>
              <a:ext cx="8008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298,6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0" name="pole tekstowe 9"/>
            <p:cNvSpPr txBox="1"/>
            <p:nvPr/>
          </p:nvSpPr>
          <p:spPr>
            <a:xfrm>
              <a:off x="4688487" y="3415143"/>
              <a:ext cx="8008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253,2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4713782" y="4102555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334F15"/>
                  </a:solidFill>
                  <a:latin typeface="Calibri" pitchFamily="34" charset="0"/>
                </a:rPr>
                <a:t>96,7 tys.</a:t>
              </a:r>
              <a:endParaRPr lang="pl-PL" sz="1200" b="1" dirty="0">
                <a:solidFill>
                  <a:srgbClr val="334F15"/>
                </a:solidFill>
                <a:latin typeface="Calibri" pitchFamily="34" charset="0"/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4713782" y="4750627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334F15"/>
                  </a:solidFill>
                  <a:latin typeface="Calibri" pitchFamily="34" charset="0"/>
                </a:rPr>
                <a:t>96,4 tys.</a:t>
              </a:r>
              <a:endParaRPr lang="pl-PL" sz="1200" b="1" dirty="0">
                <a:solidFill>
                  <a:srgbClr val="334F15"/>
                </a:solidFill>
                <a:latin typeface="Calibri" pitchFamily="34" charset="0"/>
              </a:endParaRPr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4713782" y="5439707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334F15"/>
                  </a:solidFill>
                  <a:latin typeface="Calibri" pitchFamily="34" charset="0"/>
                </a:rPr>
                <a:t>92,9 tys.</a:t>
              </a:r>
              <a:endParaRPr lang="pl-PL" sz="1200" b="1" dirty="0">
                <a:solidFill>
                  <a:srgbClr val="334F15"/>
                </a:solidFill>
                <a:latin typeface="Calibri" pitchFamily="34" charset="0"/>
              </a:endParaRPr>
            </a:p>
          </p:txBody>
        </p:sp>
      </p:grpSp>
      <p:sp>
        <p:nvSpPr>
          <p:cNvPr id="22" name="pole tekstowe 21"/>
          <p:cNvSpPr txBox="1"/>
          <p:nvPr/>
        </p:nvSpPr>
        <p:spPr>
          <a:xfrm>
            <a:off x="3779912" y="1506270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Mazowsze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5580112" y="148478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Warszawa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24" name="Grupa 23"/>
          <p:cNvGrpSpPr/>
          <p:nvPr/>
        </p:nvGrpSpPr>
        <p:grpSpPr>
          <a:xfrm>
            <a:off x="2277698" y="4545123"/>
            <a:ext cx="4886590" cy="656136"/>
            <a:chOff x="-337701" y="2816950"/>
            <a:chExt cx="4886590" cy="656136"/>
          </a:xfrm>
        </p:grpSpPr>
        <p:sp>
          <p:nvSpPr>
            <p:cNvPr id="25" name="pole tekstowe 24"/>
            <p:cNvSpPr txBox="1"/>
            <p:nvPr/>
          </p:nvSpPr>
          <p:spPr>
            <a:xfrm>
              <a:off x="2943321" y="2983480"/>
              <a:ext cx="16055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  <a:t>3,8%</a:t>
              </a:r>
            </a:p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6" name="Pierścień 25"/>
            <p:cNvSpPr/>
            <p:nvPr/>
          </p:nvSpPr>
          <p:spPr>
            <a:xfrm>
              <a:off x="-337701" y="2816950"/>
              <a:ext cx="1872208" cy="656136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7" name="Strzałka w górę 26"/>
            <p:cNvSpPr/>
            <p:nvPr/>
          </p:nvSpPr>
          <p:spPr>
            <a:xfrm>
              <a:off x="2800445" y="3070689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3" name="pole tekstowe 32"/>
          <p:cNvSpPr txBox="1"/>
          <p:nvPr/>
        </p:nvSpPr>
        <p:spPr>
          <a:xfrm>
            <a:off x="3275856" y="1052736"/>
            <a:ext cx="22134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002776"/>
                </a:solidFill>
                <a:latin typeface="Calibri" pitchFamily="34" charset="0"/>
              </a:rPr>
              <a:t>Według sekcji PKD 2007</a:t>
            </a:r>
            <a:endParaRPr lang="pl-PL" sz="1500" dirty="0">
              <a:solidFill>
                <a:srgbClr val="002776"/>
              </a:solidFill>
              <a:latin typeface="Calibri" pitchFamily="34" charset="0"/>
            </a:endParaRPr>
          </a:p>
        </p:txBody>
      </p:sp>
      <p:grpSp>
        <p:nvGrpSpPr>
          <p:cNvPr id="34" name="Grupa 33"/>
          <p:cNvGrpSpPr/>
          <p:nvPr/>
        </p:nvGrpSpPr>
        <p:grpSpPr>
          <a:xfrm>
            <a:off x="3131840" y="5373216"/>
            <a:ext cx="4104456" cy="461665"/>
            <a:chOff x="416262" y="2855281"/>
            <a:chExt cx="4104456" cy="461665"/>
          </a:xfrm>
        </p:grpSpPr>
        <p:sp>
          <p:nvSpPr>
            <p:cNvPr id="35" name="pole tekstowe 34"/>
            <p:cNvSpPr txBox="1"/>
            <p:nvPr/>
          </p:nvSpPr>
          <p:spPr>
            <a:xfrm>
              <a:off x="2915150" y="2855281"/>
              <a:ext cx="16055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005A9E"/>
                  </a:solidFill>
                  <a:latin typeface="Calibri" pitchFamily="34" charset="0"/>
                </a:rPr>
                <a:t>8,7%</a:t>
              </a:r>
            </a:p>
            <a:p>
              <a:r>
                <a:rPr lang="pl-PL" sz="1200" dirty="0" smtClean="0">
                  <a:solidFill>
                    <a:srgbClr val="005A9E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005A9E"/>
                </a:solidFill>
                <a:latin typeface="Calibri" pitchFamily="34" charset="0"/>
              </a:endParaRPr>
            </a:p>
          </p:txBody>
        </p:sp>
        <p:sp>
          <p:nvSpPr>
            <p:cNvPr id="36" name="Pierścień 35"/>
            <p:cNvSpPr/>
            <p:nvPr/>
          </p:nvSpPr>
          <p:spPr>
            <a:xfrm>
              <a:off x="416262" y="2855281"/>
              <a:ext cx="1080120" cy="432048"/>
            </a:xfrm>
            <a:prstGeom prst="donut">
              <a:avLst>
                <a:gd name="adj" fmla="val 7039"/>
              </a:avLst>
            </a:pr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7" name="Strzałka w górę 36"/>
            <p:cNvSpPr/>
            <p:nvPr/>
          </p:nvSpPr>
          <p:spPr>
            <a:xfrm rot="10800000">
              <a:off x="2773414" y="2927289"/>
              <a:ext cx="142876" cy="216024"/>
            </a:xfrm>
            <a:prstGeom prst="upArrow">
              <a:avLst/>
            </a:prstGeom>
            <a:solidFill>
              <a:srgbClr val="005A9E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39" name="Grupa 38"/>
          <p:cNvGrpSpPr/>
          <p:nvPr/>
        </p:nvGrpSpPr>
        <p:grpSpPr>
          <a:xfrm>
            <a:off x="6579452" y="2132856"/>
            <a:ext cx="1088892" cy="3600400"/>
            <a:chOff x="6795476" y="2132856"/>
            <a:chExt cx="1088892" cy="3600400"/>
          </a:xfrm>
        </p:grpSpPr>
        <p:sp>
          <p:nvSpPr>
            <p:cNvPr id="40" name="pole tekstowe 39"/>
            <p:cNvSpPr txBox="1"/>
            <p:nvPr/>
          </p:nvSpPr>
          <p:spPr>
            <a:xfrm>
              <a:off x="7020272" y="2132856"/>
              <a:ext cx="8008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216,0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2" name="pole tekstowe 41"/>
            <p:cNvSpPr txBox="1"/>
            <p:nvPr/>
          </p:nvSpPr>
          <p:spPr>
            <a:xfrm>
              <a:off x="7020272" y="2780928"/>
              <a:ext cx="8008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210,9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3" name="pole tekstowe 42"/>
            <p:cNvSpPr txBox="1"/>
            <p:nvPr/>
          </p:nvSpPr>
          <p:spPr>
            <a:xfrm>
              <a:off x="6795476" y="3440033"/>
              <a:ext cx="8008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165,4 tys.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4" name="pole tekstowe 43"/>
            <p:cNvSpPr txBox="1"/>
            <p:nvPr/>
          </p:nvSpPr>
          <p:spPr>
            <a:xfrm>
              <a:off x="7162054" y="4149080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2B4212"/>
                  </a:solidFill>
                  <a:latin typeface="Calibri" pitchFamily="34" charset="0"/>
                </a:rPr>
                <a:t>93,9 tys.</a:t>
              </a:r>
              <a:endParaRPr lang="pl-PL" sz="1200" b="1" dirty="0">
                <a:solidFill>
                  <a:srgbClr val="2B4212"/>
                </a:solidFill>
                <a:latin typeface="Calibri" pitchFamily="34" charset="0"/>
              </a:endParaRPr>
            </a:p>
          </p:txBody>
        </p:sp>
        <p:sp>
          <p:nvSpPr>
            <p:cNvPr id="45" name="pole tekstowe 44"/>
            <p:cNvSpPr txBox="1"/>
            <p:nvPr/>
          </p:nvSpPr>
          <p:spPr>
            <a:xfrm>
              <a:off x="7090046" y="4797152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2B4212"/>
                  </a:solidFill>
                  <a:latin typeface="Calibri" pitchFamily="34" charset="0"/>
                </a:rPr>
                <a:t>85,2 tys.</a:t>
              </a:r>
              <a:endParaRPr lang="pl-PL" sz="1200" b="1" dirty="0">
                <a:solidFill>
                  <a:srgbClr val="2B4212"/>
                </a:solidFill>
                <a:latin typeface="Calibri" pitchFamily="34" charset="0"/>
              </a:endParaRPr>
            </a:p>
          </p:txBody>
        </p:sp>
        <p:sp>
          <p:nvSpPr>
            <p:cNvPr id="46" name="pole tekstowe 45"/>
            <p:cNvSpPr txBox="1"/>
            <p:nvPr/>
          </p:nvSpPr>
          <p:spPr>
            <a:xfrm>
              <a:off x="6946030" y="5456257"/>
              <a:ext cx="7223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2B4212"/>
                  </a:solidFill>
                  <a:latin typeface="Calibri" pitchFamily="34" charset="0"/>
                </a:rPr>
                <a:t>61,5 tys.</a:t>
              </a:r>
              <a:endParaRPr lang="pl-PL" sz="1200" b="1" dirty="0">
                <a:solidFill>
                  <a:srgbClr val="2B4212"/>
                </a:solidFill>
                <a:latin typeface="Calibri" pitchFamily="34" charset="0"/>
              </a:endParaRPr>
            </a:p>
          </p:txBody>
        </p:sp>
      </p:grpSp>
      <p:grpSp>
        <p:nvGrpSpPr>
          <p:cNvPr id="55" name="Grupa 54"/>
          <p:cNvGrpSpPr/>
          <p:nvPr/>
        </p:nvGrpSpPr>
        <p:grpSpPr>
          <a:xfrm>
            <a:off x="5580112" y="3430741"/>
            <a:ext cx="2952328" cy="646331"/>
            <a:chOff x="-54752" y="2957508"/>
            <a:chExt cx="2952328" cy="646331"/>
          </a:xfrm>
        </p:grpSpPr>
        <p:sp>
          <p:nvSpPr>
            <p:cNvPr id="56" name="pole tekstowe 55"/>
            <p:cNvSpPr txBox="1"/>
            <p:nvPr/>
          </p:nvSpPr>
          <p:spPr>
            <a:xfrm>
              <a:off x="1950137" y="2957508"/>
              <a:ext cx="9474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  <a:t>9,3%</a:t>
              </a:r>
            </a:p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</a:t>
              </a:r>
              <a:b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57" name="Pierścień 56"/>
            <p:cNvSpPr/>
            <p:nvPr/>
          </p:nvSpPr>
          <p:spPr>
            <a:xfrm>
              <a:off x="-54752" y="2966799"/>
              <a:ext cx="792088" cy="300611"/>
            </a:xfrm>
            <a:prstGeom prst="donut">
              <a:avLst>
                <a:gd name="adj" fmla="val 7761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58" name="Strzałka w górę 57"/>
            <p:cNvSpPr/>
            <p:nvPr/>
          </p:nvSpPr>
          <p:spPr>
            <a:xfrm>
              <a:off x="1817456" y="2980220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9" name="Grupa 58"/>
          <p:cNvGrpSpPr/>
          <p:nvPr/>
        </p:nvGrpSpPr>
        <p:grpSpPr>
          <a:xfrm>
            <a:off x="4804345" y="2033297"/>
            <a:ext cx="4006070" cy="660781"/>
            <a:chOff x="-202545" y="2969030"/>
            <a:chExt cx="4006070" cy="660781"/>
          </a:xfrm>
        </p:grpSpPr>
        <p:sp>
          <p:nvSpPr>
            <p:cNvPr id="60" name="pole tekstowe 59"/>
            <p:cNvSpPr txBox="1"/>
            <p:nvPr/>
          </p:nvSpPr>
          <p:spPr>
            <a:xfrm>
              <a:off x="2856086" y="2983480"/>
              <a:ext cx="9474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005A9E"/>
                  </a:solidFill>
                  <a:latin typeface="Calibri" pitchFamily="34" charset="0"/>
                </a:rPr>
                <a:t>4,7%</a:t>
              </a:r>
            </a:p>
            <a:p>
              <a:r>
                <a:rPr lang="pl-PL" sz="1200" dirty="0" smtClean="0">
                  <a:solidFill>
                    <a:srgbClr val="005A9E"/>
                  </a:solidFill>
                  <a:latin typeface="Calibri" pitchFamily="34" charset="0"/>
                </a:rPr>
                <a:t>w stosunku </a:t>
              </a:r>
              <a:br>
                <a:rPr lang="pl-PL" sz="1200" dirty="0" smtClean="0">
                  <a:solidFill>
                    <a:srgbClr val="005A9E"/>
                  </a:solidFill>
                  <a:latin typeface="Calibri" pitchFamily="34" charset="0"/>
                </a:rPr>
              </a:br>
              <a:r>
                <a:rPr lang="pl-PL" sz="1200" dirty="0" smtClean="0">
                  <a:solidFill>
                    <a:srgbClr val="005A9E"/>
                  </a:solidFill>
                  <a:latin typeface="Calibri" pitchFamily="34" charset="0"/>
                </a:rPr>
                <a:t>do 2012 r.</a:t>
              </a:r>
              <a:endParaRPr lang="pl-PL" sz="1200" dirty="0">
                <a:solidFill>
                  <a:srgbClr val="005A9E"/>
                </a:solidFill>
                <a:latin typeface="Calibri" pitchFamily="34" charset="0"/>
              </a:endParaRPr>
            </a:p>
          </p:txBody>
        </p:sp>
        <p:sp>
          <p:nvSpPr>
            <p:cNvPr id="61" name="Pierścień 60"/>
            <p:cNvSpPr/>
            <p:nvPr/>
          </p:nvSpPr>
          <p:spPr>
            <a:xfrm>
              <a:off x="-202545" y="2969030"/>
              <a:ext cx="1512167" cy="432048"/>
            </a:xfrm>
            <a:prstGeom prst="donut">
              <a:avLst>
                <a:gd name="adj" fmla="val 7039"/>
              </a:avLst>
            </a:pr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62" name="Strzałka w górę 61"/>
            <p:cNvSpPr/>
            <p:nvPr/>
          </p:nvSpPr>
          <p:spPr>
            <a:xfrm rot="10800000">
              <a:off x="2714350" y="3041037"/>
              <a:ext cx="142876" cy="216024"/>
            </a:xfrm>
            <a:prstGeom prst="upArrow">
              <a:avLst/>
            </a:prstGeom>
            <a:solidFill>
              <a:srgbClr val="005A9E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43760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0074E-6 L -0.23159 0.00578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2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25000" decel="2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8" grpId="0">
        <p:bldAsOne/>
      </p:bldGraphic>
      <p:bldGraphic spid="41" grpId="0">
        <p:bldAsOne/>
      </p:bldGraphic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Wykres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3927440"/>
              </p:ext>
            </p:extLst>
          </p:nvPr>
        </p:nvGraphicFramePr>
        <p:xfrm>
          <a:off x="4712567" y="1772424"/>
          <a:ext cx="3891881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9" name="Wykres 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8968005"/>
              </p:ext>
            </p:extLst>
          </p:nvPr>
        </p:nvGraphicFramePr>
        <p:xfrm>
          <a:off x="2339752" y="1762426"/>
          <a:ext cx="3557918" cy="442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rostokąt 1"/>
          <p:cNvSpPr/>
          <p:nvPr/>
        </p:nvSpPr>
        <p:spPr>
          <a:xfrm>
            <a:off x="395536" y="619764"/>
            <a:ext cx="86618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b="1" dirty="0" smtClean="0">
                <a:solidFill>
                  <a:srgbClr val="002776"/>
                </a:solidFill>
                <a:latin typeface="Calibri" pitchFamily="34" charset="0"/>
              </a:rPr>
              <a:t>Przeciętne miesięczne wynagrodzenie brutto w sektorze przedsiębiorstw</a:t>
            </a:r>
            <a:endParaRPr lang="pl-PL" sz="2200" b="1" dirty="0">
              <a:solidFill>
                <a:srgbClr val="002776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275856" y="1052736"/>
            <a:ext cx="22134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002776"/>
                </a:solidFill>
                <a:latin typeface="Calibri" pitchFamily="34" charset="0"/>
              </a:rPr>
              <a:t>Według sekcji PKD 2007</a:t>
            </a:r>
            <a:endParaRPr lang="pl-PL" sz="1500" dirty="0">
              <a:solidFill>
                <a:srgbClr val="002776"/>
              </a:solidFill>
              <a:latin typeface="Calibri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779912" y="1506270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Mazowsze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7" name="Grupa 6"/>
          <p:cNvGrpSpPr/>
          <p:nvPr/>
        </p:nvGrpSpPr>
        <p:grpSpPr>
          <a:xfrm>
            <a:off x="4139952" y="2071881"/>
            <a:ext cx="1512168" cy="3794358"/>
            <a:chOff x="6444208" y="2071881"/>
            <a:chExt cx="1512168" cy="3794358"/>
          </a:xfrm>
        </p:grpSpPr>
        <p:sp>
          <p:nvSpPr>
            <p:cNvPr id="8" name="pole tekstowe 7"/>
            <p:cNvSpPr txBox="1"/>
            <p:nvPr/>
          </p:nvSpPr>
          <p:spPr>
            <a:xfrm>
              <a:off x="7088831" y="2071881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7 610,22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7016823" y="2791961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7 088,83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0" name="pole tekstowe 9"/>
            <p:cNvSpPr txBox="1"/>
            <p:nvPr/>
          </p:nvSpPr>
          <p:spPr>
            <a:xfrm>
              <a:off x="6584775" y="3501008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4 992,64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6512767" y="4160113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4 787,15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6444208" y="4869160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4 534,38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4" name="pole tekstowe 13"/>
            <p:cNvSpPr txBox="1"/>
            <p:nvPr/>
          </p:nvSpPr>
          <p:spPr>
            <a:xfrm>
              <a:off x="6444208" y="5589240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4 487,87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5" name="Grupa 14"/>
          <p:cNvGrpSpPr/>
          <p:nvPr/>
        </p:nvGrpSpPr>
        <p:grpSpPr>
          <a:xfrm>
            <a:off x="2909786" y="3356992"/>
            <a:ext cx="3986722" cy="620131"/>
            <a:chOff x="-55699" y="2825014"/>
            <a:chExt cx="3986722" cy="620131"/>
          </a:xfrm>
        </p:grpSpPr>
        <p:sp>
          <p:nvSpPr>
            <p:cNvPr id="16" name="pole tekstowe 15"/>
            <p:cNvSpPr txBox="1"/>
            <p:nvPr/>
          </p:nvSpPr>
          <p:spPr>
            <a:xfrm>
              <a:off x="2325455" y="2983480"/>
              <a:ext cx="16055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  <a:t>7,0%</a:t>
              </a:r>
            </a:p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7" name="Pierścień 16"/>
            <p:cNvSpPr/>
            <p:nvPr/>
          </p:nvSpPr>
          <p:spPr>
            <a:xfrm>
              <a:off x="-55699" y="2825014"/>
              <a:ext cx="1152128" cy="576064"/>
            </a:xfrm>
            <a:prstGeom prst="donut">
              <a:avLst>
                <a:gd name="adj" fmla="val 3985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" name="Strzałka w górę 17"/>
            <p:cNvSpPr/>
            <p:nvPr/>
          </p:nvSpPr>
          <p:spPr>
            <a:xfrm>
              <a:off x="2182579" y="2980220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1" name="Grupa 50"/>
          <p:cNvGrpSpPr/>
          <p:nvPr/>
        </p:nvGrpSpPr>
        <p:grpSpPr>
          <a:xfrm>
            <a:off x="6588224" y="2132856"/>
            <a:ext cx="1368152" cy="3650342"/>
            <a:chOff x="6588224" y="2143889"/>
            <a:chExt cx="1368152" cy="3650342"/>
          </a:xfrm>
        </p:grpSpPr>
        <p:sp>
          <p:nvSpPr>
            <p:cNvPr id="52" name="pole tekstowe 51"/>
            <p:cNvSpPr txBox="1"/>
            <p:nvPr/>
          </p:nvSpPr>
          <p:spPr>
            <a:xfrm>
              <a:off x="7088831" y="2143889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7 683,11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3" name="pole tekstowe 52"/>
            <p:cNvSpPr txBox="1"/>
            <p:nvPr/>
          </p:nvSpPr>
          <p:spPr>
            <a:xfrm>
              <a:off x="7016823" y="2791961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7 201,58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4" name="pole tekstowe 53"/>
            <p:cNvSpPr txBox="1"/>
            <p:nvPr/>
          </p:nvSpPr>
          <p:spPr>
            <a:xfrm>
              <a:off x="6728791" y="3501008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5 538,49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5" name="pole tekstowe 54"/>
            <p:cNvSpPr txBox="1"/>
            <p:nvPr/>
          </p:nvSpPr>
          <p:spPr>
            <a:xfrm>
              <a:off x="6660232" y="4149080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5 426,17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6" name="pole tekstowe 55"/>
            <p:cNvSpPr txBox="1"/>
            <p:nvPr/>
          </p:nvSpPr>
          <p:spPr>
            <a:xfrm>
              <a:off x="6656783" y="4869160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5 142,02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57" name="pole tekstowe 56"/>
            <p:cNvSpPr txBox="1"/>
            <p:nvPr/>
          </p:nvSpPr>
          <p:spPr>
            <a:xfrm>
              <a:off x="6588224" y="5517232"/>
              <a:ext cx="8675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4 830,56 zł</a:t>
              </a:r>
              <a:endParaRPr lang="pl-PL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58" name="Grupa 57"/>
          <p:cNvGrpSpPr/>
          <p:nvPr/>
        </p:nvGrpSpPr>
        <p:grpSpPr>
          <a:xfrm>
            <a:off x="5292080" y="4077072"/>
            <a:ext cx="3395711" cy="718339"/>
            <a:chOff x="-244301" y="2869081"/>
            <a:chExt cx="3395711" cy="718339"/>
          </a:xfrm>
        </p:grpSpPr>
        <p:sp>
          <p:nvSpPr>
            <p:cNvPr id="59" name="pole tekstowe 58"/>
            <p:cNvSpPr txBox="1"/>
            <p:nvPr/>
          </p:nvSpPr>
          <p:spPr>
            <a:xfrm>
              <a:off x="2203971" y="2941089"/>
              <a:ext cx="9474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  <a:t> 8,1%</a:t>
              </a:r>
            </a:p>
            <a:p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w stosunku </a:t>
              </a:r>
              <a:b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pl-PL" sz="1200" dirty="0" smtClean="0">
                  <a:solidFill>
                    <a:srgbClr val="C00000"/>
                  </a:solidFill>
                  <a:latin typeface="Calibri" pitchFamily="34" charset="0"/>
                </a:rPr>
                <a:t>do 2012 r.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60" name="Pierścień 59"/>
            <p:cNvSpPr/>
            <p:nvPr/>
          </p:nvSpPr>
          <p:spPr>
            <a:xfrm>
              <a:off x="-244301" y="2869081"/>
              <a:ext cx="1182147" cy="504056"/>
            </a:xfrm>
            <a:prstGeom prst="donut">
              <a:avLst>
                <a:gd name="adj" fmla="val 5856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61" name="Strzałka w górę 60"/>
            <p:cNvSpPr/>
            <p:nvPr/>
          </p:nvSpPr>
          <p:spPr>
            <a:xfrm>
              <a:off x="2090319" y="2980220"/>
              <a:ext cx="142876" cy="214314"/>
            </a:xfrm>
            <a:prstGeom prst="up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62" name="Grupa 61"/>
          <p:cNvGrpSpPr/>
          <p:nvPr/>
        </p:nvGrpSpPr>
        <p:grpSpPr>
          <a:xfrm>
            <a:off x="5436096" y="3429000"/>
            <a:ext cx="3312368" cy="646331"/>
            <a:chOff x="-462604" y="2969030"/>
            <a:chExt cx="3312368" cy="646331"/>
          </a:xfrm>
        </p:grpSpPr>
        <p:sp>
          <p:nvSpPr>
            <p:cNvPr id="63" name="pole tekstowe 62"/>
            <p:cNvSpPr txBox="1"/>
            <p:nvPr/>
          </p:nvSpPr>
          <p:spPr>
            <a:xfrm>
              <a:off x="1902325" y="2969030"/>
              <a:ext cx="9474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005A9E"/>
                  </a:solidFill>
                  <a:latin typeface="Calibri" pitchFamily="34" charset="0"/>
                </a:rPr>
                <a:t> 2,4%</a:t>
              </a:r>
            </a:p>
            <a:p>
              <a:r>
                <a:rPr lang="pl-PL" sz="1200" dirty="0" smtClean="0">
                  <a:solidFill>
                    <a:srgbClr val="005A9E"/>
                  </a:solidFill>
                  <a:latin typeface="Calibri" pitchFamily="34" charset="0"/>
                </a:rPr>
                <a:t>w stosunku </a:t>
              </a:r>
              <a:br>
                <a:rPr lang="pl-PL" sz="1200" dirty="0" smtClean="0">
                  <a:solidFill>
                    <a:srgbClr val="005A9E"/>
                  </a:solidFill>
                  <a:latin typeface="Calibri" pitchFamily="34" charset="0"/>
                </a:rPr>
              </a:br>
              <a:r>
                <a:rPr lang="pl-PL" sz="1200" dirty="0" smtClean="0">
                  <a:solidFill>
                    <a:srgbClr val="005A9E"/>
                  </a:solidFill>
                  <a:latin typeface="Calibri" pitchFamily="34" charset="0"/>
                </a:rPr>
                <a:t>do 2012 r.</a:t>
              </a:r>
              <a:endParaRPr lang="pl-PL" sz="1200" dirty="0">
                <a:solidFill>
                  <a:srgbClr val="005A9E"/>
                </a:solidFill>
                <a:latin typeface="Calibri" pitchFamily="34" charset="0"/>
              </a:endParaRPr>
            </a:p>
          </p:txBody>
        </p:sp>
        <p:sp>
          <p:nvSpPr>
            <p:cNvPr id="64" name="Pierścień 63"/>
            <p:cNvSpPr/>
            <p:nvPr/>
          </p:nvSpPr>
          <p:spPr>
            <a:xfrm>
              <a:off x="-462604" y="2991096"/>
              <a:ext cx="1008112" cy="337974"/>
            </a:xfrm>
            <a:prstGeom prst="donut">
              <a:avLst>
                <a:gd name="adj" fmla="val 7039"/>
              </a:avLst>
            </a:pr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65" name="Strzałka w górę 64"/>
            <p:cNvSpPr/>
            <p:nvPr/>
          </p:nvSpPr>
          <p:spPr>
            <a:xfrm rot="10800000">
              <a:off x="1750532" y="3041037"/>
              <a:ext cx="142876" cy="216024"/>
            </a:xfrm>
            <a:prstGeom prst="upArrow">
              <a:avLst/>
            </a:prstGeom>
            <a:solidFill>
              <a:srgbClr val="005A9E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66" name="pole tekstowe 65"/>
          <p:cNvSpPr txBox="1"/>
          <p:nvPr/>
        </p:nvSpPr>
        <p:spPr>
          <a:xfrm>
            <a:off x="5724128" y="148478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Warszawa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19" name="Grupa 18"/>
          <p:cNvGrpSpPr/>
          <p:nvPr/>
        </p:nvGrpSpPr>
        <p:grpSpPr>
          <a:xfrm>
            <a:off x="2981794" y="4089348"/>
            <a:ext cx="3894462" cy="463839"/>
            <a:chOff x="-55699" y="2981306"/>
            <a:chExt cx="3894462" cy="463839"/>
          </a:xfrm>
        </p:grpSpPr>
        <p:sp>
          <p:nvSpPr>
            <p:cNvPr id="20" name="pole tekstowe 19"/>
            <p:cNvSpPr txBox="1"/>
            <p:nvPr/>
          </p:nvSpPr>
          <p:spPr>
            <a:xfrm>
              <a:off x="2233195" y="2983480"/>
              <a:ext cx="16055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005A9E"/>
                  </a:solidFill>
                  <a:latin typeface="Calibri" pitchFamily="34" charset="0"/>
                </a:rPr>
                <a:t>3,0%</a:t>
              </a:r>
            </a:p>
            <a:p>
              <a:r>
                <a:rPr lang="pl-PL" sz="1200" dirty="0" smtClean="0">
                  <a:solidFill>
                    <a:srgbClr val="005A9E"/>
                  </a:solidFill>
                  <a:latin typeface="Calibri" pitchFamily="34" charset="0"/>
                </a:rPr>
                <a:t>w stosunku do 2012 r</a:t>
              </a:r>
              <a:r>
                <a:rPr lang="pl-PL" sz="1200" b="1" dirty="0" smtClean="0">
                  <a:solidFill>
                    <a:srgbClr val="005A9E"/>
                  </a:solidFill>
                  <a:latin typeface="Calibri" pitchFamily="34" charset="0"/>
                </a:rPr>
                <a:t>.</a:t>
              </a:r>
              <a:endParaRPr lang="pl-PL" sz="1200" b="1" dirty="0">
                <a:solidFill>
                  <a:srgbClr val="005A9E"/>
                </a:solidFill>
                <a:latin typeface="Calibri" pitchFamily="34" charset="0"/>
              </a:endParaRPr>
            </a:p>
          </p:txBody>
        </p:sp>
        <p:sp>
          <p:nvSpPr>
            <p:cNvPr id="21" name="Pierścień 20"/>
            <p:cNvSpPr/>
            <p:nvPr/>
          </p:nvSpPr>
          <p:spPr>
            <a:xfrm>
              <a:off x="-55699" y="2981306"/>
              <a:ext cx="1080120" cy="432048"/>
            </a:xfrm>
            <a:prstGeom prst="donut">
              <a:avLst>
                <a:gd name="adj" fmla="val 7039"/>
              </a:avLst>
            </a:pr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2" name="Strzałka w górę 21"/>
            <p:cNvSpPr/>
            <p:nvPr/>
          </p:nvSpPr>
          <p:spPr>
            <a:xfrm rot="10800000">
              <a:off x="2091459" y="3041037"/>
              <a:ext cx="142876" cy="216024"/>
            </a:xfrm>
            <a:prstGeom prst="upArrow">
              <a:avLst/>
            </a:prstGeom>
            <a:solidFill>
              <a:srgbClr val="005A9E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18282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0074E-6 L -0.23159 0.00578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2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-0.21025 0.00417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20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2165 0.00533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25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0" grpId="0">
        <p:bldAsOne/>
      </p:bldGraphic>
      <p:bldGraphic spid="49" grpId="0">
        <p:bldAsOne/>
      </p:bldGraphic>
      <p:bldP spid="5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611560" y="620688"/>
            <a:ext cx="658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Zmiany cen grup towarów i usług konsumpcyjnych</a:t>
            </a:r>
            <a:endParaRPr lang="pl-PL" sz="2400" b="1" dirty="0">
              <a:solidFill>
                <a:srgbClr val="002776"/>
              </a:solidFill>
            </a:endParaRP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3514155"/>
              </p:ext>
            </p:extLst>
          </p:nvPr>
        </p:nvGraphicFramePr>
        <p:xfrm>
          <a:off x="750911" y="2415704"/>
          <a:ext cx="7601842" cy="302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Grupa 8"/>
          <p:cNvGrpSpPr/>
          <p:nvPr/>
        </p:nvGrpSpPr>
        <p:grpSpPr>
          <a:xfrm>
            <a:off x="1043608" y="2467967"/>
            <a:ext cx="7052119" cy="2894216"/>
            <a:chOff x="1043608" y="2539975"/>
            <a:chExt cx="7052119" cy="2894216"/>
          </a:xfrm>
        </p:grpSpPr>
        <p:sp>
          <p:nvSpPr>
            <p:cNvPr id="7" name="pole tekstowe 6"/>
            <p:cNvSpPr txBox="1"/>
            <p:nvPr/>
          </p:nvSpPr>
          <p:spPr>
            <a:xfrm>
              <a:off x="1043608" y="2935977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002776"/>
                  </a:solidFill>
                  <a:latin typeface="Calibri" pitchFamily="34" charset="0"/>
                </a:rPr>
                <a:t>1,9%</a:t>
              </a:r>
              <a:endParaRPr lang="pl-PL" sz="1200" b="1" dirty="0">
                <a:solidFill>
                  <a:srgbClr val="002776"/>
                </a:solidFill>
                <a:latin typeface="Calibri" pitchFamily="34" charset="0"/>
              </a:endParaRPr>
            </a:p>
          </p:txBody>
        </p:sp>
        <p:sp>
          <p:nvSpPr>
            <p:cNvPr id="21" name="pole tekstowe 20"/>
            <p:cNvSpPr txBox="1"/>
            <p:nvPr/>
          </p:nvSpPr>
          <p:spPr>
            <a:xfrm>
              <a:off x="1907704" y="2539975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002776"/>
                  </a:solidFill>
                  <a:latin typeface="Calibri" pitchFamily="34" charset="0"/>
                </a:rPr>
                <a:t>3,3%</a:t>
              </a:r>
              <a:endParaRPr lang="pl-PL" sz="1200" b="1" dirty="0">
                <a:solidFill>
                  <a:srgbClr val="002776"/>
                </a:solidFill>
                <a:latin typeface="Calibri" pitchFamily="34" charset="0"/>
              </a:endParaRPr>
            </a:p>
          </p:txBody>
        </p:sp>
        <p:sp>
          <p:nvSpPr>
            <p:cNvPr id="22" name="pole tekstowe 21"/>
            <p:cNvSpPr txBox="1"/>
            <p:nvPr/>
          </p:nvSpPr>
          <p:spPr>
            <a:xfrm>
              <a:off x="2843808" y="5157192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002776"/>
                  </a:solidFill>
                  <a:latin typeface="Calibri" pitchFamily="34" charset="0"/>
                </a:rPr>
                <a:t>-5,1%</a:t>
              </a:r>
              <a:endParaRPr lang="pl-PL" sz="1200" b="1" dirty="0">
                <a:solidFill>
                  <a:srgbClr val="002776"/>
                </a:solidFill>
                <a:latin typeface="Calibri" pitchFamily="34" charset="0"/>
              </a:endParaRPr>
            </a:p>
          </p:txBody>
        </p:sp>
        <p:sp>
          <p:nvSpPr>
            <p:cNvPr id="23" name="pole tekstowe 22"/>
            <p:cNvSpPr txBox="1"/>
            <p:nvPr/>
          </p:nvSpPr>
          <p:spPr>
            <a:xfrm>
              <a:off x="3775247" y="3079993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002776"/>
                  </a:solidFill>
                  <a:latin typeface="Calibri" pitchFamily="34" charset="0"/>
                </a:rPr>
                <a:t>1,4%</a:t>
              </a:r>
              <a:endParaRPr lang="pl-PL" sz="1200" b="1" dirty="0">
                <a:solidFill>
                  <a:srgbClr val="002776"/>
                </a:solidFill>
                <a:latin typeface="Calibri" pitchFamily="34" charset="0"/>
              </a:endParaRPr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4716016" y="3007985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002776"/>
                  </a:solidFill>
                  <a:latin typeface="Calibri" pitchFamily="34" charset="0"/>
                </a:rPr>
                <a:t>1,7%</a:t>
              </a:r>
              <a:endParaRPr lang="pl-PL" sz="1200" b="1" dirty="0">
                <a:solidFill>
                  <a:srgbClr val="002776"/>
                </a:solidFill>
                <a:latin typeface="Calibri" pitchFamily="34" charset="0"/>
              </a:endParaRP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5580112" y="3927872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002776"/>
                  </a:solidFill>
                  <a:latin typeface="Calibri" pitchFamily="34" charset="0"/>
                </a:rPr>
                <a:t>-0,7%</a:t>
              </a:r>
              <a:endParaRPr lang="pl-PL" sz="1200" b="1" dirty="0">
                <a:solidFill>
                  <a:srgbClr val="002776"/>
                </a:solidFill>
                <a:latin typeface="Calibri" pitchFamily="34" charset="0"/>
              </a:endParaRP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7447655" y="4052143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002776"/>
                  </a:solidFill>
                  <a:latin typeface="Calibri" pitchFamily="34" charset="0"/>
                </a:rPr>
                <a:t>-1,2%</a:t>
              </a:r>
              <a:endParaRPr lang="pl-PL" sz="1200" b="1" dirty="0">
                <a:solidFill>
                  <a:srgbClr val="002776"/>
                </a:solidFill>
                <a:latin typeface="Calibri" pitchFamily="34" charset="0"/>
              </a:endParaRPr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6516216" y="2703736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002776"/>
                  </a:solidFill>
                  <a:latin typeface="Calibri" pitchFamily="34" charset="0"/>
                </a:rPr>
                <a:t>2,7%</a:t>
              </a:r>
              <a:endParaRPr lang="pl-PL" sz="1200" b="1" dirty="0">
                <a:solidFill>
                  <a:srgbClr val="002776"/>
                </a:solidFill>
                <a:latin typeface="Calibri" pitchFamily="34" charset="0"/>
              </a:endParaRPr>
            </a:p>
          </p:txBody>
        </p:sp>
      </p:grpSp>
      <p:grpSp>
        <p:nvGrpSpPr>
          <p:cNvPr id="10" name="Grupa 9"/>
          <p:cNvGrpSpPr/>
          <p:nvPr/>
        </p:nvGrpSpPr>
        <p:grpSpPr>
          <a:xfrm>
            <a:off x="894927" y="3639840"/>
            <a:ext cx="7262935" cy="769441"/>
            <a:chOff x="894927" y="3495824"/>
            <a:chExt cx="7262935" cy="769441"/>
          </a:xfrm>
        </p:grpSpPr>
        <p:sp>
          <p:nvSpPr>
            <p:cNvPr id="29" name="pole tekstowe 28"/>
            <p:cNvSpPr txBox="1"/>
            <p:nvPr/>
          </p:nvSpPr>
          <p:spPr>
            <a:xfrm>
              <a:off x="894927" y="3543732"/>
              <a:ext cx="10533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Żywność </a:t>
              </a:r>
              <a:br>
                <a:rPr lang="pl-PL" sz="1100" dirty="0" smtClean="0">
                  <a:latin typeface="Calibri" panose="020F0502020204030204" pitchFamily="34" charset="0"/>
                </a:rPr>
              </a:br>
              <a:r>
                <a:rPr lang="pl-PL" sz="1100" dirty="0" smtClean="0">
                  <a:latin typeface="Calibri" panose="020F0502020204030204" pitchFamily="34" charset="0"/>
                </a:rPr>
                <a:t>i napoje bezalkoholowe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  <p:sp>
          <p:nvSpPr>
            <p:cNvPr id="30" name="pole tekstowe 29"/>
            <p:cNvSpPr txBox="1"/>
            <p:nvPr/>
          </p:nvSpPr>
          <p:spPr>
            <a:xfrm>
              <a:off x="1759023" y="3495824"/>
              <a:ext cx="105332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Napoje alkoholowe</a:t>
              </a:r>
              <a:br>
                <a:rPr lang="pl-PL" sz="1100" dirty="0" smtClean="0">
                  <a:latin typeface="Calibri" panose="020F0502020204030204" pitchFamily="34" charset="0"/>
                </a:rPr>
              </a:br>
              <a:r>
                <a:rPr lang="pl-PL" sz="1100" dirty="0" smtClean="0">
                  <a:latin typeface="Calibri" panose="020F0502020204030204" pitchFamily="34" charset="0"/>
                </a:rPr>
                <a:t>i wyroby tytoniowe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  <p:sp>
          <p:nvSpPr>
            <p:cNvPr id="31" name="pole tekstowe 30"/>
            <p:cNvSpPr txBox="1"/>
            <p:nvPr/>
          </p:nvSpPr>
          <p:spPr>
            <a:xfrm>
              <a:off x="2747558" y="3504208"/>
              <a:ext cx="8409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Odzież </a:t>
              </a:r>
              <a:br>
                <a:rPr lang="pl-PL" sz="1100" dirty="0" smtClean="0">
                  <a:latin typeface="Calibri" panose="020F0502020204030204" pitchFamily="34" charset="0"/>
                </a:rPr>
              </a:br>
              <a:r>
                <a:rPr lang="pl-PL" sz="1100" dirty="0" smtClean="0">
                  <a:latin typeface="Calibri" panose="020F0502020204030204" pitchFamily="34" charset="0"/>
                </a:rPr>
                <a:t>i obuwie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  <p:sp>
          <p:nvSpPr>
            <p:cNvPr id="32" name="pole tekstowe 31"/>
            <p:cNvSpPr txBox="1"/>
            <p:nvPr/>
          </p:nvSpPr>
          <p:spPr>
            <a:xfrm>
              <a:off x="3660492" y="3495824"/>
              <a:ext cx="8650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Mieszkanie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  <p:sp>
          <p:nvSpPr>
            <p:cNvPr id="33" name="pole tekstowe 32"/>
            <p:cNvSpPr txBox="1"/>
            <p:nvPr/>
          </p:nvSpPr>
          <p:spPr>
            <a:xfrm>
              <a:off x="4597522" y="3517419"/>
              <a:ext cx="833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Zdrowie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  <p:sp>
          <p:nvSpPr>
            <p:cNvPr id="34" name="pole tekstowe 33"/>
            <p:cNvSpPr txBox="1"/>
            <p:nvPr/>
          </p:nvSpPr>
          <p:spPr>
            <a:xfrm>
              <a:off x="5461618" y="3495824"/>
              <a:ext cx="905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Transport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  <p:sp>
          <p:nvSpPr>
            <p:cNvPr id="35" name="pole tekstowe 34"/>
            <p:cNvSpPr txBox="1"/>
            <p:nvPr/>
          </p:nvSpPr>
          <p:spPr>
            <a:xfrm>
              <a:off x="6397722" y="3517419"/>
              <a:ext cx="9059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Rekreacja</a:t>
              </a:r>
              <a:br>
                <a:rPr lang="pl-PL" sz="1100" dirty="0" smtClean="0">
                  <a:latin typeface="Calibri" panose="020F0502020204030204" pitchFamily="34" charset="0"/>
                </a:rPr>
              </a:br>
              <a:r>
                <a:rPr lang="pl-PL" sz="1100" dirty="0" smtClean="0">
                  <a:latin typeface="Calibri" panose="020F0502020204030204" pitchFamily="34" charset="0"/>
                </a:rPr>
                <a:t>i kultura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  <p:sp>
          <p:nvSpPr>
            <p:cNvPr id="36" name="pole tekstowe 35"/>
            <p:cNvSpPr txBox="1"/>
            <p:nvPr/>
          </p:nvSpPr>
          <p:spPr>
            <a:xfrm>
              <a:off x="7336559" y="3517419"/>
              <a:ext cx="8213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Edukacja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37" name="Łącznik prostoliniowy 36"/>
          <p:cNvCxnSpPr/>
          <p:nvPr/>
        </p:nvCxnSpPr>
        <p:spPr>
          <a:xfrm>
            <a:off x="894927" y="3648224"/>
            <a:ext cx="72728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upa 42"/>
          <p:cNvGrpSpPr/>
          <p:nvPr/>
        </p:nvGrpSpPr>
        <p:grpSpPr>
          <a:xfrm>
            <a:off x="1870066" y="2425576"/>
            <a:ext cx="5268700" cy="499368"/>
            <a:chOff x="1730715" y="2142728"/>
            <a:chExt cx="5268700" cy="499368"/>
          </a:xfrm>
        </p:grpSpPr>
        <p:sp>
          <p:nvSpPr>
            <p:cNvPr id="40" name="Pierścień 39"/>
            <p:cNvSpPr/>
            <p:nvPr/>
          </p:nvSpPr>
          <p:spPr>
            <a:xfrm>
              <a:off x="1730715" y="2142728"/>
              <a:ext cx="757718" cy="344651"/>
            </a:xfrm>
            <a:prstGeom prst="donut">
              <a:avLst>
                <a:gd name="adj" fmla="val 5856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2" name="Pierścień 41"/>
            <p:cNvSpPr/>
            <p:nvPr/>
          </p:nvSpPr>
          <p:spPr>
            <a:xfrm>
              <a:off x="6304857" y="2291928"/>
              <a:ext cx="694558" cy="350168"/>
            </a:xfrm>
            <a:prstGeom prst="donut">
              <a:avLst>
                <a:gd name="adj" fmla="val 5856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  <p:sp>
        <p:nvSpPr>
          <p:cNvPr id="46" name="Pierścień 45"/>
          <p:cNvSpPr/>
          <p:nvPr/>
        </p:nvSpPr>
        <p:spPr>
          <a:xfrm>
            <a:off x="2771800" y="5085184"/>
            <a:ext cx="864477" cy="292720"/>
          </a:xfrm>
          <a:prstGeom prst="donut">
            <a:avLst>
              <a:gd name="adj" fmla="val 7039"/>
            </a:avLst>
          </a:prstGeom>
          <a:solidFill>
            <a:srgbClr val="00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2" name="Grupa 1"/>
          <p:cNvGrpSpPr/>
          <p:nvPr/>
        </p:nvGrpSpPr>
        <p:grpSpPr>
          <a:xfrm>
            <a:off x="3095402" y="1556792"/>
            <a:ext cx="1053328" cy="622328"/>
            <a:chOff x="7241316" y="1700130"/>
            <a:chExt cx="1053328" cy="622328"/>
          </a:xfrm>
        </p:grpSpPr>
        <p:grpSp>
          <p:nvGrpSpPr>
            <p:cNvPr id="39" name="Grupa 38"/>
            <p:cNvGrpSpPr/>
            <p:nvPr/>
          </p:nvGrpSpPr>
          <p:grpSpPr>
            <a:xfrm>
              <a:off x="7457542" y="1700130"/>
              <a:ext cx="564037" cy="319475"/>
              <a:chOff x="5652120" y="2149826"/>
              <a:chExt cx="564037" cy="319475"/>
            </a:xfrm>
          </p:grpSpPr>
          <p:sp>
            <p:nvSpPr>
              <p:cNvPr id="41" name="Prostokąt zaokrąglony 40"/>
              <p:cNvSpPr/>
              <p:nvPr/>
            </p:nvSpPr>
            <p:spPr>
              <a:xfrm>
                <a:off x="5652120" y="2173692"/>
                <a:ext cx="564037" cy="295609"/>
              </a:xfrm>
              <a:prstGeom prst="roundRect">
                <a:avLst/>
              </a:prstGeom>
              <a:solidFill>
                <a:srgbClr val="6C084B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4" name="pole tekstowe 43"/>
              <p:cNvSpPr txBox="1"/>
              <p:nvPr/>
            </p:nvSpPr>
            <p:spPr>
              <a:xfrm>
                <a:off x="5652120" y="2149826"/>
                <a:ext cx="5640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chemeClr val="bg2"/>
                    </a:solidFill>
                    <a:latin typeface="Calibri" pitchFamily="34" charset="0"/>
                  </a:rPr>
                  <a:t>3,5%</a:t>
                </a:r>
                <a:endParaRPr lang="pl-PL" sz="14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7" name="pole tekstowe 46"/>
            <p:cNvSpPr txBox="1"/>
            <p:nvPr/>
          </p:nvSpPr>
          <p:spPr>
            <a:xfrm>
              <a:off x="7241316" y="2060848"/>
              <a:ext cx="10533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w 2012 r.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upa 7"/>
          <p:cNvGrpSpPr/>
          <p:nvPr/>
        </p:nvGrpSpPr>
        <p:grpSpPr>
          <a:xfrm>
            <a:off x="894927" y="3341935"/>
            <a:ext cx="7838079" cy="307777"/>
            <a:chOff x="894927" y="3413943"/>
            <a:chExt cx="7838079" cy="307777"/>
          </a:xfrm>
        </p:grpSpPr>
        <p:cxnSp>
          <p:nvCxnSpPr>
            <p:cNvPr id="3" name="Łącznik prostoliniowy 2"/>
            <p:cNvCxnSpPr/>
            <p:nvPr/>
          </p:nvCxnSpPr>
          <p:spPr>
            <a:xfrm>
              <a:off x="894927" y="3567832"/>
              <a:ext cx="7272808" cy="0"/>
            </a:xfrm>
            <a:prstGeom prst="line">
              <a:avLst/>
            </a:prstGeom>
            <a:ln w="28575">
              <a:solidFill>
                <a:srgbClr val="BC22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pole tekstowe 37"/>
            <p:cNvSpPr txBox="1"/>
            <p:nvPr/>
          </p:nvSpPr>
          <p:spPr>
            <a:xfrm>
              <a:off x="8168969" y="3413943"/>
              <a:ext cx="564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BC226F"/>
                  </a:solidFill>
                  <a:latin typeface="Calibri" pitchFamily="34" charset="0"/>
                </a:rPr>
                <a:t>0,8%</a:t>
              </a:r>
              <a:endParaRPr lang="pl-PL" sz="1400" b="1" dirty="0">
                <a:solidFill>
                  <a:srgbClr val="BC226F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upa 4"/>
          <p:cNvGrpSpPr/>
          <p:nvPr/>
        </p:nvGrpSpPr>
        <p:grpSpPr>
          <a:xfrm>
            <a:off x="4487812" y="1556792"/>
            <a:ext cx="1053328" cy="631389"/>
            <a:chOff x="3203848" y="2123117"/>
            <a:chExt cx="1053328" cy="631389"/>
          </a:xfrm>
        </p:grpSpPr>
        <p:grpSp>
          <p:nvGrpSpPr>
            <p:cNvPr id="12" name="Grupa 11"/>
            <p:cNvGrpSpPr/>
            <p:nvPr/>
          </p:nvGrpSpPr>
          <p:grpSpPr>
            <a:xfrm>
              <a:off x="3436012" y="2123117"/>
              <a:ext cx="564037" cy="307778"/>
              <a:chOff x="5652120" y="2142905"/>
              <a:chExt cx="564037" cy="307778"/>
            </a:xfrm>
          </p:grpSpPr>
          <p:sp>
            <p:nvSpPr>
              <p:cNvPr id="13" name="Prostokąt zaokrąglony 12"/>
              <p:cNvSpPr/>
              <p:nvPr/>
            </p:nvSpPr>
            <p:spPr>
              <a:xfrm>
                <a:off x="5652120" y="2173693"/>
                <a:ext cx="564037" cy="276990"/>
              </a:xfrm>
              <a:prstGeom prst="roundRect">
                <a:avLst/>
              </a:prstGeom>
              <a:solidFill>
                <a:srgbClr val="BC226F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4" name="pole tekstowe 13"/>
              <p:cNvSpPr txBox="1"/>
              <p:nvPr/>
            </p:nvSpPr>
            <p:spPr>
              <a:xfrm>
                <a:off x="5652120" y="2142905"/>
                <a:ext cx="5640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chemeClr val="bg2"/>
                    </a:solidFill>
                    <a:latin typeface="Calibri" pitchFamily="34" charset="0"/>
                  </a:rPr>
                  <a:t>0,8%</a:t>
                </a:r>
                <a:endParaRPr lang="pl-PL" sz="14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5" name="pole tekstowe 44"/>
            <p:cNvSpPr txBox="1"/>
            <p:nvPr/>
          </p:nvSpPr>
          <p:spPr>
            <a:xfrm>
              <a:off x="3203848" y="2492896"/>
              <a:ext cx="10533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 smtClean="0">
                  <a:latin typeface="Calibri" panose="020F0502020204030204" pitchFamily="34" charset="0"/>
                </a:rPr>
                <a:t>w 2013 r.</a:t>
              </a:r>
              <a:endParaRPr lang="pl-PL" sz="1100" dirty="0">
                <a:latin typeface="Calibri" panose="020F0502020204030204" pitchFamily="34" charset="0"/>
              </a:endParaRPr>
            </a:p>
          </p:txBody>
        </p:sp>
      </p:grpSp>
      <p:sp>
        <p:nvSpPr>
          <p:cNvPr id="48" name="pole tekstowe 47"/>
          <p:cNvSpPr txBox="1"/>
          <p:nvPr/>
        </p:nvSpPr>
        <p:spPr>
          <a:xfrm>
            <a:off x="7303639" y="112474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solidFill>
                  <a:srgbClr val="002776"/>
                </a:solidFill>
                <a:latin typeface="Calibri" pitchFamily="34" charset="0"/>
              </a:rPr>
              <a:t>Mazowsze</a:t>
            </a:r>
            <a:endParaRPr lang="pl-PL" sz="1400" b="1" dirty="0">
              <a:solidFill>
                <a:srgbClr val="00277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5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Obraz 1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528865"/>
            <a:ext cx="633856" cy="461665"/>
          </a:xfrm>
          <a:prstGeom prst="rect">
            <a:avLst/>
          </a:prstGeom>
        </p:spPr>
      </p:pic>
      <p:pic>
        <p:nvPicPr>
          <p:cNvPr id="115" name="Obraz 1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841" y="2413801"/>
            <a:ext cx="621223" cy="776529"/>
          </a:xfrm>
          <a:prstGeom prst="rect">
            <a:avLst/>
          </a:prstGeom>
        </p:spPr>
      </p:pic>
      <p:pic>
        <p:nvPicPr>
          <p:cNvPr id="116" name="Obraz 1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242" y="1557550"/>
            <a:ext cx="557020" cy="649137"/>
          </a:xfrm>
          <a:prstGeom prst="rect">
            <a:avLst/>
          </a:prstGeom>
        </p:spPr>
      </p:pic>
      <p:pic>
        <p:nvPicPr>
          <p:cNvPr id="117" name="Obraz 1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619" y="3510880"/>
            <a:ext cx="764266" cy="542700"/>
          </a:xfrm>
          <a:prstGeom prst="rect">
            <a:avLst/>
          </a:prstGeom>
        </p:spPr>
      </p:pic>
      <p:pic>
        <p:nvPicPr>
          <p:cNvPr id="137" name="Obraz 136" descr="MC90044177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87166" y="1655674"/>
            <a:ext cx="532906" cy="532906"/>
          </a:xfrm>
          <a:prstGeom prst="rect">
            <a:avLst/>
          </a:prstGeom>
        </p:spPr>
      </p:pic>
      <p:pic>
        <p:nvPicPr>
          <p:cNvPr id="138" name="Obraz 1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096817"/>
            <a:ext cx="1008112" cy="1008112"/>
          </a:xfrm>
          <a:prstGeom prst="rect">
            <a:avLst/>
          </a:prstGeom>
        </p:spPr>
      </p:pic>
      <p:pic>
        <p:nvPicPr>
          <p:cNvPr id="139" name="Obraz 1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586" y="2518457"/>
            <a:ext cx="406065" cy="660159"/>
          </a:xfrm>
          <a:prstGeom prst="rect">
            <a:avLst/>
          </a:prstGeom>
        </p:spPr>
      </p:pic>
      <p:pic>
        <p:nvPicPr>
          <p:cNvPr id="140" name="Obraz 1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399" y="3583707"/>
            <a:ext cx="855689" cy="455570"/>
          </a:xfrm>
          <a:prstGeom prst="rect">
            <a:avLst/>
          </a:prstGeom>
        </p:spPr>
      </p:pic>
      <p:pic>
        <p:nvPicPr>
          <p:cNvPr id="159" name="Obraz 158" descr="MC900112420.WM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47038" y="1769293"/>
            <a:ext cx="673034" cy="363563"/>
          </a:xfrm>
          <a:prstGeom prst="rect">
            <a:avLst/>
          </a:prstGeom>
        </p:spPr>
      </p:pic>
      <p:grpSp>
        <p:nvGrpSpPr>
          <p:cNvPr id="160" name="Grupa 54"/>
          <p:cNvGrpSpPr/>
          <p:nvPr/>
        </p:nvGrpSpPr>
        <p:grpSpPr>
          <a:xfrm>
            <a:off x="4387664" y="3339795"/>
            <a:ext cx="976423" cy="600327"/>
            <a:chOff x="3923928" y="2420888"/>
            <a:chExt cx="1152128" cy="648072"/>
          </a:xfrm>
        </p:grpSpPr>
        <p:pic>
          <p:nvPicPr>
            <p:cNvPr id="161" name="Obraz 160" descr="MC9004369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20504742">
              <a:off x="4274350" y="2483279"/>
              <a:ext cx="474608" cy="474608"/>
            </a:xfrm>
            <a:prstGeom prst="rect">
              <a:avLst/>
            </a:prstGeom>
          </p:spPr>
        </p:pic>
        <p:pic>
          <p:nvPicPr>
            <p:cNvPr id="162" name="Obraz 161" descr="MC900441708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72000" y="2420888"/>
              <a:ext cx="504056" cy="504056"/>
            </a:xfrm>
            <a:prstGeom prst="rect">
              <a:avLst/>
            </a:prstGeom>
          </p:spPr>
        </p:pic>
        <p:pic>
          <p:nvPicPr>
            <p:cNvPr id="163" name="Obraz 162" descr="MC900441708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55976" y="2564904"/>
              <a:ext cx="504056" cy="504056"/>
            </a:xfrm>
            <a:prstGeom prst="rect">
              <a:avLst/>
            </a:prstGeom>
          </p:spPr>
        </p:pic>
        <p:pic>
          <p:nvPicPr>
            <p:cNvPr id="164" name="Obraz 163" descr="MC900441708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17909993">
              <a:off x="3923928" y="2564904"/>
              <a:ext cx="504056" cy="504056"/>
            </a:xfrm>
            <a:prstGeom prst="rect">
              <a:avLst/>
            </a:prstGeom>
          </p:spPr>
        </p:pic>
      </p:grpSp>
      <p:grpSp>
        <p:nvGrpSpPr>
          <p:cNvPr id="165" name="Grupa 58"/>
          <p:cNvGrpSpPr/>
          <p:nvPr/>
        </p:nvGrpSpPr>
        <p:grpSpPr>
          <a:xfrm>
            <a:off x="4355976" y="4364164"/>
            <a:ext cx="939960" cy="504995"/>
            <a:chOff x="4283968" y="3501008"/>
            <a:chExt cx="1011560" cy="507504"/>
          </a:xfrm>
        </p:grpSpPr>
        <p:pic>
          <p:nvPicPr>
            <p:cNvPr id="166" name="Obraz 165" descr="MC900441720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83968" y="3645024"/>
              <a:ext cx="363488" cy="363488"/>
            </a:xfrm>
            <a:prstGeom prst="rect">
              <a:avLst/>
            </a:prstGeom>
          </p:spPr>
        </p:pic>
        <p:pic>
          <p:nvPicPr>
            <p:cNvPr id="167" name="Obraz 166" descr="MC900441720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99992" y="3501008"/>
              <a:ext cx="363488" cy="363488"/>
            </a:xfrm>
            <a:prstGeom prst="rect">
              <a:avLst/>
            </a:prstGeom>
          </p:spPr>
        </p:pic>
        <p:pic>
          <p:nvPicPr>
            <p:cNvPr id="168" name="Obraz 167" descr="MC900441720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44008" y="3645024"/>
              <a:ext cx="363488" cy="363488"/>
            </a:xfrm>
            <a:prstGeom prst="rect">
              <a:avLst/>
            </a:prstGeom>
          </p:spPr>
        </p:pic>
        <p:pic>
          <p:nvPicPr>
            <p:cNvPr id="169" name="Obraz 168" descr="MC900441720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32040" y="3573016"/>
              <a:ext cx="363488" cy="363488"/>
            </a:xfrm>
            <a:prstGeom prst="rect">
              <a:avLst/>
            </a:prstGeom>
          </p:spPr>
        </p:pic>
      </p:grpSp>
      <p:pic>
        <p:nvPicPr>
          <p:cNvPr id="170" name="Obraz 16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77302"/>
            <a:ext cx="585680" cy="491658"/>
          </a:xfrm>
          <a:prstGeom prst="rect">
            <a:avLst/>
          </a:prstGeom>
        </p:spPr>
      </p:pic>
      <p:pic>
        <p:nvPicPr>
          <p:cNvPr id="273" name="Obraz 27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437112"/>
            <a:ext cx="870044" cy="665225"/>
          </a:xfrm>
          <a:prstGeom prst="rect">
            <a:avLst/>
          </a:prstGeom>
        </p:spPr>
      </p:pic>
      <p:pic>
        <p:nvPicPr>
          <p:cNvPr id="274" name="Obraz 27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774406" cy="774406"/>
          </a:xfrm>
          <a:prstGeom prst="rect">
            <a:avLst/>
          </a:prstGeom>
        </p:spPr>
      </p:pic>
      <p:pic>
        <p:nvPicPr>
          <p:cNvPr id="275" name="Obraz 27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74" y="1615557"/>
            <a:ext cx="402382" cy="661674"/>
          </a:xfrm>
          <a:prstGeom prst="rect">
            <a:avLst/>
          </a:prstGeom>
        </p:spPr>
      </p:pic>
      <p:pic>
        <p:nvPicPr>
          <p:cNvPr id="276" name="Obraz 27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520346"/>
            <a:ext cx="359862" cy="650239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827584" y="620688"/>
            <a:ext cx="5114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Ceny detaliczne wybranych produktów</a:t>
            </a:r>
            <a:endParaRPr lang="pl-PL" sz="2400" b="1" dirty="0">
              <a:solidFill>
                <a:srgbClr val="002776"/>
              </a:solidFill>
            </a:endParaRPr>
          </a:p>
        </p:txBody>
      </p:sp>
      <p:grpSp>
        <p:nvGrpSpPr>
          <p:cNvPr id="118" name="Grupa 117"/>
          <p:cNvGrpSpPr/>
          <p:nvPr/>
        </p:nvGrpSpPr>
        <p:grpSpPr>
          <a:xfrm>
            <a:off x="5342696" y="1556792"/>
            <a:ext cx="1368722" cy="3017714"/>
            <a:chOff x="5292080" y="1609055"/>
            <a:chExt cx="1368722" cy="3017714"/>
          </a:xfrm>
        </p:grpSpPr>
        <p:sp>
          <p:nvSpPr>
            <p:cNvPr id="119" name="pole tekstowe 118"/>
            <p:cNvSpPr txBox="1"/>
            <p:nvPr/>
          </p:nvSpPr>
          <p:spPr>
            <a:xfrm>
              <a:off x="5292080" y="1609055"/>
              <a:ext cx="1162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>
                  <a:solidFill>
                    <a:srgbClr val="002060"/>
                  </a:solidFill>
                  <a:latin typeface="Calibri" pitchFamily="34" charset="0"/>
                </a:rPr>
                <a:t>2</a:t>
              </a:r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,76 zł/1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20" name="pole tekstowe 119"/>
            <p:cNvSpPr txBox="1"/>
            <p:nvPr/>
          </p:nvSpPr>
          <p:spPr>
            <a:xfrm>
              <a:off x="5385480" y="2473151"/>
              <a:ext cx="12354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2,60 zł/0,5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21" name="pole tekstowe 120"/>
            <p:cNvSpPr txBox="1"/>
            <p:nvPr/>
          </p:nvSpPr>
          <p:spPr>
            <a:xfrm>
              <a:off x="5436096" y="3409255"/>
              <a:ext cx="10715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4,32 zł/1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22" name="pole tekstowe 121"/>
            <p:cNvSpPr txBox="1"/>
            <p:nvPr/>
          </p:nvSpPr>
          <p:spPr>
            <a:xfrm>
              <a:off x="5364088" y="4318992"/>
              <a:ext cx="12967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2,12 zł/0,5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123" name="Grupa 122"/>
          <p:cNvGrpSpPr/>
          <p:nvPr/>
        </p:nvGrpSpPr>
        <p:grpSpPr>
          <a:xfrm>
            <a:off x="5486712" y="1864569"/>
            <a:ext cx="1821592" cy="3125961"/>
            <a:chOff x="5436096" y="1916832"/>
            <a:chExt cx="1821592" cy="3125961"/>
          </a:xfrm>
        </p:grpSpPr>
        <p:grpSp>
          <p:nvGrpSpPr>
            <p:cNvPr id="124" name="Grupa 46"/>
            <p:cNvGrpSpPr/>
            <p:nvPr/>
          </p:nvGrpSpPr>
          <p:grpSpPr>
            <a:xfrm>
              <a:off x="5436096" y="1916832"/>
              <a:ext cx="1749584" cy="461665"/>
              <a:chOff x="5076056" y="2795378"/>
              <a:chExt cx="1749584" cy="461665"/>
            </a:xfrm>
          </p:grpSpPr>
          <p:sp>
            <p:nvSpPr>
              <p:cNvPr id="134" name="pole tekstowe 133"/>
              <p:cNvSpPr txBox="1"/>
              <p:nvPr/>
            </p:nvSpPr>
            <p:spPr>
              <a:xfrm>
                <a:off x="5220072" y="2795378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9,1%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35" name="Strzałka w górę 134"/>
              <p:cNvSpPr/>
              <p:nvPr/>
            </p:nvSpPr>
            <p:spPr>
              <a:xfrm>
                <a:off x="5076056" y="285293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25" name="Grupa 49"/>
            <p:cNvGrpSpPr/>
            <p:nvPr/>
          </p:nvGrpSpPr>
          <p:grpSpPr>
            <a:xfrm>
              <a:off x="5508104" y="2780928"/>
              <a:ext cx="1749584" cy="461665"/>
              <a:chOff x="5076056" y="2795378"/>
              <a:chExt cx="1749584" cy="461665"/>
            </a:xfrm>
          </p:grpSpPr>
          <p:sp>
            <p:nvSpPr>
              <p:cNvPr id="132" name="pole tekstowe 131"/>
              <p:cNvSpPr txBox="1"/>
              <p:nvPr/>
            </p:nvSpPr>
            <p:spPr>
              <a:xfrm>
                <a:off x="5220072" y="2795378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6,1%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33" name="Strzałka w górę 132"/>
              <p:cNvSpPr/>
              <p:nvPr/>
            </p:nvSpPr>
            <p:spPr>
              <a:xfrm>
                <a:off x="5076056" y="285293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26" name="Grupa 13"/>
            <p:cNvGrpSpPr/>
            <p:nvPr/>
          </p:nvGrpSpPr>
          <p:grpSpPr>
            <a:xfrm>
              <a:off x="5509244" y="3687415"/>
              <a:ext cx="1748444" cy="461665"/>
              <a:chOff x="5509244" y="3687415"/>
              <a:chExt cx="1748444" cy="461665"/>
            </a:xfrm>
          </p:grpSpPr>
          <p:sp>
            <p:nvSpPr>
              <p:cNvPr id="130" name="pole tekstowe 129"/>
              <p:cNvSpPr txBox="1"/>
              <p:nvPr/>
            </p:nvSpPr>
            <p:spPr>
              <a:xfrm>
                <a:off x="5652120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7,7%</a:t>
                </a:r>
              </a:p>
              <a:p>
                <a:r>
                  <a:rPr lang="pl-PL" sz="1200" dirty="0" smtClean="0">
                    <a:solidFill>
                      <a:srgbClr val="005A9E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31" name="Strzałka w górę 130"/>
              <p:cNvSpPr/>
              <p:nvPr/>
            </p:nvSpPr>
            <p:spPr>
              <a:xfrm rot="10800000">
                <a:off x="5509244" y="3789040"/>
                <a:ext cx="142876" cy="216024"/>
              </a:xfrm>
              <a:prstGeom prst="upArrow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27" name="Grupa 39"/>
            <p:cNvGrpSpPr/>
            <p:nvPr/>
          </p:nvGrpSpPr>
          <p:grpSpPr>
            <a:xfrm>
              <a:off x="5508105" y="4581128"/>
              <a:ext cx="1748444" cy="461665"/>
              <a:chOff x="5457489" y="3687415"/>
              <a:chExt cx="1748444" cy="461665"/>
            </a:xfrm>
          </p:grpSpPr>
          <p:sp>
            <p:nvSpPr>
              <p:cNvPr id="128" name="pole tekstowe 127"/>
              <p:cNvSpPr txBox="1"/>
              <p:nvPr/>
            </p:nvSpPr>
            <p:spPr>
              <a:xfrm>
                <a:off x="5600365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1,4%</a:t>
                </a:r>
              </a:p>
              <a:p>
                <a:r>
                  <a:rPr lang="pl-PL" sz="1200" dirty="0" smtClean="0">
                    <a:solidFill>
                      <a:srgbClr val="005A9E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29" name="Strzałka w górę 128"/>
              <p:cNvSpPr/>
              <p:nvPr/>
            </p:nvSpPr>
            <p:spPr>
              <a:xfrm rot="10800000">
                <a:off x="5457489" y="3789040"/>
                <a:ext cx="142876" cy="216024"/>
              </a:xfrm>
              <a:prstGeom prst="upArrow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136" name="Obraz 135" descr="MC900433840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95536" y="2996952"/>
            <a:ext cx="3456384" cy="3456384"/>
          </a:xfrm>
          <a:prstGeom prst="rect">
            <a:avLst/>
          </a:prstGeom>
        </p:spPr>
      </p:pic>
      <p:grpSp>
        <p:nvGrpSpPr>
          <p:cNvPr id="141" name="Grupa 140"/>
          <p:cNvGrpSpPr/>
          <p:nvPr/>
        </p:nvGrpSpPr>
        <p:grpSpPr>
          <a:xfrm>
            <a:off x="5436096" y="1556792"/>
            <a:ext cx="1368152" cy="3017714"/>
            <a:chOff x="5436096" y="1556792"/>
            <a:chExt cx="1368152" cy="3017714"/>
          </a:xfrm>
        </p:grpSpPr>
        <p:sp>
          <p:nvSpPr>
            <p:cNvPr id="142" name="pole tekstowe 141"/>
            <p:cNvSpPr txBox="1"/>
            <p:nvPr/>
          </p:nvSpPr>
          <p:spPr>
            <a:xfrm>
              <a:off x="5497408" y="1556792"/>
              <a:ext cx="1162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23,41 zł/1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43" name="pole tekstowe 142"/>
            <p:cNvSpPr txBox="1"/>
            <p:nvPr/>
          </p:nvSpPr>
          <p:spPr>
            <a:xfrm>
              <a:off x="5436096" y="2420888"/>
              <a:ext cx="1090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3,04 zł/1 l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44" name="pole tekstowe 143"/>
            <p:cNvSpPr txBox="1"/>
            <p:nvPr/>
          </p:nvSpPr>
          <p:spPr>
            <a:xfrm>
              <a:off x="5436096" y="3356992"/>
              <a:ext cx="12967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4,95 zł/200 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45" name="pole tekstowe 144"/>
            <p:cNvSpPr txBox="1"/>
            <p:nvPr/>
          </p:nvSpPr>
          <p:spPr>
            <a:xfrm>
              <a:off x="5507534" y="4266729"/>
              <a:ext cx="12967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0,57 zł/1 szt.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146" name="Grupa 145"/>
          <p:cNvGrpSpPr/>
          <p:nvPr/>
        </p:nvGrpSpPr>
        <p:grpSpPr>
          <a:xfrm>
            <a:off x="5508104" y="1864569"/>
            <a:ext cx="1872208" cy="3125961"/>
            <a:chOff x="5508104" y="1864569"/>
            <a:chExt cx="1872208" cy="3125961"/>
          </a:xfrm>
        </p:grpSpPr>
        <p:grpSp>
          <p:nvGrpSpPr>
            <p:cNvPr id="147" name="Grupa 46"/>
            <p:cNvGrpSpPr/>
            <p:nvPr/>
          </p:nvGrpSpPr>
          <p:grpSpPr>
            <a:xfrm>
              <a:off x="5508104" y="1864569"/>
              <a:ext cx="1749584" cy="461665"/>
              <a:chOff x="5076056" y="2795378"/>
              <a:chExt cx="1749584" cy="461665"/>
            </a:xfrm>
          </p:grpSpPr>
          <p:sp>
            <p:nvSpPr>
              <p:cNvPr id="157" name="pole tekstowe 156"/>
              <p:cNvSpPr txBox="1"/>
              <p:nvPr/>
            </p:nvSpPr>
            <p:spPr>
              <a:xfrm>
                <a:off x="5220072" y="2795378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18,2%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58" name="Strzałka w górę 157"/>
              <p:cNvSpPr/>
              <p:nvPr/>
            </p:nvSpPr>
            <p:spPr>
              <a:xfrm>
                <a:off x="5076056" y="285293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48" name="Grupa 49"/>
            <p:cNvGrpSpPr/>
            <p:nvPr/>
          </p:nvGrpSpPr>
          <p:grpSpPr>
            <a:xfrm>
              <a:off x="5580112" y="2728665"/>
              <a:ext cx="1749584" cy="461665"/>
              <a:chOff x="5076056" y="2795378"/>
              <a:chExt cx="1749584" cy="461665"/>
            </a:xfrm>
          </p:grpSpPr>
          <p:sp>
            <p:nvSpPr>
              <p:cNvPr id="155" name="pole tekstowe 154"/>
              <p:cNvSpPr txBox="1"/>
              <p:nvPr/>
            </p:nvSpPr>
            <p:spPr>
              <a:xfrm>
                <a:off x="5220072" y="2795378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8,2%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56" name="Strzałka w górę 155"/>
              <p:cNvSpPr/>
              <p:nvPr/>
            </p:nvSpPr>
            <p:spPr>
              <a:xfrm>
                <a:off x="5076056" y="285293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49" name="Grupa 39"/>
            <p:cNvGrpSpPr/>
            <p:nvPr/>
          </p:nvGrpSpPr>
          <p:grpSpPr>
            <a:xfrm>
              <a:off x="5631868" y="4528865"/>
              <a:ext cx="1748444" cy="461665"/>
              <a:chOff x="5509244" y="3687415"/>
              <a:chExt cx="1748444" cy="461665"/>
            </a:xfrm>
          </p:grpSpPr>
          <p:sp>
            <p:nvSpPr>
              <p:cNvPr id="153" name="pole tekstowe 152"/>
              <p:cNvSpPr txBox="1"/>
              <p:nvPr/>
            </p:nvSpPr>
            <p:spPr>
              <a:xfrm>
                <a:off x="5652120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13,6%</a:t>
                </a:r>
              </a:p>
              <a:p>
                <a:r>
                  <a:rPr lang="pl-PL" sz="1200" dirty="0" smtClean="0">
                    <a:solidFill>
                      <a:srgbClr val="005A9E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54" name="Strzałka w górę 153"/>
              <p:cNvSpPr/>
              <p:nvPr/>
            </p:nvSpPr>
            <p:spPr>
              <a:xfrm rot="10800000">
                <a:off x="5509244" y="3789040"/>
                <a:ext cx="142876" cy="216024"/>
              </a:xfrm>
              <a:prstGeom prst="upArrow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50" name="Grupa 49"/>
            <p:cNvGrpSpPr/>
            <p:nvPr/>
          </p:nvGrpSpPr>
          <p:grpSpPr>
            <a:xfrm>
              <a:off x="5580112" y="3635152"/>
              <a:ext cx="1749584" cy="461665"/>
              <a:chOff x="5076056" y="2795378"/>
              <a:chExt cx="1749584" cy="461665"/>
            </a:xfrm>
          </p:grpSpPr>
          <p:sp>
            <p:nvSpPr>
              <p:cNvPr id="151" name="pole tekstowe 150"/>
              <p:cNvSpPr txBox="1"/>
              <p:nvPr/>
            </p:nvSpPr>
            <p:spPr>
              <a:xfrm>
                <a:off x="5220072" y="2795378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12,2%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52" name="Strzałka w górę 151"/>
              <p:cNvSpPr/>
              <p:nvPr/>
            </p:nvSpPr>
            <p:spPr>
              <a:xfrm>
                <a:off x="5076056" y="285293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171" name="Grupa 170"/>
          <p:cNvGrpSpPr/>
          <p:nvPr/>
        </p:nvGrpSpPr>
        <p:grpSpPr>
          <a:xfrm>
            <a:off x="5425400" y="1556792"/>
            <a:ext cx="1183077" cy="3017714"/>
            <a:chOff x="5425400" y="1556792"/>
            <a:chExt cx="1183077" cy="3017714"/>
          </a:xfrm>
        </p:grpSpPr>
        <p:sp>
          <p:nvSpPr>
            <p:cNvPr id="172" name="pole tekstowe 171"/>
            <p:cNvSpPr txBox="1"/>
            <p:nvPr/>
          </p:nvSpPr>
          <p:spPr>
            <a:xfrm>
              <a:off x="5425400" y="1556792"/>
              <a:ext cx="1162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1,76 zł/1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73" name="pole tekstowe 172"/>
            <p:cNvSpPr txBox="1"/>
            <p:nvPr/>
          </p:nvSpPr>
          <p:spPr>
            <a:xfrm>
              <a:off x="5497408" y="2420888"/>
              <a:ext cx="1090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1,98 zł/1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74" name="pole tekstowe 173"/>
            <p:cNvSpPr txBox="1"/>
            <p:nvPr/>
          </p:nvSpPr>
          <p:spPr>
            <a:xfrm>
              <a:off x="5497408" y="3356992"/>
              <a:ext cx="1091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2,59 zł/1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75" name="pole tekstowe 174"/>
            <p:cNvSpPr txBox="1"/>
            <p:nvPr/>
          </p:nvSpPr>
          <p:spPr>
            <a:xfrm>
              <a:off x="5436096" y="4266729"/>
              <a:ext cx="11723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5,06 zł/1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176" name="Grupa 175"/>
          <p:cNvGrpSpPr/>
          <p:nvPr/>
        </p:nvGrpSpPr>
        <p:grpSpPr>
          <a:xfrm>
            <a:off x="5508104" y="1864569"/>
            <a:ext cx="1821592" cy="3125961"/>
            <a:chOff x="5508104" y="1864569"/>
            <a:chExt cx="1821592" cy="3125961"/>
          </a:xfrm>
        </p:grpSpPr>
        <p:grpSp>
          <p:nvGrpSpPr>
            <p:cNvPr id="177" name="Grupa 46"/>
            <p:cNvGrpSpPr/>
            <p:nvPr/>
          </p:nvGrpSpPr>
          <p:grpSpPr>
            <a:xfrm>
              <a:off x="5508104" y="1864569"/>
              <a:ext cx="1749584" cy="461665"/>
              <a:chOff x="5076056" y="2795378"/>
              <a:chExt cx="1749584" cy="461665"/>
            </a:xfrm>
          </p:grpSpPr>
          <p:sp>
            <p:nvSpPr>
              <p:cNvPr id="187" name="pole tekstowe 186"/>
              <p:cNvSpPr txBox="1"/>
              <p:nvPr/>
            </p:nvSpPr>
            <p:spPr>
              <a:xfrm>
                <a:off x="5220072" y="2795378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85,3%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72" name="Strzałka w górę 271"/>
              <p:cNvSpPr/>
              <p:nvPr/>
            </p:nvSpPr>
            <p:spPr>
              <a:xfrm>
                <a:off x="5076056" y="285293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78" name="Grupa 49"/>
            <p:cNvGrpSpPr/>
            <p:nvPr/>
          </p:nvGrpSpPr>
          <p:grpSpPr>
            <a:xfrm>
              <a:off x="5580112" y="2728665"/>
              <a:ext cx="1749584" cy="461665"/>
              <a:chOff x="5076056" y="2795378"/>
              <a:chExt cx="1749584" cy="461665"/>
            </a:xfrm>
          </p:grpSpPr>
          <p:sp>
            <p:nvSpPr>
              <p:cNvPr id="185" name="pole tekstowe 184"/>
              <p:cNvSpPr txBox="1"/>
              <p:nvPr/>
            </p:nvSpPr>
            <p:spPr>
              <a:xfrm>
                <a:off x="5220072" y="2795378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43,5%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86" name="Strzałka w górę 185"/>
              <p:cNvSpPr/>
              <p:nvPr/>
            </p:nvSpPr>
            <p:spPr>
              <a:xfrm>
                <a:off x="5076056" y="285293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79" name="Grupa 39"/>
            <p:cNvGrpSpPr/>
            <p:nvPr/>
          </p:nvGrpSpPr>
          <p:grpSpPr>
            <a:xfrm>
              <a:off x="5580113" y="4528865"/>
              <a:ext cx="1748444" cy="461665"/>
              <a:chOff x="5457489" y="3687415"/>
              <a:chExt cx="1748444" cy="461665"/>
            </a:xfrm>
          </p:grpSpPr>
          <p:sp>
            <p:nvSpPr>
              <p:cNvPr id="183" name="pole tekstowe 182"/>
              <p:cNvSpPr txBox="1"/>
              <p:nvPr/>
            </p:nvSpPr>
            <p:spPr>
              <a:xfrm>
                <a:off x="5600365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10,9%</a:t>
                </a:r>
              </a:p>
              <a:p>
                <a:r>
                  <a:rPr lang="pl-PL" sz="1200" dirty="0" smtClean="0">
                    <a:solidFill>
                      <a:srgbClr val="005A9E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184" name="Strzałka w górę 183"/>
              <p:cNvSpPr/>
              <p:nvPr/>
            </p:nvSpPr>
            <p:spPr>
              <a:xfrm rot="10800000">
                <a:off x="5457489" y="3789040"/>
                <a:ext cx="142876" cy="216024"/>
              </a:xfrm>
              <a:prstGeom prst="upArrow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0" name="Grupa 49"/>
            <p:cNvGrpSpPr/>
            <p:nvPr/>
          </p:nvGrpSpPr>
          <p:grpSpPr>
            <a:xfrm>
              <a:off x="5580112" y="3635152"/>
              <a:ext cx="1749584" cy="461665"/>
              <a:chOff x="5076056" y="2795378"/>
              <a:chExt cx="1749584" cy="461665"/>
            </a:xfrm>
          </p:grpSpPr>
          <p:sp>
            <p:nvSpPr>
              <p:cNvPr id="181" name="pole tekstowe 180"/>
              <p:cNvSpPr txBox="1"/>
              <p:nvPr/>
            </p:nvSpPr>
            <p:spPr>
              <a:xfrm>
                <a:off x="5220072" y="2795378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9,7%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82" name="Strzałka w górę 181"/>
              <p:cNvSpPr/>
              <p:nvPr/>
            </p:nvSpPr>
            <p:spPr>
              <a:xfrm>
                <a:off x="5076056" y="2852936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277" name="Grupa 276"/>
          <p:cNvGrpSpPr/>
          <p:nvPr/>
        </p:nvGrpSpPr>
        <p:grpSpPr>
          <a:xfrm>
            <a:off x="5425400" y="1556792"/>
            <a:ext cx="1306840" cy="3017714"/>
            <a:chOff x="5425400" y="1556792"/>
            <a:chExt cx="1306840" cy="3017714"/>
          </a:xfrm>
        </p:grpSpPr>
        <p:sp>
          <p:nvSpPr>
            <p:cNvPr id="278" name="pole tekstowe 277"/>
            <p:cNvSpPr txBox="1"/>
            <p:nvPr/>
          </p:nvSpPr>
          <p:spPr>
            <a:xfrm>
              <a:off x="5425400" y="1556792"/>
              <a:ext cx="1162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3,28 zł/1 kg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279" name="pole tekstowe 278"/>
            <p:cNvSpPr txBox="1"/>
            <p:nvPr/>
          </p:nvSpPr>
          <p:spPr>
            <a:xfrm>
              <a:off x="5436096" y="2420888"/>
              <a:ext cx="12348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6,80 zł/250 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280" name="pole tekstowe 279"/>
            <p:cNvSpPr txBox="1"/>
            <p:nvPr/>
          </p:nvSpPr>
          <p:spPr>
            <a:xfrm>
              <a:off x="5497408" y="3356992"/>
              <a:ext cx="1090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2,86 zł/ 0,5 l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281" name="pole tekstowe 280"/>
            <p:cNvSpPr txBox="1"/>
            <p:nvPr/>
          </p:nvSpPr>
          <p:spPr>
            <a:xfrm>
              <a:off x="5497408" y="4266729"/>
              <a:ext cx="1234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3,83 zł/100 g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282" name="Grupa 281"/>
          <p:cNvGrpSpPr/>
          <p:nvPr/>
        </p:nvGrpSpPr>
        <p:grpSpPr>
          <a:xfrm>
            <a:off x="5580112" y="1844824"/>
            <a:ext cx="1748445" cy="3168352"/>
            <a:chOff x="5580112" y="1844824"/>
            <a:chExt cx="1748445" cy="3168352"/>
          </a:xfrm>
        </p:grpSpPr>
        <p:grpSp>
          <p:nvGrpSpPr>
            <p:cNvPr id="283" name="Grupa 39"/>
            <p:cNvGrpSpPr/>
            <p:nvPr/>
          </p:nvGrpSpPr>
          <p:grpSpPr>
            <a:xfrm>
              <a:off x="5580112" y="4551511"/>
              <a:ext cx="1748445" cy="461665"/>
              <a:chOff x="5457488" y="3687415"/>
              <a:chExt cx="1748445" cy="461665"/>
            </a:xfrm>
          </p:grpSpPr>
          <p:sp>
            <p:nvSpPr>
              <p:cNvPr id="293" name="pole tekstowe 292"/>
              <p:cNvSpPr txBox="1"/>
              <p:nvPr/>
            </p:nvSpPr>
            <p:spPr>
              <a:xfrm>
                <a:off x="5600365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7,3%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94" name="Strzałka w górę 293"/>
              <p:cNvSpPr/>
              <p:nvPr/>
            </p:nvSpPr>
            <p:spPr>
              <a:xfrm>
                <a:off x="5457488" y="3789038"/>
                <a:ext cx="142878" cy="28803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84" name="Grupa 46"/>
            <p:cNvGrpSpPr/>
            <p:nvPr/>
          </p:nvGrpSpPr>
          <p:grpSpPr>
            <a:xfrm>
              <a:off x="5580112" y="3645024"/>
              <a:ext cx="1748444" cy="461665"/>
              <a:chOff x="5457489" y="3687415"/>
              <a:chExt cx="1748444" cy="461665"/>
            </a:xfrm>
          </p:grpSpPr>
          <p:sp>
            <p:nvSpPr>
              <p:cNvPr id="291" name="pole tekstowe 290"/>
              <p:cNvSpPr txBox="1"/>
              <p:nvPr/>
            </p:nvSpPr>
            <p:spPr>
              <a:xfrm>
                <a:off x="5600365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1,4%</a:t>
                </a:r>
              </a:p>
              <a:p>
                <a:r>
                  <a:rPr lang="pl-PL" sz="1200" dirty="0" smtClean="0">
                    <a:solidFill>
                      <a:srgbClr val="005A9E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292" name="Strzałka w górę 291"/>
              <p:cNvSpPr/>
              <p:nvPr/>
            </p:nvSpPr>
            <p:spPr>
              <a:xfrm rot="10800000">
                <a:off x="5457489" y="3789040"/>
                <a:ext cx="142876" cy="216024"/>
              </a:xfrm>
              <a:prstGeom prst="upArrow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85" name="Grupa 52"/>
            <p:cNvGrpSpPr/>
            <p:nvPr/>
          </p:nvGrpSpPr>
          <p:grpSpPr>
            <a:xfrm>
              <a:off x="5580112" y="2708920"/>
              <a:ext cx="1748444" cy="461665"/>
              <a:chOff x="5457489" y="3687415"/>
              <a:chExt cx="1748444" cy="461665"/>
            </a:xfrm>
          </p:grpSpPr>
          <p:sp>
            <p:nvSpPr>
              <p:cNvPr id="289" name="pole tekstowe 288"/>
              <p:cNvSpPr txBox="1"/>
              <p:nvPr/>
            </p:nvSpPr>
            <p:spPr>
              <a:xfrm>
                <a:off x="5600365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5,3%</a:t>
                </a:r>
              </a:p>
              <a:p>
                <a:r>
                  <a:rPr lang="pl-PL" sz="1200" dirty="0" smtClean="0">
                    <a:solidFill>
                      <a:srgbClr val="005A9E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290" name="Strzałka w górę 289"/>
              <p:cNvSpPr/>
              <p:nvPr/>
            </p:nvSpPr>
            <p:spPr>
              <a:xfrm rot="10800000">
                <a:off x="5457489" y="3789040"/>
                <a:ext cx="142876" cy="216024"/>
              </a:xfrm>
              <a:prstGeom prst="upArrow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86" name="Grupa 55"/>
            <p:cNvGrpSpPr/>
            <p:nvPr/>
          </p:nvGrpSpPr>
          <p:grpSpPr>
            <a:xfrm>
              <a:off x="5580112" y="1844824"/>
              <a:ext cx="1748444" cy="461665"/>
              <a:chOff x="5457489" y="3687415"/>
              <a:chExt cx="1748444" cy="461665"/>
            </a:xfrm>
          </p:grpSpPr>
          <p:sp>
            <p:nvSpPr>
              <p:cNvPr id="287" name="pole tekstowe 286"/>
              <p:cNvSpPr txBox="1"/>
              <p:nvPr/>
            </p:nvSpPr>
            <p:spPr>
              <a:xfrm>
                <a:off x="5600365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18,2%</a:t>
                </a:r>
              </a:p>
              <a:p>
                <a:r>
                  <a:rPr lang="pl-PL" sz="1200" dirty="0" smtClean="0">
                    <a:solidFill>
                      <a:srgbClr val="005A9E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288" name="Strzałka w górę 287"/>
              <p:cNvSpPr/>
              <p:nvPr/>
            </p:nvSpPr>
            <p:spPr>
              <a:xfrm rot="10800000">
                <a:off x="5457489" y="3789040"/>
                <a:ext cx="142876" cy="216024"/>
              </a:xfrm>
              <a:prstGeom prst="upArrow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100" name="pole tekstowe 99"/>
          <p:cNvSpPr txBox="1"/>
          <p:nvPr/>
        </p:nvSpPr>
        <p:spPr>
          <a:xfrm>
            <a:off x="7303639" y="112474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solidFill>
                  <a:srgbClr val="002776"/>
                </a:solidFill>
                <a:latin typeface="Calibri" pitchFamily="34" charset="0"/>
              </a:rPr>
              <a:t>Mazowsze</a:t>
            </a:r>
            <a:endParaRPr lang="pl-PL" sz="1400" b="1" dirty="0">
              <a:solidFill>
                <a:srgbClr val="00277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34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21443E-6 L -0.31111 0.375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56" y="1876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7393E-6 L -0.25729 0.2410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120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0185 L -0.17622 -0.04765 L -0.21684 0.09831 " pathEditMode="relative" rAng="0" ptsTypes="AAA">
                                      <p:cBhvr>
                                        <p:cTn id="25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51" y="270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6232E-6 L -0.17014 -0.20217 L -0.27136 -0.07819 " pathEditMode="relative" ptsTypes="AAA">
                                      <p:cBhvr>
                                        <p:cTn id="2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75486E-6 L -0.30938 0.3452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69" y="1725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1008E-6 L -0.18056 -0.17992 L -0.2559 -0.16952 L -0.34028 -0.05365 " pathEditMode="relative" ptsTypes="AAAA">
                                      <p:cBhvr>
                                        <p:cTn id="60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61702E-6 L -0.26997 0.2104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07" y="1052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26735E-6 L -0.17396 -0.03099 L -0.21423 0.07609 " pathEditMode="relative" ptsTypes="AAA">
                                      <p:cBhvr>
                                        <p:cTn id="64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49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2405E-6 L -0.34896 0.33234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48" y="16605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96115E-6 L -0.20764 -0.00532 L -0.26355 0.15564 " pathEditMode="relative" ptsTypes="AAA">
                                      <p:cBhvr>
                                        <p:cTn id="98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53469E-6 L -0.16354 -0.1679 L -0.28559 -0.06406 " pathEditMode="relative" ptsTypes="AAA">
                                      <p:cBhvr>
                                        <p:cTn id="100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6.33673E-6 L -0.20382 0.13322 L -0.2 0.26805 " pathEditMode="relative" ptsTypes="AAA">
                                      <p:cBhvr>
                                        <p:cTn id="102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6503E-6 L -0.26944 0.25787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72" y="12882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08233E-6 L -0.22448 0.14801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3" y="740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0764 L -0.2 -0.03284 L -0.20781 0.03792 " pathEditMode="relative" rAng="0" ptsTypes="AAA">
                                      <p:cBhvr>
                                        <p:cTn id="137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99" y="1018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069 L -0.14184 -0.25347 L -0.25261 -0.21208 L -0.26806 -0.10824 " pathEditMode="relative" rAng="0" ptsTypes="AAAA">
                                      <p:cBhvr>
                                        <p:cTn id="139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68" y="-127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827584" y="620688"/>
            <a:ext cx="5114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Ceny detaliczne wybranych produktów</a:t>
            </a:r>
            <a:endParaRPr lang="pl-PL" sz="2400" b="1" dirty="0">
              <a:solidFill>
                <a:srgbClr val="002776"/>
              </a:solidFill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560" y="1484784"/>
            <a:ext cx="1073224" cy="1011560"/>
          </a:xfrm>
          <a:prstGeom prst="rect">
            <a:avLst/>
          </a:prstGeom>
        </p:spPr>
      </p:pic>
      <p:grpSp>
        <p:nvGrpSpPr>
          <p:cNvPr id="15" name="Grupa 14"/>
          <p:cNvGrpSpPr/>
          <p:nvPr/>
        </p:nvGrpSpPr>
        <p:grpSpPr>
          <a:xfrm>
            <a:off x="1835696" y="1484784"/>
            <a:ext cx="1893600" cy="1080120"/>
            <a:chOff x="1835696" y="1484784"/>
            <a:chExt cx="1893600" cy="1080120"/>
          </a:xfrm>
        </p:grpSpPr>
        <p:sp>
          <p:nvSpPr>
            <p:cNvPr id="17" name="pole tekstowe 16"/>
            <p:cNvSpPr txBox="1"/>
            <p:nvPr/>
          </p:nvSpPr>
          <p:spPr>
            <a:xfrm>
              <a:off x="1835696" y="1772816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22,72 zł/1 m</a:t>
              </a:r>
              <a:r>
                <a:rPr lang="pl-PL" sz="1400" b="1" baseline="30000" dirty="0" smtClean="0">
                  <a:solidFill>
                    <a:srgbClr val="002060"/>
                  </a:solidFill>
                  <a:latin typeface="Calibri" pitchFamily="34" charset="0"/>
                </a:rPr>
                <a:t>3</a:t>
              </a:r>
              <a:endParaRPr lang="pl-PL" sz="1400" b="1" baseline="300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1835696" y="1484784"/>
              <a:ext cx="1090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Ciepła woda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19" name="Grupa 18"/>
            <p:cNvGrpSpPr/>
            <p:nvPr/>
          </p:nvGrpSpPr>
          <p:grpSpPr>
            <a:xfrm>
              <a:off x="1979712" y="2103239"/>
              <a:ext cx="1749584" cy="461665"/>
              <a:chOff x="3522828" y="2728664"/>
              <a:chExt cx="1749584" cy="461665"/>
            </a:xfrm>
          </p:grpSpPr>
          <p:sp>
            <p:nvSpPr>
              <p:cNvPr id="20" name="pole tekstowe 19"/>
              <p:cNvSpPr txBox="1"/>
              <p:nvPr/>
            </p:nvSpPr>
            <p:spPr>
              <a:xfrm>
                <a:off x="3666844" y="2728664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6,6%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1" name="Strzałka w górę 20"/>
              <p:cNvSpPr/>
              <p:nvPr/>
            </p:nvSpPr>
            <p:spPr>
              <a:xfrm>
                <a:off x="3522828" y="2786222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22" name="Grupa 21"/>
          <p:cNvGrpSpPr/>
          <p:nvPr/>
        </p:nvGrpSpPr>
        <p:grpSpPr>
          <a:xfrm>
            <a:off x="647609" y="2755134"/>
            <a:ext cx="1980175" cy="1080120"/>
            <a:chOff x="647609" y="2755134"/>
            <a:chExt cx="1980175" cy="1080120"/>
          </a:xfrm>
        </p:grpSpPr>
        <p:sp>
          <p:nvSpPr>
            <p:cNvPr id="23" name="pole tekstowe 22"/>
            <p:cNvSpPr txBox="1"/>
            <p:nvPr/>
          </p:nvSpPr>
          <p:spPr>
            <a:xfrm>
              <a:off x="647609" y="3043166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3,49 zł/1 m</a:t>
              </a:r>
              <a:r>
                <a:rPr lang="pl-PL" sz="1400" b="1" baseline="30000" dirty="0" smtClean="0">
                  <a:solidFill>
                    <a:srgbClr val="002060"/>
                  </a:solidFill>
                  <a:latin typeface="Calibri" pitchFamily="34" charset="0"/>
                </a:rPr>
                <a:t>3</a:t>
              </a:r>
              <a:endParaRPr lang="pl-PL" sz="1400" b="1" baseline="300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744880" y="2755134"/>
              <a:ext cx="1090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Zimna woda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26" name="Grupa 25"/>
            <p:cNvGrpSpPr/>
            <p:nvPr/>
          </p:nvGrpSpPr>
          <p:grpSpPr>
            <a:xfrm>
              <a:off x="878200" y="3373589"/>
              <a:ext cx="1749584" cy="461665"/>
              <a:chOff x="3522828" y="2728664"/>
              <a:chExt cx="1749584" cy="461665"/>
            </a:xfrm>
          </p:grpSpPr>
          <p:sp>
            <p:nvSpPr>
              <p:cNvPr id="28" name="pole tekstowe 27"/>
              <p:cNvSpPr txBox="1"/>
              <p:nvPr/>
            </p:nvSpPr>
            <p:spPr>
              <a:xfrm>
                <a:off x="3666844" y="2728664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2,3%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9" name="Strzałka w górę 28"/>
              <p:cNvSpPr/>
              <p:nvPr/>
            </p:nvSpPr>
            <p:spPr>
              <a:xfrm>
                <a:off x="3522828" y="2786222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pic>
        <p:nvPicPr>
          <p:cNvPr id="30" name="Obraz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902" y="1594747"/>
            <a:ext cx="937565" cy="1186181"/>
          </a:xfrm>
          <a:prstGeom prst="rect">
            <a:avLst/>
          </a:prstGeom>
        </p:spPr>
      </p:pic>
      <p:pic>
        <p:nvPicPr>
          <p:cNvPr id="31" name="Obraz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784" y="3322643"/>
            <a:ext cx="1131799" cy="598667"/>
          </a:xfrm>
          <a:prstGeom prst="rect">
            <a:avLst/>
          </a:prstGeom>
        </p:spPr>
      </p:pic>
      <p:grpSp>
        <p:nvGrpSpPr>
          <p:cNvPr id="33" name="Grupa 32"/>
          <p:cNvGrpSpPr/>
          <p:nvPr/>
        </p:nvGrpSpPr>
        <p:grpSpPr>
          <a:xfrm>
            <a:off x="5702736" y="1618927"/>
            <a:ext cx="1965608" cy="1080120"/>
            <a:chOff x="5702736" y="1618927"/>
            <a:chExt cx="1965608" cy="1080120"/>
          </a:xfrm>
        </p:grpSpPr>
        <p:sp>
          <p:nvSpPr>
            <p:cNvPr id="35" name="pole tekstowe 34"/>
            <p:cNvSpPr txBox="1"/>
            <p:nvPr/>
          </p:nvSpPr>
          <p:spPr>
            <a:xfrm>
              <a:off x="5702736" y="1618927"/>
              <a:ext cx="1893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Centralne ogrzewanie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36" name="Grupa 35"/>
            <p:cNvGrpSpPr/>
            <p:nvPr/>
          </p:nvGrpSpPr>
          <p:grpSpPr>
            <a:xfrm>
              <a:off x="5918760" y="2237382"/>
              <a:ext cx="1749584" cy="461665"/>
              <a:chOff x="3522828" y="2728664"/>
              <a:chExt cx="1749584" cy="461665"/>
            </a:xfrm>
          </p:grpSpPr>
          <p:sp>
            <p:nvSpPr>
              <p:cNvPr id="39" name="pole tekstowe 38"/>
              <p:cNvSpPr txBox="1"/>
              <p:nvPr/>
            </p:nvSpPr>
            <p:spPr>
              <a:xfrm>
                <a:off x="3666844" y="2728664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>
                    <a:solidFill>
                      <a:srgbClr val="C00000"/>
                    </a:solidFill>
                    <a:latin typeface="Calibri" pitchFamily="34" charset="0"/>
                  </a:rPr>
                  <a:t>2</a:t>
                </a:r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,6%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0" name="Strzałka w górę 39"/>
              <p:cNvSpPr/>
              <p:nvPr/>
            </p:nvSpPr>
            <p:spPr>
              <a:xfrm>
                <a:off x="3522828" y="2786222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34" name="pole tekstowe 33"/>
            <p:cNvSpPr txBox="1"/>
            <p:nvPr/>
          </p:nvSpPr>
          <p:spPr>
            <a:xfrm>
              <a:off x="5796246" y="1906959"/>
              <a:ext cx="12046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3,19 zł/1 m</a:t>
              </a:r>
              <a:r>
                <a:rPr lang="pl-PL" sz="1400" b="1" baseline="30000" dirty="0" smtClean="0">
                  <a:solidFill>
                    <a:srgbClr val="002060"/>
                  </a:solidFill>
                  <a:latin typeface="Calibri" pitchFamily="34" charset="0"/>
                </a:rPr>
                <a:t>2</a:t>
              </a:r>
              <a:endParaRPr lang="pl-PL" sz="1400" b="1" baseline="300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49" name="Grupa 48"/>
          <p:cNvGrpSpPr/>
          <p:nvPr/>
        </p:nvGrpSpPr>
        <p:grpSpPr>
          <a:xfrm>
            <a:off x="868048" y="4769655"/>
            <a:ext cx="7802753" cy="1368152"/>
            <a:chOff x="868048" y="4769655"/>
            <a:chExt cx="7802753" cy="1368152"/>
          </a:xfrm>
        </p:grpSpPr>
        <p:grpSp>
          <p:nvGrpSpPr>
            <p:cNvPr id="50" name="Grupa 49"/>
            <p:cNvGrpSpPr/>
            <p:nvPr/>
          </p:nvGrpSpPr>
          <p:grpSpPr>
            <a:xfrm>
              <a:off x="868048" y="4769655"/>
              <a:ext cx="1925144" cy="1368152"/>
              <a:chOff x="868048" y="4769655"/>
              <a:chExt cx="1925144" cy="1368152"/>
            </a:xfrm>
          </p:grpSpPr>
          <p:sp>
            <p:nvSpPr>
              <p:cNvPr id="63" name="pole tekstowe 62"/>
              <p:cNvSpPr txBox="1"/>
              <p:nvPr/>
            </p:nvSpPr>
            <p:spPr>
              <a:xfrm>
                <a:off x="1090968" y="5345719"/>
                <a:ext cx="8167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3,45 zł</a:t>
                </a:r>
                <a:endParaRPr lang="pl-PL" sz="1400" b="1" baseline="30000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sp>
            <p:nvSpPr>
              <p:cNvPr id="64" name="pole tekstowe 63"/>
              <p:cNvSpPr txBox="1"/>
              <p:nvPr/>
            </p:nvSpPr>
            <p:spPr>
              <a:xfrm>
                <a:off x="868048" y="4769655"/>
                <a:ext cx="13996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Bilet normalny, jednorazowy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65" name="Grupa 64"/>
              <p:cNvGrpSpPr/>
              <p:nvPr/>
            </p:nvGrpSpPr>
            <p:grpSpPr>
              <a:xfrm>
                <a:off x="1043608" y="5676142"/>
                <a:ext cx="1749584" cy="461665"/>
                <a:chOff x="3522828" y="2728664"/>
                <a:chExt cx="1749584" cy="461665"/>
              </a:xfrm>
            </p:grpSpPr>
            <p:sp>
              <p:nvSpPr>
                <p:cNvPr id="66" name="pole tekstowe 65"/>
                <p:cNvSpPr txBox="1"/>
                <p:nvPr/>
              </p:nvSpPr>
              <p:spPr>
                <a:xfrm>
                  <a:off x="3666844" y="2728664"/>
                  <a:ext cx="160556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2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6,2%</a:t>
                  </a:r>
                </a:p>
                <a:p>
                  <a:r>
                    <a:rPr lang="pl-PL" sz="1200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w stosunku do 2012 r.</a:t>
                  </a:r>
                  <a:endParaRPr lang="pl-PL" sz="1200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7" name="Strzałka w górę 66"/>
                <p:cNvSpPr/>
                <p:nvPr/>
              </p:nvSpPr>
              <p:spPr>
                <a:xfrm>
                  <a:off x="3522828" y="2786222"/>
                  <a:ext cx="142876" cy="214314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  <p:grpSp>
          <p:nvGrpSpPr>
            <p:cNvPr id="51" name="Grupa 50"/>
            <p:cNvGrpSpPr/>
            <p:nvPr/>
          </p:nvGrpSpPr>
          <p:grpSpPr>
            <a:xfrm>
              <a:off x="3697160" y="4893926"/>
              <a:ext cx="1882952" cy="1201490"/>
              <a:chOff x="3697160" y="4893926"/>
              <a:chExt cx="1882952" cy="1201490"/>
            </a:xfrm>
          </p:grpSpPr>
          <p:sp>
            <p:nvSpPr>
              <p:cNvPr id="58" name="pole tekstowe 57"/>
              <p:cNvSpPr txBox="1"/>
              <p:nvPr/>
            </p:nvSpPr>
            <p:spPr>
              <a:xfrm>
                <a:off x="3779912" y="5253966"/>
                <a:ext cx="9468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18,84 zł</a:t>
                </a:r>
                <a:endParaRPr lang="pl-PL" sz="1400" b="1" baseline="30000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sp>
            <p:nvSpPr>
              <p:cNvPr id="59" name="pole tekstowe 58"/>
              <p:cNvSpPr txBox="1"/>
              <p:nvPr/>
            </p:nvSpPr>
            <p:spPr>
              <a:xfrm>
                <a:off x="3697160" y="4893926"/>
                <a:ext cx="11962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Bilet do kina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60" name="Grupa 59"/>
              <p:cNvGrpSpPr/>
              <p:nvPr/>
            </p:nvGrpSpPr>
            <p:grpSpPr>
              <a:xfrm>
                <a:off x="3830528" y="5633751"/>
                <a:ext cx="1749584" cy="461665"/>
                <a:chOff x="3522828" y="2728664"/>
                <a:chExt cx="1749584" cy="461665"/>
              </a:xfrm>
            </p:grpSpPr>
            <p:sp>
              <p:nvSpPr>
                <p:cNvPr id="61" name="pole tekstowe 60"/>
                <p:cNvSpPr txBox="1"/>
                <p:nvPr/>
              </p:nvSpPr>
              <p:spPr>
                <a:xfrm>
                  <a:off x="3666844" y="2728664"/>
                  <a:ext cx="160556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2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4,4%</a:t>
                  </a:r>
                </a:p>
                <a:p>
                  <a:r>
                    <a:rPr lang="pl-PL" sz="1200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w stosunku do 2012 r.</a:t>
                  </a:r>
                  <a:endParaRPr lang="pl-PL" sz="1200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2" name="Strzałka w górę 61"/>
                <p:cNvSpPr/>
                <p:nvPr/>
              </p:nvSpPr>
              <p:spPr>
                <a:xfrm>
                  <a:off x="3522828" y="2786222"/>
                  <a:ext cx="142876" cy="214314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  <p:grpSp>
          <p:nvGrpSpPr>
            <p:cNvPr id="52" name="Grupa 51"/>
            <p:cNvGrpSpPr/>
            <p:nvPr/>
          </p:nvGrpSpPr>
          <p:grpSpPr>
            <a:xfrm>
              <a:off x="6700752" y="4822499"/>
              <a:ext cx="1970049" cy="1272917"/>
              <a:chOff x="6700752" y="4822499"/>
              <a:chExt cx="1970049" cy="1272917"/>
            </a:xfrm>
          </p:grpSpPr>
          <p:sp>
            <p:nvSpPr>
              <p:cNvPr id="53" name="pole tekstowe 52"/>
              <p:cNvSpPr txBox="1"/>
              <p:nvPr/>
            </p:nvSpPr>
            <p:spPr>
              <a:xfrm>
                <a:off x="6777201" y="5345719"/>
                <a:ext cx="1296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95,00 zł</a:t>
                </a:r>
                <a:endParaRPr lang="pl-PL" sz="1400" b="1" baseline="30000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sp>
            <p:nvSpPr>
              <p:cNvPr id="54" name="pole tekstowe 53"/>
              <p:cNvSpPr txBox="1"/>
              <p:nvPr/>
            </p:nvSpPr>
            <p:spPr>
              <a:xfrm>
                <a:off x="6700752" y="4822499"/>
                <a:ext cx="15303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Wizyta u lekarza specjalisty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55" name="Grupa 54"/>
              <p:cNvGrpSpPr/>
              <p:nvPr/>
            </p:nvGrpSpPr>
            <p:grpSpPr>
              <a:xfrm>
                <a:off x="6921217" y="5633751"/>
                <a:ext cx="1749584" cy="461665"/>
                <a:chOff x="3522828" y="2728664"/>
                <a:chExt cx="1749584" cy="461665"/>
              </a:xfrm>
            </p:grpSpPr>
            <p:sp>
              <p:nvSpPr>
                <p:cNvPr id="56" name="pole tekstowe 55"/>
                <p:cNvSpPr txBox="1"/>
                <p:nvPr/>
              </p:nvSpPr>
              <p:spPr>
                <a:xfrm>
                  <a:off x="3666844" y="2728664"/>
                  <a:ext cx="160556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200" b="1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4,3%</a:t>
                  </a:r>
                </a:p>
                <a:p>
                  <a:r>
                    <a:rPr lang="pl-PL" sz="1200" dirty="0" smtClean="0">
                      <a:solidFill>
                        <a:srgbClr val="C00000"/>
                      </a:solidFill>
                      <a:latin typeface="Calibri" pitchFamily="34" charset="0"/>
                    </a:rPr>
                    <a:t>w stosunku do 2012 r.</a:t>
                  </a:r>
                  <a:endParaRPr lang="pl-PL" sz="1200" dirty="0">
                    <a:solidFill>
                      <a:srgbClr val="C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57" name="Strzałka w górę 56"/>
                <p:cNvSpPr/>
                <p:nvPr/>
              </p:nvSpPr>
              <p:spPr>
                <a:xfrm>
                  <a:off x="3522828" y="2786222"/>
                  <a:ext cx="142876" cy="214314"/>
                </a:xfrm>
                <a:prstGeom prst="up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</p:grpSp>
      <p:grpSp>
        <p:nvGrpSpPr>
          <p:cNvPr id="68" name="Grupa 67"/>
          <p:cNvGrpSpPr/>
          <p:nvPr/>
        </p:nvGrpSpPr>
        <p:grpSpPr>
          <a:xfrm>
            <a:off x="1104920" y="4437488"/>
            <a:ext cx="5352898" cy="778013"/>
            <a:chOff x="1104920" y="4437488"/>
            <a:chExt cx="5352898" cy="778013"/>
          </a:xfrm>
        </p:grpSpPr>
        <p:pic>
          <p:nvPicPr>
            <p:cNvPr id="69" name="Obraz 6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0572" y="4531284"/>
              <a:ext cx="477246" cy="684217"/>
            </a:xfrm>
            <a:prstGeom prst="rect">
              <a:avLst/>
            </a:prstGeom>
          </p:spPr>
        </p:pic>
        <p:pic>
          <p:nvPicPr>
            <p:cNvPr id="70" name="Obraz 6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4920" y="4437488"/>
              <a:ext cx="730776" cy="287656"/>
            </a:xfrm>
            <a:prstGeom prst="rect">
              <a:avLst/>
            </a:prstGeom>
          </p:spPr>
        </p:pic>
        <p:pic>
          <p:nvPicPr>
            <p:cNvPr id="72" name="Obraz 7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8906" y="4444980"/>
              <a:ext cx="813094" cy="324675"/>
            </a:xfrm>
            <a:prstGeom prst="rect">
              <a:avLst/>
            </a:prstGeom>
          </p:spPr>
        </p:pic>
      </p:grpSp>
      <p:grpSp>
        <p:nvGrpSpPr>
          <p:cNvPr id="73" name="Grupa 72"/>
          <p:cNvGrpSpPr/>
          <p:nvPr/>
        </p:nvGrpSpPr>
        <p:grpSpPr>
          <a:xfrm>
            <a:off x="1959460" y="1484784"/>
            <a:ext cx="1892460" cy="1109737"/>
            <a:chOff x="1835696" y="1484784"/>
            <a:chExt cx="1892460" cy="1109737"/>
          </a:xfrm>
        </p:grpSpPr>
        <p:sp>
          <p:nvSpPr>
            <p:cNvPr id="74" name="pole tekstowe 73"/>
            <p:cNvSpPr txBox="1"/>
            <p:nvPr/>
          </p:nvSpPr>
          <p:spPr>
            <a:xfrm>
              <a:off x="1927956" y="1792561"/>
              <a:ext cx="1368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7,70 zł/ 100 ml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75" name="Grupa 74"/>
            <p:cNvGrpSpPr/>
            <p:nvPr/>
          </p:nvGrpSpPr>
          <p:grpSpPr>
            <a:xfrm>
              <a:off x="1979712" y="2132856"/>
              <a:ext cx="1748444" cy="461665"/>
              <a:chOff x="5457489" y="3687415"/>
              <a:chExt cx="1748444" cy="461665"/>
            </a:xfrm>
          </p:grpSpPr>
          <p:sp>
            <p:nvSpPr>
              <p:cNvPr id="77" name="pole tekstowe 76"/>
              <p:cNvSpPr txBox="1"/>
              <p:nvPr/>
            </p:nvSpPr>
            <p:spPr>
              <a:xfrm>
                <a:off x="5600365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12,7%</a:t>
                </a:r>
              </a:p>
              <a:p>
                <a:r>
                  <a:rPr lang="pl-PL" sz="1200" dirty="0" smtClean="0">
                    <a:solidFill>
                      <a:srgbClr val="005A9E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78" name="Strzałka w górę 77"/>
              <p:cNvSpPr/>
              <p:nvPr/>
            </p:nvSpPr>
            <p:spPr>
              <a:xfrm rot="10800000">
                <a:off x="5457489" y="3789040"/>
                <a:ext cx="142876" cy="216024"/>
              </a:xfrm>
              <a:prstGeom prst="upArrow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76" name="pole tekstowe 75"/>
            <p:cNvSpPr txBox="1"/>
            <p:nvPr/>
          </p:nvSpPr>
          <p:spPr>
            <a:xfrm>
              <a:off x="1835696" y="1484784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Pasta do zębów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pic>
        <p:nvPicPr>
          <p:cNvPr id="79" name="Obraz 7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32" y="1725262"/>
            <a:ext cx="817831" cy="569678"/>
          </a:xfrm>
          <a:prstGeom prst="rect">
            <a:avLst/>
          </a:prstGeom>
        </p:spPr>
      </p:pic>
      <p:pic>
        <p:nvPicPr>
          <p:cNvPr id="80" name="Obraz 7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291" y="1817505"/>
            <a:ext cx="1661877" cy="356059"/>
          </a:xfrm>
          <a:prstGeom prst="rect">
            <a:avLst/>
          </a:prstGeom>
        </p:spPr>
      </p:pic>
      <p:grpSp>
        <p:nvGrpSpPr>
          <p:cNvPr id="81" name="Grupa 80"/>
          <p:cNvGrpSpPr/>
          <p:nvPr/>
        </p:nvGrpSpPr>
        <p:grpSpPr>
          <a:xfrm>
            <a:off x="6377663" y="1484784"/>
            <a:ext cx="1892460" cy="1109737"/>
            <a:chOff x="1835696" y="1484784"/>
            <a:chExt cx="1892460" cy="1109737"/>
          </a:xfrm>
        </p:grpSpPr>
        <p:sp>
          <p:nvSpPr>
            <p:cNvPr id="82" name="pole tekstowe 81"/>
            <p:cNvSpPr txBox="1"/>
            <p:nvPr/>
          </p:nvSpPr>
          <p:spPr>
            <a:xfrm>
              <a:off x="1907704" y="1792561"/>
              <a:ext cx="9756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182,63 zł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83" name="Grupa 82"/>
            <p:cNvGrpSpPr/>
            <p:nvPr/>
          </p:nvGrpSpPr>
          <p:grpSpPr>
            <a:xfrm>
              <a:off x="1979712" y="2132856"/>
              <a:ext cx="1748444" cy="461665"/>
              <a:chOff x="5457489" y="3687415"/>
              <a:chExt cx="1748444" cy="461665"/>
            </a:xfrm>
          </p:grpSpPr>
          <p:sp>
            <p:nvSpPr>
              <p:cNvPr id="85" name="pole tekstowe 84"/>
              <p:cNvSpPr txBox="1"/>
              <p:nvPr/>
            </p:nvSpPr>
            <p:spPr>
              <a:xfrm>
                <a:off x="5600365" y="3687415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5A9E"/>
                    </a:solidFill>
                    <a:latin typeface="Calibri" pitchFamily="34" charset="0"/>
                  </a:rPr>
                  <a:t>10,9%</a:t>
                </a:r>
              </a:p>
              <a:p>
                <a:r>
                  <a:rPr lang="pl-PL" sz="1200" dirty="0" smtClean="0">
                    <a:solidFill>
                      <a:srgbClr val="005A9E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5A9E"/>
                  </a:solidFill>
                  <a:latin typeface="Calibri" pitchFamily="34" charset="0"/>
                </a:endParaRPr>
              </a:p>
            </p:txBody>
          </p:sp>
          <p:sp>
            <p:nvSpPr>
              <p:cNvPr id="86" name="Strzałka w górę 85"/>
              <p:cNvSpPr/>
              <p:nvPr/>
            </p:nvSpPr>
            <p:spPr>
              <a:xfrm rot="10800000">
                <a:off x="5457489" y="3789040"/>
                <a:ext cx="142876" cy="216024"/>
              </a:xfrm>
              <a:prstGeom prst="upArrow">
                <a:avLst/>
              </a:prstGeom>
              <a:solidFill>
                <a:srgbClr val="005A9E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84" name="pole tekstowe 83"/>
            <p:cNvSpPr txBox="1"/>
            <p:nvPr/>
          </p:nvSpPr>
          <p:spPr>
            <a:xfrm>
              <a:off x="1835696" y="1484784"/>
              <a:ext cx="144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Odtwarzacz DVD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87" name="Grupa 86"/>
          <p:cNvGrpSpPr/>
          <p:nvPr/>
        </p:nvGrpSpPr>
        <p:grpSpPr>
          <a:xfrm>
            <a:off x="1979712" y="4437112"/>
            <a:ext cx="4968552" cy="1224136"/>
            <a:chOff x="1805456" y="4437112"/>
            <a:chExt cx="4968552" cy="1224136"/>
          </a:xfrm>
        </p:grpSpPr>
        <p:grpSp>
          <p:nvGrpSpPr>
            <p:cNvPr id="88" name="Grupa 87"/>
            <p:cNvGrpSpPr/>
            <p:nvPr/>
          </p:nvGrpSpPr>
          <p:grpSpPr>
            <a:xfrm>
              <a:off x="1805456" y="4437112"/>
              <a:ext cx="1892460" cy="1109737"/>
              <a:chOff x="1835696" y="1484784"/>
              <a:chExt cx="1892460" cy="1109737"/>
            </a:xfrm>
          </p:grpSpPr>
          <p:sp>
            <p:nvSpPr>
              <p:cNvPr id="95" name="pole tekstowe 94"/>
              <p:cNvSpPr txBox="1"/>
              <p:nvPr/>
            </p:nvSpPr>
            <p:spPr>
              <a:xfrm>
                <a:off x="2000396" y="1792561"/>
                <a:ext cx="101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151,91 zł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96" name="Grupa 95"/>
              <p:cNvGrpSpPr/>
              <p:nvPr/>
            </p:nvGrpSpPr>
            <p:grpSpPr>
              <a:xfrm>
                <a:off x="1979712" y="2132856"/>
                <a:ext cx="1748444" cy="461665"/>
                <a:chOff x="5457489" y="3687415"/>
                <a:chExt cx="1748444" cy="461665"/>
              </a:xfrm>
            </p:grpSpPr>
            <p:sp>
              <p:nvSpPr>
                <p:cNvPr id="98" name="pole tekstowe 97"/>
                <p:cNvSpPr txBox="1"/>
                <p:nvPr/>
              </p:nvSpPr>
              <p:spPr>
                <a:xfrm>
                  <a:off x="5600365" y="3687415"/>
                  <a:ext cx="160556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200" b="1" dirty="0" smtClean="0">
                      <a:solidFill>
                        <a:srgbClr val="005A9E"/>
                      </a:solidFill>
                      <a:latin typeface="Calibri" pitchFamily="34" charset="0"/>
                    </a:rPr>
                    <a:t>4,1%</a:t>
                  </a:r>
                </a:p>
                <a:p>
                  <a:r>
                    <a:rPr lang="pl-PL" sz="1200" dirty="0" smtClean="0">
                      <a:solidFill>
                        <a:srgbClr val="005A9E"/>
                      </a:solidFill>
                      <a:latin typeface="Calibri" pitchFamily="34" charset="0"/>
                    </a:rPr>
                    <a:t>w stosunku do 2012 r.</a:t>
                  </a:r>
                  <a:endParaRPr lang="pl-PL" sz="1200" dirty="0">
                    <a:solidFill>
                      <a:srgbClr val="005A9E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99" name="Strzałka w górę 98"/>
                <p:cNvSpPr/>
                <p:nvPr/>
              </p:nvSpPr>
              <p:spPr>
                <a:xfrm rot="10800000">
                  <a:off x="5457489" y="3789040"/>
                  <a:ext cx="142876" cy="216024"/>
                </a:xfrm>
                <a:prstGeom prst="upArrow">
                  <a:avLst/>
                </a:prstGeom>
                <a:solidFill>
                  <a:srgbClr val="005A9E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  <p:sp>
            <p:nvSpPr>
              <p:cNvPr id="97" name="pole tekstowe 96"/>
              <p:cNvSpPr txBox="1"/>
              <p:nvPr/>
            </p:nvSpPr>
            <p:spPr>
              <a:xfrm>
                <a:off x="1835696" y="1484784"/>
                <a:ext cx="16864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Mikser elektryczny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9" name="Grupa 88"/>
            <p:cNvGrpSpPr/>
            <p:nvPr/>
          </p:nvGrpSpPr>
          <p:grpSpPr>
            <a:xfrm>
              <a:off x="4788024" y="4460339"/>
              <a:ext cx="1985984" cy="1200909"/>
              <a:chOff x="1979712" y="1393612"/>
              <a:chExt cx="1985984" cy="1200909"/>
            </a:xfrm>
          </p:grpSpPr>
          <p:sp>
            <p:nvSpPr>
              <p:cNvPr id="90" name="pole tekstowe 89"/>
              <p:cNvSpPr txBox="1"/>
              <p:nvPr/>
            </p:nvSpPr>
            <p:spPr>
              <a:xfrm>
                <a:off x="2205862" y="1897087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5,45 zł/ 1 l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91" name="Grupa 90"/>
              <p:cNvGrpSpPr/>
              <p:nvPr/>
            </p:nvGrpSpPr>
            <p:grpSpPr>
              <a:xfrm>
                <a:off x="1979712" y="2132856"/>
                <a:ext cx="1748444" cy="461665"/>
                <a:chOff x="5457489" y="3687415"/>
                <a:chExt cx="1748444" cy="461665"/>
              </a:xfrm>
            </p:grpSpPr>
            <p:sp>
              <p:nvSpPr>
                <p:cNvPr id="93" name="pole tekstowe 92"/>
                <p:cNvSpPr txBox="1"/>
                <p:nvPr/>
              </p:nvSpPr>
              <p:spPr>
                <a:xfrm>
                  <a:off x="5600365" y="3687415"/>
                  <a:ext cx="160556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200" b="1" dirty="0" smtClean="0">
                      <a:solidFill>
                        <a:srgbClr val="005A9E"/>
                      </a:solidFill>
                      <a:latin typeface="Calibri" pitchFamily="34" charset="0"/>
                    </a:rPr>
                    <a:t>2,2%</a:t>
                  </a:r>
                </a:p>
                <a:p>
                  <a:r>
                    <a:rPr lang="pl-PL" sz="1200" dirty="0" smtClean="0">
                      <a:solidFill>
                        <a:srgbClr val="005A9E"/>
                      </a:solidFill>
                      <a:latin typeface="Calibri" pitchFamily="34" charset="0"/>
                    </a:rPr>
                    <a:t>w stosunku do 2012 r.</a:t>
                  </a:r>
                  <a:endParaRPr lang="pl-PL" sz="1200" dirty="0">
                    <a:solidFill>
                      <a:srgbClr val="005A9E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94" name="Strzałka w górę 93"/>
                <p:cNvSpPr/>
                <p:nvPr/>
              </p:nvSpPr>
              <p:spPr>
                <a:xfrm rot="10800000">
                  <a:off x="5457489" y="3789040"/>
                  <a:ext cx="142876" cy="216024"/>
                </a:xfrm>
                <a:prstGeom prst="upArrow">
                  <a:avLst/>
                </a:prstGeom>
                <a:solidFill>
                  <a:srgbClr val="005A9E"/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  <p:sp>
            <p:nvSpPr>
              <p:cNvPr id="92" name="pole tekstowe 91"/>
              <p:cNvSpPr txBox="1"/>
              <p:nvPr/>
            </p:nvSpPr>
            <p:spPr>
              <a:xfrm>
                <a:off x="2073236" y="1393612"/>
                <a:ext cx="18924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400" b="1" dirty="0" smtClean="0">
                    <a:solidFill>
                      <a:srgbClr val="002060"/>
                    </a:solidFill>
                    <a:latin typeface="Calibri" pitchFamily="34" charset="0"/>
                  </a:rPr>
                  <a:t>Benzyna bezołowiowa, 95-oktanowa</a:t>
                </a:r>
                <a:endParaRPr lang="pl-PL" sz="1400" b="1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100" name="Grupa 99"/>
          <p:cNvGrpSpPr/>
          <p:nvPr/>
        </p:nvGrpSpPr>
        <p:grpSpPr>
          <a:xfrm>
            <a:off x="2157456" y="3042918"/>
            <a:ext cx="4297640" cy="1221551"/>
            <a:chOff x="1983200" y="3042918"/>
            <a:chExt cx="4297640" cy="1221551"/>
          </a:xfrm>
        </p:grpSpPr>
        <p:pic>
          <p:nvPicPr>
            <p:cNvPr id="101" name="Obraz 10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200" y="3325423"/>
              <a:ext cx="1225296" cy="656539"/>
            </a:xfrm>
            <a:prstGeom prst="rect">
              <a:avLst/>
            </a:prstGeom>
          </p:spPr>
        </p:pic>
        <p:pic>
          <p:nvPicPr>
            <p:cNvPr id="102" name="Obraz 10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9289" y="3042918"/>
              <a:ext cx="1221551" cy="1221551"/>
            </a:xfrm>
            <a:prstGeom prst="rect">
              <a:avLst/>
            </a:prstGeom>
          </p:spPr>
        </p:pic>
      </p:grpSp>
      <p:grpSp>
        <p:nvGrpSpPr>
          <p:cNvPr id="41" name="Grupa 40"/>
          <p:cNvGrpSpPr/>
          <p:nvPr/>
        </p:nvGrpSpPr>
        <p:grpSpPr>
          <a:xfrm>
            <a:off x="5829706" y="3065812"/>
            <a:ext cx="1972378" cy="1080120"/>
            <a:chOff x="5829706" y="3065812"/>
            <a:chExt cx="1972378" cy="1080120"/>
          </a:xfrm>
        </p:grpSpPr>
        <p:sp>
          <p:nvSpPr>
            <p:cNvPr id="43" name="pole tekstowe 42"/>
            <p:cNvSpPr txBox="1"/>
            <p:nvPr/>
          </p:nvSpPr>
          <p:spPr>
            <a:xfrm>
              <a:off x="5829706" y="3065812"/>
              <a:ext cx="19723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Gazeta dziennik lokalny</a:t>
              </a:r>
              <a:endParaRPr lang="pl-PL" sz="14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45" name="Grupa 44"/>
            <p:cNvGrpSpPr/>
            <p:nvPr/>
          </p:nvGrpSpPr>
          <p:grpSpPr>
            <a:xfrm>
              <a:off x="5990768" y="3684267"/>
              <a:ext cx="1749584" cy="461665"/>
              <a:chOff x="3522828" y="2728664"/>
              <a:chExt cx="1749584" cy="461665"/>
            </a:xfrm>
          </p:grpSpPr>
          <p:sp>
            <p:nvSpPr>
              <p:cNvPr id="47" name="pole tekstowe 46"/>
              <p:cNvSpPr txBox="1"/>
              <p:nvPr/>
            </p:nvSpPr>
            <p:spPr>
              <a:xfrm>
                <a:off x="3666844" y="2728664"/>
                <a:ext cx="1605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21,5%</a:t>
                </a:r>
              </a:p>
              <a:p>
                <a:r>
                  <a:rPr lang="pl-PL" sz="1200" dirty="0" smtClean="0">
                    <a:solidFill>
                      <a:srgbClr val="C00000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8" name="Strzałka w górę 47"/>
              <p:cNvSpPr/>
              <p:nvPr/>
            </p:nvSpPr>
            <p:spPr>
              <a:xfrm>
                <a:off x="3522828" y="2786222"/>
                <a:ext cx="142876" cy="214314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42" name="pole tekstowe 41"/>
            <p:cNvSpPr txBox="1"/>
            <p:nvPr/>
          </p:nvSpPr>
          <p:spPr>
            <a:xfrm>
              <a:off x="5957198" y="3353844"/>
              <a:ext cx="6995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002060"/>
                  </a:solidFill>
                  <a:latin typeface="Calibri" pitchFamily="34" charset="0"/>
                </a:rPr>
                <a:t>2,37 zł</a:t>
              </a:r>
              <a:endParaRPr lang="pl-PL" sz="1400" b="1" baseline="300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sp>
        <p:nvSpPr>
          <p:cNvPr id="103" name="pole tekstowe 102"/>
          <p:cNvSpPr txBox="1"/>
          <p:nvPr/>
        </p:nvSpPr>
        <p:spPr>
          <a:xfrm>
            <a:off x="7303639" y="112474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solidFill>
                  <a:srgbClr val="002776"/>
                </a:solidFill>
                <a:latin typeface="Calibri" pitchFamily="34" charset="0"/>
              </a:rPr>
              <a:t>Mazowsze</a:t>
            </a:r>
            <a:endParaRPr lang="pl-PL" sz="1400" b="1" dirty="0">
              <a:solidFill>
                <a:srgbClr val="00277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/>
          <p:cNvGraphicFramePr/>
          <p:nvPr/>
        </p:nvGraphicFramePr>
        <p:xfrm>
          <a:off x="1187624" y="2057400"/>
          <a:ext cx="60486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rostokąt 3"/>
          <p:cNvSpPr/>
          <p:nvPr/>
        </p:nvSpPr>
        <p:spPr>
          <a:xfrm>
            <a:off x="767417" y="646415"/>
            <a:ext cx="6972935" cy="9103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Dynamika sprzedaży detalicznej wybranych towarów</a:t>
            </a:r>
            <a:r>
              <a:rPr lang="pl-PL" sz="2400" dirty="0" smtClean="0">
                <a:solidFill>
                  <a:srgbClr val="002776"/>
                </a:solidFill>
                <a:latin typeface="Calibri" pitchFamily="34" charset="0"/>
              </a:rPr>
              <a:t> </a:t>
            </a:r>
            <a:br>
              <a:rPr lang="pl-PL" sz="2400" dirty="0" smtClean="0">
                <a:solidFill>
                  <a:srgbClr val="002776"/>
                </a:solidFill>
                <a:latin typeface="Calibri" pitchFamily="34" charset="0"/>
              </a:rPr>
            </a:br>
            <a:r>
              <a:rPr lang="pl-PL" sz="2400" dirty="0" smtClean="0">
                <a:solidFill>
                  <a:srgbClr val="002776"/>
                </a:solidFill>
                <a:latin typeface="Calibri" pitchFamily="34" charset="0"/>
              </a:rPr>
              <a:t>	</a:t>
            </a:r>
            <a:r>
              <a:rPr lang="pl-PL" dirty="0" smtClean="0">
                <a:solidFill>
                  <a:srgbClr val="002776"/>
                </a:solidFill>
                <a:latin typeface="Calibri" pitchFamily="34" charset="0"/>
              </a:rPr>
              <a:t>(rok 2012 = 100)</a:t>
            </a:r>
            <a:endParaRPr lang="pl-PL" dirty="0">
              <a:solidFill>
                <a:srgbClr val="002776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3779912" y="184482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Mazowsze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22" name="Grupa 21"/>
          <p:cNvGrpSpPr/>
          <p:nvPr/>
        </p:nvGrpSpPr>
        <p:grpSpPr>
          <a:xfrm>
            <a:off x="6228184" y="2204864"/>
            <a:ext cx="276999" cy="2580547"/>
            <a:chOff x="6228184" y="2204864"/>
            <a:chExt cx="276999" cy="2580547"/>
          </a:xfrm>
        </p:grpSpPr>
        <p:sp>
          <p:nvSpPr>
            <p:cNvPr id="13" name="pole tekstowe 12"/>
            <p:cNvSpPr txBox="1"/>
            <p:nvPr/>
          </p:nvSpPr>
          <p:spPr>
            <a:xfrm rot="5400000">
              <a:off x="6156530" y="4436758"/>
              <a:ext cx="420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  <a:t>100</a:t>
              </a:r>
              <a:endParaRPr lang="pl-PL" sz="12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cxnSp>
          <p:nvCxnSpPr>
            <p:cNvPr id="8" name="Łącznik prosty 7"/>
            <p:cNvCxnSpPr/>
            <p:nvPr/>
          </p:nvCxnSpPr>
          <p:spPr>
            <a:xfrm>
              <a:off x="6228184" y="2204864"/>
              <a:ext cx="0" cy="252028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a 13"/>
          <p:cNvGrpSpPr/>
          <p:nvPr/>
        </p:nvGrpSpPr>
        <p:grpSpPr>
          <a:xfrm>
            <a:off x="5191738" y="2420888"/>
            <a:ext cx="1575376" cy="1944216"/>
            <a:chOff x="6919930" y="2071881"/>
            <a:chExt cx="1575376" cy="1944216"/>
          </a:xfrm>
        </p:grpSpPr>
        <p:sp>
          <p:nvSpPr>
            <p:cNvPr id="16" name="pole tekstowe 15"/>
            <p:cNvSpPr txBox="1"/>
            <p:nvPr/>
          </p:nvSpPr>
          <p:spPr>
            <a:xfrm>
              <a:off x="7956376" y="2071881"/>
              <a:ext cx="5389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C00000"/>
                  </a:solidFill>
                  <a:latin typeface="Calibri" pitchFamily="34" charset="0"/>
                </a:rPr>
                <a:t>122,5</a:t>
              </a:r>
              <a:endParaRPr lang="pl-PL" sz="12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7" name="pole tekstowe 16"/>
            <p:cNvSpPr txBox="1"/>
            <p:nvPr/>
          </p:nvSpPr>
          <p:spPr>
            <a:xfrm>
              <a:off x="7164288" y="2935977"/>
              <a:ext cx="4603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002060"/>
                  </a:solidFill>
                  <a:latin typeface="Calibri" pitchFamily="34" charset="0"/>
                </a:rPr>
                <a:t>91,3</a:t>
              </a:r>
              <a:endParaRPr lang="pl-PL" sz="12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6919930" y="3739098"/>
              <a:ext cx="4603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 smtClean="0">
                  <a:solidFill>
                    <a:srgbClr val="002060"/>
                  </a:solidFill>
                  <a:latin typeface="Calibri" pitchFamily="34" charset="0"/>
                </a:rPr>
                <a:t>76,1</a:t>
              </a:r>
              <a:endParaRPr lang="pl-PL" sz="12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097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26210"/>
            <a:ext cx="1336801" cy="1152268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795227" y="619764"/>
            <a:ext cx="4878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Mieszkania oddane do użytkowania</a:t>
            </a:r>
            <a:endParaRPr lang="pl-PL" sz="2400" dirty="0">
              <a:solidFill>
                <a:srgbClr val="002776"/>
              </a:solidFill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2515644" y="1679322"/>
            <a:ext cx="1109422" cy="307777"/>
            <a:chOff x="4891338" y="1785926"/>
            <a:chExt cx="1109422" cy="307777"/>
          </a:xfrm>
        </p:grpSpPr>
        <p:sp>
          <p:nvSpPr>
            <p:cNvPr id="7" name="Prostokąt zaokrąglony 6"/>
            <p:cNvSpPr/>
            <p:nvPr/>
          </p:nvSpPr>
          <p:spPr>
            <a:xfrm>
              <a:off x="4891338" y="1785926"/>
              <a:ext cx="1109422" cy="307777"/>
            </a:xfrm>
            <a:prstGeom prst="roundRect">
              <a:avLst/>
            </a:prstGeom>
            <a:solidFill>
              <a:srgbClr val="5028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pole tekstowe 7"/>
            <p:cNvSpPr txBox="1"/>
            <p:nvPr/>
          </p:nvSpPr>
          <p:spPr>
            <a:xfrm>
              <a:off x="4934044" y="1785926"/>
              <a:ext cx="1037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chemeClr val="bg2"/>
                  </a:solidFill>
                  <a:latin typeface="Calibri" pitchFamily="34" charset="0"/>
                </a:rPr>
                <a:t>29 342</a:t>
              </a:r>
              <a:endParaRPr lang="pl-PL" sz="14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12" name="pole tekstowe 11"/>
          <p:cNvSpPr txBox="1"/>
          <p:nvPr/>
        </p:nvSpPr>
        <p:spPr>
          <a:xfrm>
            <a:off x="2267744" y="1371545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Mazowsze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14" name="Grupa 13"/>
          <p:cNvGrpSpPr/>
          <p:nvPr/>
        </p:nvGrpSpPr>
        <p:grpSpPr>
          <a:xfrm>
            <a:off x="2472077" y="2155083"/>
            <a:ext cx="1701935" cy="491313"/>
            <a:chOff x="1547664" y="2209099"/>
            <a:chExt cx="1701935" cy="491313"/>
          </a:xfrm>
        </p:grpSpPr>
        <p:grpSp>
          <p:nvGrpSpPr>
            <p:cNvPr id="15" name="Grupa 19"/>
            <p:cNvGrpSpPr/>
            <p:nvPr/>
          </p:nvGrpSpPr>
          <p:grpSpPr>
            <a:xfrm>
              <a:off x="1700521" y="2209099"/>
              <a:ext cx="1549078" cy="491313"/>
              <a:chOff x="1700521" y="2639855"/>
              <a:chExt cx="1549078" cy="491313"/>
            </a:xfrm>
          </p:grpSpPr>
          <p:sp>
            <p:nvSpPr>
              <p:cNvPr id="17" name="pole tekstowe 16"/>
              <p:cNvSpPr txBox="1"/>
              <p:nvPr/>
            </p:nvSpPr>
            <p:spPr>
              <a:xfrm>
                <a:off x="1700521" y="2854169"/>
                <a:ext cx="1549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dirty="0" smtClean="0">
                    <a:solidFill>
                      <a:srgbClr val="0078D2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  <p:sp>
            <p:nvSpPr>
              <p:cNvPr id="18" name="pole tekstowe 17"/>
              <p:cNvSpPr txBox="1"/>
              <p:nvPr/>
            </p:nvSpPr>
            <p:spPr>
              <a:xfrm>
                <a:off x="1700521" y="2639855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78D2"/>
                    </a:solidFill>
                    <a:latin typeface="Calibri" pitchFamily="34" charset="0"/>
                  </a:rPr>
                  <a:t>o  4,0%</a:t>
                </a:r>
                <a:endParaRPr lang="pl-PL" sz="1200" b="1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6" name="Strzałka w dół 15"/>
            <p:cNvSpPr/>
            <p:nvPr/>
          </p:nvSpPr>
          <p:spPr>
            <a:xfrm>
              <a:off x="1547664" y="2276872"/>
              <a:ext cx="142876" cy="285752"/>
            </a:xfrm>
            <a:prstGeom prst="downArrow">
              <a:avLst/>
            </a:prstGeom>
            <a:solidFill>
              <a:srgbClr val="008FFA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391290"/>
            <a:ext cx="4724705" cy="4920386"/>
          </a:xfrm>
          <a:prstGeom prst="rect">
            <a:avLst/>
          </a:prstGeom>
        </p:spPr>
      </p:pic>
      <p:grpSp>
        <p:nvGrpSpPr>
          <p:cNvPr id="27" name="Grupa 26"/>
          <p:cNvGrpSpPr/>
          <p:nvPr/>
        </p:nvGrpSpPr>
        <p:grpSpPr>
          <a:xfrm>
            <a:off x="251520" y="5838626"/>
            <a:ext cx="5258294" cy="565031"/>
            <a:chOff x="610705" y="5932120"/>
            <a:chExt cx="5258294" cy="565031"/>
          </a:xfrm>
        </p:grpSpPr>
        <p:sp>
          <p:nvSpPr>
            <p:cNvPr id="29" name="Prostokąt zaokrąglony 28"/>
            <p:cNvSpPr/>
            <p:nvPr/>
          </p:nvSpPr>
          <p:spPr>
            <a:xfrm>
              <a:off x="612415" y="6004128"/>
              <a:ext cx="214314" cy="153889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30" name="pole tekstowe 29"/>
            <p:cNvSpPr txBox="1"/>
            <p:nvPr/>
          </p:nvSpPr>
          <p:spPr>
            <a:xfrm>
              <a:off x="754721" y="5932120"/>
              <a:ext cx="10801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smtClean="0">
                  <a:latin typeface="Calibri" pitchFamily="34" charset="0"/>
                </a:rPr>
                <a:t>indywidualne</a:t>
              </a:r>
              <a:endParaRPr lang="pl-PL" sz="1200" dirty="0">
                <a:latin typeface="Calibri" pitchFamily="34" charset="0"/>
              </a:endParaRPr>
            </a:p>
          </p:txBody>
        </p:sp>
        <p:sp>
          <p:nvSpPr>
            <p:cNvPr id="31" name="Prostokąt zaokrąglony 30"/>
            <p:cNvSpPr/>
            <p:nvPr/>
          </p:nvSpPr>
          <p:spPr>
            <a:xfrm>
              <a:off x="1834841" y="6004128"/>
              <a:ext cx="214314" cy="153889"/>
            </a:xfrm>
            <a:prstGeom prst="roundRect">
              <a:avLst/>
            </a:prstGeom>
            <a:solidFill>
              <a:srgbClr val="FFDD71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32" name="pole tekstowe 31"/>
            <p:cNvSpPr txBox="1"/>
            <p:nvPr/>
          </p:nvSpPr>
          <p:spPr>
            <a:xfrm>
              <a:off x="1978857" y="5932120"/>
              <a:ext cx="10098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smtClean="0">
                  <a:latin typeface="Calibri" pitchFamily="34" charset="0"/>
                </a:rPr>
                <a:t>spółdzielcze</a:t>
              </a:r>
              <a:endParaRPr lang="pl-PL" sz="1200" dirty="0">
                <a:latin typeface="Calibri" pitchFamily="34" charset="0"/>
              </a:endParaRPr>
            </a:p>
          </p:txBody>
        </p:sp>
        <p:sp>
          <p:nvSpPr>
            <p:cNvPr id="33" name="Prostokąt zaokrąglony 32"/>
            <p:cNvSpPr/>
            <p:nvPr/>
          </p:nvSpPr>
          <p:spPr>
            <a:xfrm>
              <a:off x="3058977" y="6004128"/>
              <a:ext cx="214314" cy="153889"/>
            </a:xfrm>
            <a:prstGeom prst="roundRect">
              <a:avLst/>
            </a:prstGeom>
            <a:solidFill>
              <a:srgbClr val="F27900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37" name="pole tekstowe 36"/>
            <p:cNvSpPr txBox="1"/>
            <p:nvPr/>
          </p:nvSpPr>
          <p:spPr>
            <a:xfrm>
              <a:off x="3202993" y="5932120"/>
              <a:ext cx="26660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smtClean="0">
                  <a:latin typeface="Calibri" pitchFamily="34" charset="0"/>
                </a:rPr>
                <a:t>przeznaczone na sprzedaż lub wynajem</a:t>
              </a:r>
              <a:endParaRPr lang="pl-PL" sz="1200" dirty="0">
                <a:latin typeface="Calibri" pitchFamily="34" charset="0"/>
              </a:endParaRPr>
            </a:p>
          </p:txBody>
        </p:sp>
        <p:sp>
          <p:nvSpPr>
            <p:cNvPr id="38" name="Prostokąt zaokrąglony 37"/>
            <p:cNvSpPr/>
            <p:nvPr/>
          </p:nvSpPr>
          <p:spPr>
            <a:xfrm>
              <a:off x="610705" y="6292160"/>
              <a:ext cx="214314" cy="153889"/>
            </a:xfrm>
            <a:prstGeom prst="roundRect">
              <a:avLst/>
            </a:prstGeom>
            <a:solidFill>
              <a:srgbClr val="924900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39" name="pole tekstowe 38"/>
            <p:cNvSpPr txBox="1"/>
            <p:nvPr/>
          </p:nvSpPr>
          <p:spPr>
            <a:xfrm>
              <a:off x="754721" y="6220152"/>
              <a:ext cx="10098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smtClean="0">
                  <a:latin typeface="Calibri" pitchFamily="34" charset="0"/>
                </a:rPr>
                <a:t>komunalne</a:t>
              </a:r>
              <a:endParaRPr lang="pl-PL" sz="1200" dirty="0">
                <a:latin typeface="Calibri" pitchFamily="34" charset="0"/>
              </a:endParaRPr>
            </a:p>
          </p:txBody>
        </p:sp>
        <p:sp>
          <p:nvSpPr>
            <p:cNvPr id="40" name="Prostokąt zaokrąglony 39"/>
            <p:cNvSpPr/>
            <p:nvPr/>
          </p:nvSpPr>
          <p:spPr>
            <a:xfrm>
              <a:off x="1905139" y="6292160"/>
              <a:ext cx="214314" cy="153889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41" name="pole tekstowe 40"/>
            <p:cNvSpPr txBox="1"/>
            <p:nvPr/>
          </p:nvSpPr>
          <p:spPr>
            <a:xfrm>
              <a:off x="2121163" y="6220152"/>
              <a:ext cx="15138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smtClean="0">
                  <a:latin typeface="Calibri" pitchFamily="34" charset="0"/>
                </a:rPr>
                <a:t>społeczne czynszowe</a:t>
              </a:r>
              <a:endParaRPr lang="pl-PL" sz="1200" dirty="0">
                <a:latin typeface="Calibri" pitchFamily="34" charset="0"/>
              </a:endParaRPr>
            </a:p>
          </p:txBody>
        </p:sp>
        <p:sp>
          <p:nvSpPr>
            <p:cNvPr id="42" name="Prostokąt zaokrąglony 41"/>
            <p:cNvSpPr/>
            <p:nvPr/>
          </p:nvSpPr>
          <p:spPr>
            <a:xfrm>
              <a:off x="3705339" y="6292160"/>
              <a:ext cx="214314" cy="153889"/>
            </a:xfrm>
            <a:prstGeom prst="roundRect">
              <a:avLst/>
            </a:prstGeom>
            <a:solidFill>
              <a:srgbClr val="4C1C21"/>
            </a:solid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sz="1400"/>
            </a:p>
          </p:txBody>
        </p:sp>
        <p:sp>
          <p:nvSpPr>
            <p:cNvPr id="43" name="pole tekstowe 42"/>
            <p:cNvSpPr txBox="1"/>
            <p:nvPr/>
          </p:nvSpPr>
          <p:spPr>
            <a:xfrm>
              <a:off x="3851065" y="6220152"/>
              <a:ext cx="9378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smtClean="0">
                  <a:latin typeface="Calibri" pitchFamily="34" charset="0"/>
                </a:rPr>
                <a:t>zakładowe</a:t>
              </a:r>
              <a:endParaRPr lang="pl-PL" sz="1200" dirty="0">
                <a:latin typeface="Calibri" pitchFamily="34" charset="0"/>
              </a:endParaRPr>
            </a:p>
          </p:txBody>
        </p:sp>
      </p:grpSp>
      <p:grpSp>
        <p:nvGrpSpPr>
          <p:cNvPr id="44" name="Grupa 43"/>
          <p:cNvGrpSpPr/>
          <p:nvPr/>
        </p:nvGrpSpPr>
        <p:grpSpPr>
          <a:xfrm>
            <a:off x="341805" y="3479522"/>
            <a:ext cx="3870582" cy="2158192"/>
            <a:chOff x="341805" y="3573016"/>
            <a:chExt cx="3870582" cy="2158192"/>
          </a:xfrm>
        </p:grpSpPr>
        <p:graphicFrame>
          <p:nvGraphicFramePr>
            <p:cNvPr id="45" name="Wykres 4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05745276"/>
                </p:ext>
              </p:extLst>
            </p:nvPr>
          </p:nvGraphicFramePr>
          <p:xfrm>
            <a:off x="341805" y="4149080"/>
            <a:ext cx="2049967" cy="15821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46" name="Wykres 4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48431746"/>
                </p:ext>
              </p:extLst>
            </p:nvPr>
          </p:nvGraphicFramePr>
          <p:xfrm>
            <a:off x="2407913" y="4149080"/>
            <a:ext cx="1804474" cy="1560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7" name="Prostokąt 46"/>
            <p:cNvSpPr/>
            <p:nvPr/>
          </p:nvSpPr>
          <p:spPr>
            <a:xfrm>
              <a:off x="755576" y="3573016"/>
              <a:ext cx="306340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400" b="1" dirty="0" smtClean="0">
                  <a:latin typeface="Calibri" pitchFamily="34" charset="0"/>
                </a:rPr>
                <a:t>Mieszkania według form budownictwa</a:t>
              </a:r>
              <a:endParaRPr lang="pl-PL" sz="1400" b="1" dirty="0"/>
            </a:p>
          </p:txBody>
        </p: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1366789" y="4725144"/>
              <a:ext cx="70868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2D4513"/>
                  </a:solidFill>
                  <a:latin typeface="Calibri" pitchFamily="34" charset="0"/>
                </a:rPr>
                <a:t>43,1%</a:t>
              </a:r>
            </a:p>
          </p:txBody>
        </p:sp>
        <p:sp>
          <p:nvSpPr>
            <p:cNvPr id="49" name="Text Box 12"/>
            <p:cNvSpPr txBox="1">
              <a:spLocks noChangeArrowheads="1"/>
            </p:cNvSpPr>
            <p:nvPr/>
          </p:nvSpPr>
          <p:spPr bwMode="auto">
            <a:xfrm>
              <a:off x="684121" y="4725144"/>
              <a:ext cx="65594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51,9%</a:t>
              </a:r>
            </a:p>
          </p:txBody>
        </p:sp>
        <p:sp>
          <p:nvSpPr>
            <p:cNvPr id="50" name="Text Box 12"/>
            <p:cNvSpPr txBox="1">
              <a:spLocks noChangeArrowheads="1"/>
            </p:cNvSpPr>
            <p:nvPr/>
          </p:nvSpPr>
          <p:spPr bwMode="auto">
            <a:xfrm>
              <a:off x="3130985" y="4293096"/>
              <a:ext cx="70868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rgbClr val="2D4513"/>
                  </a:solidFill>
                  <a:latin typeface="Calibri" pitchFamily="34" charset="0"/>
                </a:rPr>
                <a:t>8,1%</a:t>
              </a:r>
            </a:p>
          </p:txBody>
        </p:sp>
        <p:sp>
          <p:nvSpPr>
            <p:cNvPr id="51" name="Text Box 12"/>
            <p:cNvSpPr txBox="1">
              <a:spLocks noChangeArrowheads="1"/>
            </p:cNvSpPr>
            <p:nvPr/>
          </p:nvSpPr>
          <p:spPr bwMode="auto">
            <a:xfrm>
              <a:off x="2761366" y="5002143"/>
              <a:ext cx="65594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l-PL" sz="1200" b="1" dirty="0" smtClean="0">
                  <a:solidFill>
                    <a:schemeClr val="bg1"/>
                  </a:solidFill>
                  <a:latin typeface="Calibri" pitchFamily="34" charset="0"/>
                </a:rPr>
                <a:t>85,6%</a:t>
              </a:r>
            </a:p>
          </p:txBody>
        </p:sp>
        <p:sp>
          <p:nvSpPr>
            <p:cNvPr id="52" name="Prostokąt 51"/>
            <p:cNvSpPr/>
            <p:nvPr/>
          </p:nvSpPr>
          <p:spPr>
            <a:xfrm>
              <a:off x="899592" y="3932401"/>
              <a:ext cx="9560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400" b="1" dirty="0" smtClean="0">
                  <a:latin typeface="Calibri" pitchFamily="34" charset="0"/>
                </a:rPr>
                <a:t>Mazowsze</a:t>
              </a:r>
              <a:endParaRPr lang="pl-PL" sz="1400" b="1" dirty="0"/>
            </a:p>
          </p:txBody>
        </p:sp>
        <p:sp>
          <p:nvSpPr>
            <p:cNvPr id="53" name="Prostokąt 52"/>
            <p:cNvSpPr/>
            <p:nvPr/>
          </p:nvSpPr>
          <p:spPr>
            <a:xfrm>
              <a:off x="2841449" y="3944977"/>
              <a:ext cx="93846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400" b="1" dirty="0" smtClean="0">
                  <a:latin typeface="Calibri" pitchFamily="34" charset="0"/>
                </a:rPr>
                <a:t>Warszawa</a:t>
              </a:r>
              <a:endParaRPr lang="pl-PL" sz="1400" b="1" dirty="0"/>
            </a:p>
          </p:txBody>
        </p:sp>
      </p:grpSp>
      <p:grpSp>
        <p:nvGrpSpPr>
          <p:cNvPr id="9" name="Grupa 8"/>
          <p:cNvGrpSpPr/>
          <p:nvPr/>
        </p:nvGrpSpPr>
        <p:grpSpPr>
          <a:xfrm>
            <a:off x="5608934" y="1679602"/>
            <a:ext cx="1214446" cy="317095"/>
            <a:chOff x="5608934" y="2164374"/>
            <a:chExt cx="1214446" cy="317095"/>
          </a:xfrm>
        </p:grpSpPr>
        <p:sp>
          <p:nvSpPr>
            <p:cNvPr id="10" name="Prostokąt zaokrąglony 9"/>
            <p:cNvSpPr/>
            <p:nvPr/>
          </p:nvSpPr>
          <p:spPr>
            <a:xfrm>
              <a:off x="5608934" y="2164374"/>
              <a:ext cx="1214446" cy="317095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5652120" y="2173692"/>
              <a:ext cx="1126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502800"/>
                  </a:solidFill>
                  <a:latin typeface="Calibri" pitchFamily="34" charset="0"/>
                </a:rPr>
                <a:t>13 091</a:t>
              </a:r>
              <a:endParaRPr lang="pl-PL" sz="1400" b="1" dirty="0">
                <a:solidFill>
                  <a:srgbClr val="502800"/>
                </a:solidFill>
                <a:latin typeface="Calibri" pitchFamily="34" charset="0"/>
              </a:endParaRPr>
            </a:p>
          </p:txBody>
        </p:sp>
      </p:grpSp>
      <p:sp>
        <p:nvSpPr>
          <p:cNvPr id="13" name="pole tekstowe 12"/>
          <p:cNvSpPr txBox="1"/>
          <p:nvPr/>
        </p:nvSpPr>
        <p:spPr>
          <a:xfrm>
            <a:off x="5394545" y="1340768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Warszawa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19" name="Grupa 18"/>
          <p:cNvGrpSpPr/>
          <p:nvPr/>
        </p:nvGrpSpPr>
        <p:grpSpPr>
          <a:xfrm>
            <a:off x="5608553" y="2150848"/>
            <a:ext cx="1701935" cy="491313"/>
            <a:chOff x="1547664" y="2209099"/>
            <a:chExt cx="1701935" cy="491313"/>
          </a:xfrm>
        </p:grpSpPr>
        <p:grpSp>
          <p:nvGrpSpPr>
            <p:cNvPr id="20" name="Grupa 19"/>
            <p:cNvGrpSpPr/>
            <p:nvPr/>
          </p:nvGrpSpPr>
          <p:grpSpPr>
            <a:xfrm>
              <a:off x="1700521" y="2209099"/>
              <a:ext cx="1549078" cy="491313"/>
              <a:chOff x="1700521" y="2639855"/>
              <a:chExt cx="1549078" cy="491313"/>
            </a:xfrm>
          </p:grpSpPr>
          <p:sp>
            <p:nvSpPr>
              <p:cNvPr id="22" name="pole tekstowe 21"/>
              <p:cNvSpPr txBox="1"/>
              <p:nvPr/>
            </p:nvSpPr>
            <p:spPr>
              <a:xfrm>
                <a:off x="1700521" y="2854169"/>
                <a:ext cx="15490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dirty="0" smtClean="0">
                    <a:solidFill>
                      <a:srgbClr val="0078D2"/>
                    </a:solidFill>
                    <a:latin typeface="Calibri" pitchFamily="34" charset="0"/>
                  </a:rPr>
                  <a:t>w stosunku do 2012 r.</a:t>
                </a:r>
                <a:endParaRPr lang="pl-PL" sz="1200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  <p:sp>
            <p:nvSpPr>
              <p:cNvPr id="23" name="pole tekstowe 22"/>
              <p:cNvSpPr txBox="1"/>
              <p:nvPr/>
            </p:nvSpPr>
            <p:spPr>
              <a:xfrm>
                <a:off x="1700521" y="2639855"/>
                <a:ext cx="6479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b="1" dirty="0" smtClean="0">
                    <a:solidFill>
                      <a:srgbClr val="0078D2"/>
                    </a:solidFill>
                    <a:latin typeface="Calibri" pitchFamily="34" charset="0"/>
                  </a:rPr>
                  <a:t>o  3,0%</a:t>
                </a:r>
                <a:endParaRPr lang="pl-PL" sz="1200" b="1" dirty="0">
                  <a:solidFill>
                    <a:srgbClr val="0078D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21" name="Strzałka w dół 20"/>
            <p:cNvSpPr/>
            <p:nvPr/>
          </p:nvSpPr>
          <p:spPr>
            <a:xfrm>
              <a:off x="1547664" y="2276872"/>
              <a:ext cx="142876" cy="285752"/>
            </a:xfrm>
            <a:prstGeom prst="downArrow">
              <a:avLst/>
            </a:prstGeom>
            <a:solidFill>
              <a:srgbClr val="008FFA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3" name="Obraz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391290"/>
            <a:ext cx="4724705" cy="492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8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-0.33733 0.16111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75" y="805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33716 0.1629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58" y="814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75279" y="619764"/>
            <a:ext cx="15804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Bezrobotni</a:t>
            </a:r>
            <a:endParaRPr lang="pl-PL" sz="2400" dirty="0">
              <a:solidFill>
                <a:srgbClr val="002776"/>
              </a:solidFill>
            </a:endParaRPr>
          </a:p>
        </p:txBody>
      </p:sp>
      <p:grpSp>
        <p:nvGrpSpPr>
          <p:cNvPr id="3" name="Grupa 43"/>
          <p:cNvGrpSpPr/>
          <p:nvPr/>
        </p:nvGrpSpPr>
        <p:grpSpPr>
          <a:xfrm>
            <a:off x="3567878" y="1359404"/>
            <a:ext cx="1214446" cy="357190"/>
            <a:chOff x="4786314" y="1785926"/>
            <a:chExt cx="1214446" cy="357190"/>
          </a:xfrm>
        </p:grpSpPr>
        <p:sp>
          <p:nvSpPr>
            <p:cNvPr id="4" name="Prostokąt zaokrąglony 3"/>
            <p:cNvSpPr/>
            <p:nvPr/>
          </p:nvSpPr>
          <p:spPr>
            <a:xfrm>
              <a:off x="4786314" y="1785926"/>
              <a:ext cx="1214446" cy="357190"/>
            </a:xfrm>
            <a:prstGeom prst="roundRect">
              <a:avLst/>
            </a:prstGeom>
            <a:solidFill>
              <a:srgbClr val="2D4513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" name="pole tekstowe 4"/>
            <p:cNvSpPr txBox="1"/>
            <p:nvPr/>
          </p:nvSpPr>
          <p:spPr>
            <a:xfrm>
              <a:off x="4829881" y="1785926"/>
              <a:ext cx="11415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283 196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upa 46"/>
          <p:cNvGrpSpPr/>
          <p:nvPr/>
        </p:nvGrpSpPr>
        <p:grpSpPr>
          <a:xfrm>
            <a:off x="4919544" y="1340768"/>
            <a:ext cx="1977802" cy="522091"/>
            <a:chOff x="1557645" y="2639855"/>
            <a:chExt cx="1977802" cy="522091"/>
          </a:xfrm>
        </p:grpSpPr>
        <p:sp>
          <p:nvSpPr>
            <p:cNvPr id="7" name="pole tekstowe 6"/>
            <p:cNvSpPr txBox="1"/>
            <p:nvPr/>
          </p:nvSpPr>
          <p:spPr>
            <a:xfrm>
              <a:off x="1700521" y="2854169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8" name="Grupa 15"/>
            <p:cNvGrpSpPr/>
            <p:nvPr/>
          </p:nvGrpSpPr>
          <p:grpSpPr>
            <a:xfrm>
              <a:off x="1557645" y="2639855"/>
              <a:ext cx="864548" cy="307777"/>
              <a:chOff x="-1143040" y="4500570"/>
              <a:chExt cx="864548" cy="307777"/>
            </a:xfrm>
          </p:grpSpPr>
          <p:sp>
            <p:nvSpPr>
              <p:cNvPr id="9" name="pole tekstowe 8"/>
              <p:cNvSpPr txBox="1"/>
              <p:nvPr/>
            </p:nvSpPr>
            <p:spPr>
              <a:xfrm>
                <a:off x="-1000164" y="4500570"/>
                <a:ext cx="7216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4,1%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0" name="Strzałka w górę 9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21" name="pole tekstowe 20"/>
          <p:cNvSpPr txBox="1"/>
          <p:nvPr/>
        </p:nvSpPr>
        <p:spPr>
          <a:xfrm>
            <a:off x="2437729" y="2041103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Struktura bezrobotnych według płci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auto">
          <a:xfrm>
            <a:off x="5496060" y="2475854"/>
            <a:ext cx="9481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1400" b="1" dirty="0" smtClean="0">
                <a:solidFill>
                  <a:srgbClr val="2D4513"/>
                </a:solidFill>
                <a:latin typeface="Calibri" pitchFamily="34" charset="0"/>
              </a:rPr>
              <a:t>Mężczyźni</a:t>
            </a:r>
          </a:p>
        </p:txBody>
      </p:sp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2501438" y="2496493"/>
            <a:ext cx="9184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1400" b="1" dirty="0" smtClean="0">
                <a:solidFill>
                  <a:srgbClr val="660066"/>
                </a:solidFill>
                <a:latin typeface="Calibri" pitchFamily="34" charset="0"/>
              </a:rPr>
              <a:t>Kobiety</a:t>
            </a:r>
          </a:p>
        </p:txBody>
      </p:sp>
      <p:pic>
        <p:nvPicPr>
          <p:cNvPr id="52" name="Obraz 51" descr="Bezrobotny_K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2348601"/>
            <a:ext cx="1296144" cy="1459075"/>
          </a:xfrm>
          <a:prstGeom prst="rect">
            <a:avLst/>
          </a:prstGeom>
        </p:spPr>
      </p:pic>
      <p:grpSp>
        <p:nvGrpSpPr>
          <p:cNvPr id="53" name="Grupa 52"/>
          <p:cNvGrpSpPr/>
          <p:nvPr/>
        </p:nvGrpSpPr>
        <p:grpSpPr>
          <a:xfrm>
            <a:off x="5583839" y="2924249"/>
            <a:ext cx="792088" cy="307777"/>
            <a:chOff x="5857884" y="1571612"/>
            <a:chExt cx="792088" cy="307777"/>
          </a:xfrm>
        </p:grpSpPr>
        <p:sp>
          <p:nvSpPr>
            <p:cNvPr id="54" name="Prostokąt zaokrąglony 53"/>
            <p:cNvSpPr/>
            <p:nvPr/>
          </p:nvSpPr>
          <p:spPr bwMode="auto">
            <a:xfrm>
              <a:off x="5857884" y="1571612"/>
              <a:ext cx="792088" cy="285182"/>
            </a:xfrm>
            <a:prstGeom prst="roundRect">
              <a:avLst/>
            </a:prstGeom>
            <a:noFill/>
            <a:ln>
              <a:solidFill>
                <a:srgbClr val="2D451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5950982" y="1571612"/>
              <a:ext cx="69899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2D4513"/>
                  </a:solidFill>
                  <a:latin typeface="Calibri" pitchFamily="34" charset="0"/>
                </a:rPr>
                <a:t>52,8%</a:t>
              </a:r>
            </a:p>
          </p:txBody>
        </p:sp>
      </p:grpSp>
      <p:grpSp>
        <p:nvGrpSpPr>
          <p:cNvPr id="56" name="Grupa 55"/>
          <p:cNvGrpSpPr/>
          <p:nvPr/>
        </p:nvGrpSpPr>
        <p:grpSpPr>
          <a:xfrm>
            <a:off x="2571310" y="2924249"/>
            <a:ext cx="714380" cy="307778"/>
            <a:chOff x="1000100" y="1500174"/>
            <a:chExt cx="714380" cy="307778"/>
          </a:xfrm>
        </p:grpSpPr>
        <p:sp>
          <p:nvSpPr>
            <p:cNvPr id="57" name="Prostokąt zaokrąglony 56"/>
            <p:cNvSpPr/>
            <p:nvPr/>
          </p:nvSpPr>
          <p:spPr bwMode="auto">
            <a:xfrm>
              <a:off x="1000100" y="1500174"/>
              <a:ext cx="714380" cy="285182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sp>
          <p:nvSpPr>
            <p:cNvPr id="58" name="Text Box 12"/>
            <p:cNvSpPr txBox="1">
              <a:spLocks noChangeArrowheads="1"/>
            </p:cNvSpPr>
            <p:nvPr/>
          </p:nvSpPr>
          <p:spPr bwMode="auto">
            <a:xfrm>
              <a:off x="1000100" y="1500175"/>
              <a:ext cx="7143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660066"/>
                  </a:solidFill>
                  <a:latin typeface="Calibri" pitchFamily="34" charset="0"/>
                </a:rPr>
                <a:t>47,2%</a:t>
              </a:r>
            </a:p>
          </p:txBody>
        </p:sp>
      </p:grpSp>
      <p:sp>
        <p:nvSpPr>
          <p:cNvPr id="59" name="pole tekstowe 58"/>
          <p:cNvSpPr txBox="1"/>
          <p:nvPr/>
        </p:nvSpPr>
        <p:spPr>
          <a:xfrm>
            <a:off x="2051720" y="4077072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Bezrobotni</a:t>
            </a:r>
            <a:br>
              <a:rPr lang="pl-PL" sz="1400" b="1" dirty="0" smtClean="0">
                <a:latin typeface="Calibri" pitchFamily="34" charset="0"/>
              </a:rPr>
            </a:br>
            <a:r>
              <a:rPr lang="pl-PL" sz="1400" b="1" dirty="0" err="1" smtClean="0">
                <a:latin typeface="Calibri" pitchFamily="34" charset="0"/>
              </a:rPr>
              <a:t>nowozarejestrowani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5004048" y="4077072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Bezrobotni</a:t>
            </a:r>
            <a:br>
              <a:rPr lang="pl-PL" sz="1400" b="1" dirty="0" smtClean="0">
                <a:latin typeface="Calibri" pitchFamily="34" charset="0"/>
              </a:rPr>
            </a:br>
            <a:r>
              <a:rPr lang="pl-PL" sz="1400" b="1" dirty="0" smtClean="0">
                <a:latin typeface="Calibri" pitchFamily="34" charset="0"/>
              </a:rPr>
              <a:t>wyrejestrowani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3635896" y="5111317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 ciągu roku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62" name="Grupa 82"/>
          <p:cNvGrpSpPr/>
          <p:nvPr/>
        </p:nvGrpSpPr>
        <p:grpSpPr>
          <a:xfrm>
            <a:off x="2555776" y="4679269"/>
            <a:ext cx="926414" cy="357190"/>
            <a:chOff x="5074346" y="1785926"/>
            <a:chExt cx="926414" cy="357190"/>
          </a:xfrm>
        </p:grpSpPr>
        <p:sp>
          <p:nvSpPr>
            <p:cNvPr id="63" name="Prostokąt zaokrąglony 62"/>
            <p:cNvSpPr/>
            <p:nvPr/>
          </p:nvSpPr>
          <p:spPr>
            <a:xfrm>
              <a:off x="5074346" y="1785926"/>
              <a:ext cx="926414" cy="357190"/>
            </a:xfrm>
            <a:prstGeom prst="roundRect">
              <a:avLst/>
            </a:prstGeom>
            <a:solidFill>
              <a:srgbClr val="35521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4" name="pole tekstowe 63"/>
            <p:cNvSpPr txBox="1"/>
            <p:nvPr/>
          </p:nvSpPr>
          <p:spPr>
            <a:xfrm>
              <a:off x="5074346" y="1785926"/>
              <a:ext cx="8971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305 292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65" name="Grupa 85"/>
          <p:cNvGrpSpPr/>
          <p:nvPr/>
        </p:nvGrpSpPr>
        <p:grpSpPr>
          <a:xfrm>
            <a:off x="5344956" y="4679269"/>
            <a:ext cx="955236" cy="360040"/>
            <a:chOff x="5832923" y="2164374"/>
            <a:chExt cx="990457" cy="360040"/>
          </a:xfrm>
        </p:grpSpPr>
        <p:sp>
          <p:nvSpPr>
            <p:cNvPr id="66" name="Prostokąt zaokrąglony 65"/>
            <p:cNvSpPr/>
            <p:nvPr/>
          </p:nvSpPr>
          <p:spPr>
            <a:xfrm>
              <a:off x="5832923" y="2164374"/>
              <a:ext cx="990457" cy="357190"/>
            </a:xfrm>
            <a:prstGeom prst="roundRect">
              <a:avLst/>
            </a:prstGeom>
            <a:solidFill>
              <a:srgbClr val="35521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7" name="pole tekstowe 66"/>
            <p:cNvSpPr txBox="1"/>
            <p:nvPr/>
          </p:nvSpPr>
          <p:spPr>
            <a:xfrm>
              <a:off x="5852760" y="2173692"/>
              <a:ext cx="926414" cy="350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294 023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68" name="Grupa 93"/>
          <p:cNvGrpSpPr/>
          <p:nvPr/>
        </p:nvGrpSpPr>
        <p:grpSpPr>
          <a:xfrm>
            <a:off x="5580112" y="5266399"/>
            <a:ext cx="1584176" cy="925038"/>
            <a:chOff x="3563888" y="5609017"/>
            <a:chExt cx="1584176" cy="925038"/>
          </a:xfrm>
        </p:grpSpPr>
        <p:sp>
          <p:nvSpPr>
            <p:cNvPr id="69" name="pole tekstowe 68"/>
            <p:cNvSpPr txBox="1"/>
            <p:nvPr/>
          </p:nvSpPr>
          <p:spPr>
            <a:xfrm>
              <a:off x="3563888" y="6010835"/>
              <a:ext cx="15841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355216"/>
                  </a:solidFill>
                  <a:latin typeface="Calibri" pitchFamily="34" charset="0"/>
                </a:rPr>
                <a:t>47,0% z tytułu podjęcia pracy</a:t>
              </a:r>
              <a:endParaRPr lang="pl-PL" sz="1400" b="1" dirty="0">
                <a:solidFill>
                  <a:srgbClr val="355216"/>
                </a:solidFill>
                <a:latin typeface="Calibri" pitchFamily="34" charset="0"/>
              </a:endParaRPr>
            </a:p>
          </p:txBody>
        </p:sp>
        <p:sp>
          <p:nvSpPr>
            <p:cNvPr id="70" name="Strzałka w dół 69"/>
            <p:cNvSpPr/>
            <p:nvPr/>
          </p:nvSpPr>
          <p:spPr>
            <a:xfrm rot="19686662">
              <a:off x="3852004" y="5609017"/>
              <a:ext cx="166436" cy="320485"/>
            </a:xfrm>
            <a:prstGeom prst="downArrow">
              <a:avLst/>
            </a:prstGeom>
            <a:solidFill>
              <a:srgbClr val="ABDB77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1" name="Grupa 46"/>
          <p:cNvGrpSpPr/>
          <p:nvPr/>
        </p:nvGrpSpPr>
        <p:grpSpPr>
          <a:xfrm>
            <a:off x="2555776" y="5211420"/>
            <a:ext cx="1977802" cy="522091"/>
            <a:chOff x="1557645" y="2639855"/>
            <a:chExt cx="1977802" cy="522091"/>
          </a:xfrm>
        </p:grpSpPr>
        <p:sp>
          <p:nvSpPr>
            <p:cNvPr id="72" name="pole tekstowe 71"/>
            <p:cNvSpPr txBox="1"/>
            <p:nvPr/>
          </p:nvSpPr>
          <p:spPr>
            <a:xfrm>
              <a:off x="1700521" y="2854169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73" name="Grupa 15"/>
            <p:cNvGrpSpPr/>
            <p:nvPr/>
          </p:nvGrpSpPr>
          <p:grpSpPr>
            <a:xfrm>
              <a:off x="1557645" y="2639855"/>
              <a:ext cx="864548" cy="307777"/>
              <a:chOff x="-1143040" y="4500570"/>
              <a:chExt cx="864548" cy="307777"/>
            </a:xfrm>
          </p:grpSpPr>
          <p:sp>
            <p:nvSpPr>
              <p:cNvPr id="74" name="pole tekstowe 73"/>
              <p:cNvSpPr txBox="1"/>
              <p:nvPr/>
            </p:nvSpPr>
            <p:spPr>
              <a:xfrm>
                <a:off x="-1000164" y="4500570"/>
                <a:ext cx="7216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3,9%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5" name="Strzałka w górę 74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76" name="Grupa 46"/>
          <p:cNvGrpSpPr/>
          <p:nvPr/>
        </p:nvGrpSpPr>
        <p:grpSpPr>
          <a:xfrm>
            <a:off x="5330502" y="5183325"/>
            <a:ext cx="1977802" cy="522091"/>
            <a:chOff x="1557645" y="2639855"/>
            <a:chExt cx="1977802" cy="522091"/>
          </a:xfrm>
        </p:grpSpPr>
        <p:sp>
          <p:nvSpPr>
            <p:cNvPr id="77" name="pole tekstowe 76"/>
            <p:cNvSpPr txBox="1"/>
            <p:nvPr/>
          </p:nvSpPr>
          <p:spPr>
            <a:xfrm>
              <a:off x="1700521" y="2854169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78" name="Grupa 15"/>
            <p:cNvGrpSpPr/>
            <p:nvPr/>
          </p:nvGrpSpPr>
          <p:grpSpPr>
            <a:xfrm>
              <a:off x="1557645" y="2639855"/>
              <a:ext cx="864548" cy="307777"/>
              <a:chOff x="-1143040" y="4500570"/>
              <a:chExt cx="864548" cy="307777"/>
            </a:xfrm>
          </p:grpSpPr>
          <p:sp>
            <p:nvSpPr>
              <p:cNvPr id="79" name="pole tekstowe 78"/>
              <p:cNvSpPr txBox="1"/>
              <p:nvPr/>
            </p:nvSpPr>
            <p:spPr>
              <a:xfrm>
                <a:off x="-1000164" y="4500570"/>
                <a:ext cx="7216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9,4%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0" name="Strzałka w górę 79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43" name="pole tekstowe 42"/>
          <p:cNvSpPr txBox="1"/>
          <p:nvPr/>
        </p:nvSpPr>
        <p:spPr>
          <a:xfrm>
            <a:off x="7303639" y="112474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solidFill>
                  <a:srgbClr val="002776"/>
                </a:solidFill>
                <a:latin typeface="Calibri" pitchFamily="34" charset="0"/>
              </a:rPr>
              <a:t>Mazowsze</a:t>
            </a:r>
            <a:endParaRPr lang="pl-PL" sz="1400" b="1" dirty="0">
              <a:solidFill>
                <a:srgbClr val="00277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07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9" grpId="0"/>
      <p:bldP spid="59" grpId="0"/>
      <p:bldP spid="60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a 47"/>
          <p:cNvGrpSpPr/>
          <p:nvPr/>
        </p:nvGrpSpPr>
        <p:grpSpPr>
          <a:xfrm>
            <a:off x="4910116" y="1342864"/>
            <a:ext cx="1916054" cy="498245"/>
            <a:chOff x="5680282" y="2672048"/>
            <a:chExt cx="1916054" cy="498245"/>
          </a:xfrm>
        </p:grpSpPr>
        <p:sp>
          <p:nvSpPr>
            <p:cNvPr id="50" name="pole tekstowe 49"/>
            <p:cNvSpPr txBox="1"/>
            <p:nvPr/>
          </p:nvSpPr>
          <p:spPr>
            <a:xfrm>
              <a:off x="5823158" y="2862516"/>
              <a:ext cx="17731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81" name="Grupa 27"/>
            <p:cNvGrpSpPr/>
            <p:nvPr/>
          </p:nvGrpSpPr>
          <p:grpSpPr>
            <a:xfrm>
              <a:off x="5680282" y="2672048"/>
              <a:ext cx="955919" cy="307777"/>
              <a:chOff x="-1143040" y="4500570"/>
              <a:chExt cx="955919" cy="307777"/>
            </a:xfrm>
          </p:grpSpPr>
          <p:sp>
            <p:nvSpPr>
              <p:cNvPr id="82" name="pole tekstowe 81"/>
              <p:cNvSpPr txBox="1"/>
              <p:nvPr/>
            </p:nvSpPr>
            <p:spPr>
              <a:xfrm>
                <a:off x="-1000164" y="4500570"/>
                <a:ext cx="8130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11,4%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3" name="Strzałka w górę 82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44" name="Grupa 43"/>
          <p:cNvGrpSpPr/>
          <p:nvPr/>
        </p:nvGrpSpPr>
        <p:grpSpPr>
          <a:xfrm>
            <a:off x="3575010" y="1340768"/>
            <a:ext cx="1214446" cy="357190"/>
            <a:chOff x="5608934" y="2164374"/>
            <a:chExt cx="1214446" cy="357190"/>
          </a:xfrm>
        </p:grpSpPr>
        <p:sp>
          <p:nvSpPr>
            <p:cNvPr id="45" name="Prostokąt zaokrąglony 44"/>
            <p:cNvSpPr/>
            <p:nvPr/>
          </p:nvSpPr>
          <p:spPr>
            <a:xfrm>
              <a:off x="5608934" y="2164374"/>
              <a:ext cx="1214446" cy="357190"/>
            </a:xfrm>
            <a:prstGeom prst="roundRect">
              <a:avLst/>
            </a:prstGeom>
            <a:solidFill>
              <a:srgbClr val="76B63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6" name="pole tekstowe 45"/>
            <p:cNvSpPr txBox="1"/>
            <p:nvPr/>
          </p:nvSpPr>
          <p:spPr>
            <a:xfrm>
              <a:off x="5657820" y="2173692"/>
              <a:ext cx="1106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54 842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sp>
        <p:nvSpPr>
          <p:cNvPr id="2" name="Prostokąt 1"/>
          <p:cNvSpPr/>
          <p:nvPr/>
        </p:nvSpPr>
        <p:spPr>
          <a:xfrm>
            <a:off x="975279" y="619764"/>
            <a:ext cx="15804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Bezrobotni</a:t>
            </a:r>
            <a:endParaRPr lang="pl-PL" sz="2400" dirty="0">
              <a:solidFill>
                <a:srgbClr val="002776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2437729" y="2041103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Struktura bezrobotnych według płci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auto">
          <a:xfrm>
            <a:off x="5496060" y="2475854"/>
            <a:ext cx="9481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1400" b="1" dirty="0" smtClean="0">
                <a:solidFill>
                  <a:srgbClr val="2D4513"/>
                </a:solidFill>
                <a:latin typeface="Calibri" pitchFamily="34" charset="0"/>
              </a:rPr>
              <a:t>Mężczyźni</a:t>
            </a:r>
          </a:p>
        </p:txBody>
      </p:sp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2429430" y="2496493"/>
            <a:ext cx="9184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1400" b="1" dirty="0" smtClean="0">
                <a:solidFill>
                  <a:srgbClr val="660066"/>
                </a:solidFill>
                <a:latin typeface="Calibri" pitchFamily="34" charset="0"/>
              </a:rPr>
              <a:t>Kobiety</a:t>
            </a:r>
          </a:p>
        </p:txBody>
      </p:sp>
      <p:pic>
        <p:nvPicPr>
          <p:cNvPr id="52" name="Obraz 51" descr="Bezrobotny_K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2348601"/>
            <a:ext cx="1296144" cy="1459075"/>
          </a:xfrm>
          <a:prstGeom prst="rect">
            <a:avLst/>
          </a:prstGeom>
        </p:spPr>
      </p:pic>
      <p:grpSp>
        <p:nvGrpSpPr>
          <p:cNvPr id="53" name="Grupa 52"/>
          <p:cNvGrpSpPr/>
          <p:nvPr/>
        </p:nvGrpSpPr>
        <p:grpSpPr>
          <a:xfrm>
            <a:off x="5583839" y="2924249"/>
            <a:ext cx="792088" cy="307777"/>
            <a:chOff x="5857884" y="1571612"/>
            <a:chExt cx="792088" cy="307777"/>
          </a:xfrm>
        </p:grpSpPr>
        <p:sp>
          <p:nvSpPr>
            <p:cNvPr id="54" name="Prostokąt zaokrąglony 53"/>
            <p:cNvSpPr/>
            <p:nvPr/>
          </p:nvSpPr>
          <p:spPr bwMode="auto">
            <a:xfrm>
              <a:off x="5857884" y="1571612"/>
              <a:ext cx="792088" cy="285182"/>
            </a:xfrm>
            <a:prstGeom prst="roundRect">
              <a:avLst/>
            </a:prstGeom>
            <a:noFill/>
            <a:ln>
              <a:solidFill>
                <a:srgbClr val="2D451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5950982" y="1571612"/>
              <a:ext cx="69899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l-PL" sz="1400" b="1" dirty="0" smtClean="0">
                  <a:solidFill>
                    <a:srgbClr val="2D4513"/>
                  </a:solidFill>
                  <a:latin typeface="Calibri" pitchFamily="34" charset="0"/>
                </a:rPr>
                <a:t>51,9%</a:t>
              </a:r>
            </a:p>
          </p:txBody>
        </p:sp>
      </p:grpSp>
      <p:grpSp>
        <p:nvGrpSpPr>
          <p:cNvPr id="56" name="Grupa 55"/>
          <p:cNvGrpSpPr/>
          <p:nvPr/>
        </p:nvGrpSpPr>
        <p:grpSpPr>
          <a:xfrm>
            <a:off x="2499302" y="2924249"/>
            <a:ext cx="714380" cy="307778"/>
            <a:chOff x="1000100" y="1500174"/>
            <a:chExt cx="714380" cy="307778"/>
          </a:xfrm>
        </p:grpSpPr>
        <p:sp>
          <p:nvSpPr>
            <p:cNvPr id="57" name="Prostokąt zaokrąglony 56"/>
            <p:cNvSpPr/>
            <p:nvPr/>
          </p:nvSpPr>
          <p:spPr bwMode="auto">
            <a:xfrm>
              <a:off x="1000100" y="1500174"/>
              <a:ext cx="714380" cy="285182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sp>
          <p:nvSpPr>
            <p:cNvPr id="58" name="Text Box 12"/>
            <p:cNvSpPr txBox="1">
              <a:spLocks noChangeArrowheads="1"/>
            </p:cNvSpPr>
            <p:nvPr/>
          </p:nvSpPr>
          <p:spPr bwMode="auto">
            <a:xfrm>
              <a:off x="1000100" y="1500175"/>
              <a:ext cx="7143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660066"/>
                  </a:solidFill>
                  <a:latin typeface="Calibri" pitchFamily="34" charset="0"/>
                </a:rPr>
                <a:t>48,1%</a:t>
              </a:r>
            </a:p>
          </p:txBody>
        </p:sp>
      </p:grpSp>
      <p:sp>
        <p:nvSpPr>
          <p:cNvPr id="59" name="pole tekstowe 58"/>
          <p:cNvSpPr txBox="1"/>
          <p:nvPr/>
        </p:nvSpPr>
        <p:spPr>
          <a:xfrm>
            <a:off x="2051720" y="4005064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Bezrobotni</a:t>
            </a:r>
            <a:br>
              <a:rPr lang="pl-PL" sz="1400" b="1" dirty="0" smtClean="0">
                <a:latin typeface="Calibri" pitchFamily="34" charset="0"/>
              </a:rPr>
            </a:br>
            <a:r>
              <a:rPr lang="pl-PL" sz="1400" b="1" dirty="0" err="1" smtClean="0">
                <a:latin typeface="Calibri" pitchFamily="34" charset="0"/>
              </a:rPr>
              <a:t>nowozarejestrowani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60" name="pole tekstowe 59"/>
          <p:cNvSpPr txBox="1"/>
          <p:nvPr/>
        </p:nvSpPr>
        <p:spPr>
          <a:xfrm>
            <a:off x="5004048" y="4005064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Bezrobotni</a:t>
            </a:r>
            <a:br>
              <a:rPr lang="pl-PL" sz="1400" b="1" dirty="0" smtClean="0">
                <a:latin typeface="Calibri" pitchFamily="34" charset="0"/>
              </a:rPr>
            </a:br>
            <a:r>
              <a:rPr lang="pl-PL" sz="1400" b="1" dirty="0" smtClean="0">
                <a:latin typeface="Calibri" pitchFamily="34" charset="0"/>
              </a:rPr>
              <a:t>wyrejestrowani</a:t>
            </a:r>
            <a:endParaRPr lang="pl-PL" sz="1400" b="1" dirty="0">
              <a:latin typeface="Calibri" pitchFamily="34" charset="0"/>
            </a:endParaRPr>
          </a:p>
        </p:txBody>
      </p:sp>
      <p:sp>
        <p:nvSpPr>
          <p:cNvPr id="61" name="pole tekstowe 60"/>
          <p:cNvSpPr txBox="1"/>
          <p:nvPr/>
        </p:nvSpPr>
        <p:spPr>
          <a:xfrm>
            <a:off x="3635896" y="5039309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w ciągu roku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62" name="Grupa 82"/>
          <p:cNvGrpSpPr/>
          <p:nvPr/>
        </p:nvGrpSpPr>
        <p:grpSpPr>
          <a:xfrm>
            <a:off x="2555776" y="4607261"/>
            <a:ext cx="926414" cy="360040"/>
            <a:chOff x="5074346" y="1785926"/>
            <a:chExt cx="926414" cy="360040"/>
          </a:xfrm>
        </p:grpSpPr>
        <p:sp>
          <p:nvSpPr>
            <p:cNvPr id="63" name="Prostokąt zaokrąglony 62"/>
            <p:cNvSpPr/>
            <p:nvPr/>
          </p:nvSpPr>
          <p:spPr>
            <a:xfrm>
              <a:off x="5074346" y="1785926"/>
              <a:ext cx="926414" cy="357190"/>
            </a:xfrm>
            <a:prstGeom prst="roundRect">
              <a:avLst/>
            </a:prstGeom>
            <a:solidFill>
              <a:srgbClr val="5F922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4" name="pole tekstowe 63"/>
            <p:cNvSpPr txBox="1"/>
            <p:nvPr/>
          </p:nvSpPr>
          <p:spPr>
            <a:xfrm>
              <a:off x="5074346" y="1807412"/>
              <a:ext cx="8971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61 370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65" name="Grupa 85"/>
          <p:cNvGrpSpPr/>
          <p:nvPr/>
        </p:nvGrpSpPr>
        <p:grpSpPr>
          <a:xfrm>
            <a:off x="5344956" y="4607261"/>
            <a:ext cx="955236" cy="357190"/>
            <a:chOff x="5832923" y="2164374"/>
            <a:chExt cx="990457" cy="357190"/>
          </a:xfrm>
        </p:grpSpPr>
        <p:sp>
          <p:nvSpPr>
            <p:cNvPr id="66" name="Prostokąt zaokrąglony 65"/>
            <p:cNvSpPr/>
            <p:nvPr/>
          </p:nvSpPr>
          <p:spPr>
            <a:xfrm>
              <a:off x="5832923" y="2164374"/>
              <a:ext cx="990457" cy="357190"/>
            </a:xfrm>
            <a:prstGeom prst="roundRect">
              <a:avLst/>
            </a:prstGeom>
            <a:solidFill>
              <a:srgbClr val="5F922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7" name="pole tekstowe 66"/>
            <p:cNvSpPr txBox="1"/>
            <p:nvPr/>
          </p:nvSpPr>
          <p:spPr>
            <a:xfrm>
              <a:off x="5852760" y="2164374"/>
              <a:ext cx="926414" cy="350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55 755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68" name="Grupa 93"/>
          <p:cNvGrpSpPr/>
          <p:nvPr/>
        </p:nvGrpSpPr>
        <p:grpSpPr>
          <a:xfrm>
            <a:off x="5580112" y="5194391"/>
            <a:ext cx="1584176" cy="925038"/>
            <a:chOff x="3563888" y="5609017"/>
            <a:chExt cx="1584176" cy="925038"/>
          </a:xfrm>
        </p:grpSpPr>
        <p:sp>
          <p:nvSpPr>
            <p:cNvPr id="69" name="pole tekstowe 68"/>
            <p:cNvSpPr txBox="1"/>
            <p:nvPr/>
          </p:nvSpPr>
          <p:spPr>
            <a:xfrm>
              <a:off x="3563888" y="6010835"/>
              <a:ext cx="15841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solidFill>
                    <a:srgbClr val="355216"/>
                  </a:solidFill>
                  <a:latin typeface="Calibri" pitchFamily="34" charset="0"/>
                </a:rPr>
                <a:t>46,7% z tytułu podjęcia pracy</a:t>
              </a:r>
              <a:endParaRPr lang="pl-PL" sz="1400" b="1" dirty="0">
                <a:solidFill>
                  <a:srgbClr val="355216"/>
                </a:solidFill>
                <a:latin typeface="Calibri" pitchFamily="34" charset="0"/>
              </a:endParaRPr>
            </a:p>
          </p:txBody>
        </p:sp>
        <p:sp>
          <p:nvSpPr>
            <p:cNvPr id="70" name="Strzałka w dół 69"/>
            <p:cNvSpPr/>
            <p:nvPr/>
          </p:nvSpPr>
          <p:spPr>
            <a:xfrm rot="19686662">
              <a:off x="3852004" y="5609017"/>
              <a:ext cx="166436" cy="320485"/>
            </a:xfrm>
            <a:prstGeom prst="downArrow">
              <a:avLst/>
            </a:prstGeom>
            <a:solidFill>
              <a:srgbClr val="ABDB77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1" name="Grupa 46"/>
          <p:cNvGrpSpPr/>
          <p:nvPr/>
        </p:nvGrpSpPr>
        <p:grpSpPr>
          <a:xfrm>
            <a:off x="2555776" y="5139412"/>
            <a:ext cx="1977802" cy="522091"/>
            <a:chOff x="1557645" y="2639855"/>
            <a:chExt cx="1977802" cy="522091"/>
          </a:xfrm>
        </p:grpSpPr>
        <p:sp>
          <p:nvSpPr>
            <p:cNvPr id="72" name="pole tekstowe 71"/>
            <p:cNvSpPr txBox="1"/>
            <p:nvPr/>
          </p:nvSpPr>
          <p:spPr>
            <a:xfrm>
              <a:off x="1700521" y="2854169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73" name="Grupa 15"/>
            <p:cNvGrpSpPr/>
            <p:nvPr/>
          </p:nvGrpSpPr>
          <p:grpSpPr>
            <a:xfrm>
              <a:off x="1557645" y="2639855"/>
              <a:ext cx="864548" cy="307777"/>
              <a:chOff x="-1143040" y="4500570"/>
              <a:chExt cx="864548" cy="307777"/>
            </a:xfrm>
          </p:grpSpPr>
          <p:sp>
            <p:nvSpPr>
              <p:cNvPr id="74" name="pole tekstowe 73"/>
              <p:cNvSpPr txBox="1"/>
              <p:nvPr/>
            </p:nvSpPr>
            <p:spPr>
              <a:xfrm>
                <a:off x="-1000164" y="4500570"/>
                <a:ext cx="7216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5,5%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5" name="Strzałka w górę 74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76" name="Grupa 46"/>
          <p:cNvGrpSpPr/>
          <p:nvPr/>
        </p:nvGrpSpPr>
        <p:grpSpPr>
          <a:xfrm>
            <a:off x="5330502" y="5111317"/>
            <a:ext cx="1977802" cy="522091"/>
            <a:chOff x="1557645" y="2639855"/>
            <a:chExt cx="1977802" cy="522091"/>
          </a:xfrm>
        </p:grpSpPr>
        <p:sp>
          <p:nvSpPr>
            <p:cNvPr id="77" name="pole tekstowe 76"/>
            <p:cNvSpPr txBox="1"/>
            <p:nvPr/>
          </p:nvSpPr>
          <p:spPr>
            <a:xfrm>
              <a:off x="1700521" y="2854169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78" name="Grupa 15"/>
            <p:cNvGrpSpPr/>
            <p:nvPr/>
          </p:nvGrpSpPr>
          <p:grpSpPr>
            <a:xfrm>
              <a:off x="1557645" y="2639855"/>
              <a:ext cx="955919" cy="307777"/>
              <a:chOff x="-1143040" y="4500570"/>
              <a:chExt cx="955919" cy="307777"/>
            </a:xfrm>
          </p:grpSpPr>
          <p:sp>
            <p:nvSpPr>
              <p:cNvPr id="79" name="pole tekstowe 78"/>
              <p:cNvSpPr txBox="1"/>
              <p:nvPr/>
            </p:nvSpPr>
            <p:spPr>
              <a:xfrm>
                <a:off x="-1000164" y="4500570"/>
                <a:ext cx="8130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10,3%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0" name="Strzałka w górę 79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43" name="pole tekstowe 42"/>
          <p:cNvSpPr txBox="1"/>
          <p:nvPr/>
        </p:nvSpPr>
        <p:spPr>
          <a:xfrm>
            <a:off x="7303639" y="112474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solidFill>
                  <a:srgbClr val="002776"/>
                </a:solidFill>
                <a:latin typeface="Calibri" pitchFamily="34" charset="0"/>
              </a:rPr>
              <a:t>Warszawa</a:t>
            </a:r>
            <a:endParaRPr lang="pl-PL" sz="1400" b="1" dirty="0">
              <a:solidFill>
                <a:srgbClr val="00277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42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9" grpId="0"/>
      <p:bldP spid="59" grpId="0"/>
      <p:bldP spid="60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795227" y="619764"/>
            <a:ext cx="23821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Stopa bezrobocia</a:t>
            </a:r>
            <a:endParaRPr lang="pl-PL" sz="2400" dirty="0">
              <a:solidFill>
                <a:srgbClr val="002776"/>
              </a:solidFill>
            </a:endParaRPr>
          </a:p>
        </p:txBody>
      </p:sp>
      <p:pic>
        <p:nvPicPr>
          <p:cNvPr id="32" name="Obraz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464" y="1081429"/>
            <a:ext cx="4724705" cy="4920386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464" y="1072245"/>
            <a:ext cx="4724706" cy="4929570"/>
          </a:xfrm>
          <a:prstGeom prst="rect">
            <a:avLst/>
          </a:prstGeom>
        </p:spPr>
      </p:pic>
      <p:grpSp>
        <p:nvGrpSpPr>
          <p:cNvPr id="34" name="Grupa 33"/>
          <p:cNvGrpSpPr/>
          <p:nvPr/>
        </p:nvGrpSpPr>
        <p:grpSpPr>
          <a:xfrm>
            <a:off x="1416317" y="1521453"/>
            <a:ext cx="969120" cy="357190"/>
            <a:chOff x="4786314" y="1785926"/>
            <a:chExt cx="969120" cy="357190"/>
          </a:xfrm>
        </p:grpSpPr>
        <p:sp>
          <p:nvSpPr>
            <p:cNvPr id="35" name="Prostokąt zaokrąglony 34"/>
            <p:cNvSpPr/>
            <p:nvPr/>
          </p:nvSpPr>
          <p:spPr>
            <a:xfrm>
              <a:off x="4786314" y="1785926"/>
              <a:ext cx="969120" cy="357190"/>
            </a:xfrm>
            <a:prstGeom prst="roundRect">
              <a:avLst/>
            </a:prstGeom>
            <a:solidFill>
              <a:srgbClr val="5F9226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6" name="pole tekstowe 35"/>
            <p:cNvSpPr txBox="1"/>
            <p:nvPr/>
          </p:nvSpPr>
          <p:spPr>
            <a:xfrm>
              <a:off x="4858322" y="1785926"/>
              <a:ext cx="825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 smtClean="0">
                  <a:solidFill>
                    <a:schemeClr val="bg2"/>
                  </a:solidFill>
                  <a:latin typeface="Calibri" pitchFamily="34" charset="0"/>
                </a:rPr>
                <a:t>11,0%</a:t>
              </a:r>
              <a:endParaRPr lang="pl-PL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</p:grpSp>
      <p:grpSp>
        <p:nvGrpSpPr>
          <p:cNvPr id="39" name="Grupa 38"/>
          <p:cNvGrpSpPr/>
          <p:nvPr/>
        </p:nvGrpSpPr>
        <p:grpSpPr>
          <a:xfrm>
            <a:off x="1442070" y="1970805"/>
            <a:ext cx="1977802" cy="522091"/>
            <a:chOff x="1557645" y="2559473"/>
            <a:chExt cx="1977802" cy="522091"/>
          </a:xfrm>
        </p:grpSpPr>
        <p:sp>
          <p:nvSpPr>
            <p:cNvPr id="44" name="pole tekstowe 43"/>
            <p:cNvSpPr txBox="1"/>
            <p:nvPr/>
          </p:nvSpPr>
          <p:spPr>
            <a:xfrm>
              <a:off x="1700521" y="2773787"/>
              <a:ext cx="1834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>
                  <a:solidFill>
                    <a:srgbClr val="C00000"/>
                  </a:solidFill>
                  <a:latin typeface="Calibri" pitchFamily="34" charset="0"/>
                </a:rPr>
                <a:t>w stosunku do 2012 r.</a:t>
              </a:r>
              <a:endParaRPr lang="pl-PL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45" name="Grupa 15"/>
            <p:cNvGrpSpPr/>
            <p:nvPr/>
          </p:nvGrpSpPr>
          <p:grpSpPr>
            <a:xfrm>
              <a:off x="1557645" y="2559473"/>
              <a:ext cx="1335254" cy="366134"/>
              <a:chOff x="-1143040" y="4420188"/>
              <a:chExt cx="1335254" cy="366134"/>
            </a:xfrm>
          </p:grpSpPr>
          <p:sp>
            <p:nvSpPr>
              <p:cNvPr id="46" name="pole tekstowe 45"/>
              <p:cNvSpPr txBox="1"/>
              <p:nvPr/>
            </p:nvSpPr>
            <p:spPr>
              <a:xfrm>
                <a:off x="-1000164" y="4420188"/>
                <a:ext cx="1192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smtClean="0">
                    <a:solidFill>
                      <a:srgbClr val="C00000"/>
                    </a:solidFill>
                    <a:latin typeface="Calibri" pitchFamily="34" charset="0"/>
                  </a:rPr>
                  <a:t>o  0,3 p. proc.</a:t>
                </a:r>
                <a:endParaRPr lang="pl-PL" sz="1400" b="1" dirty="0"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7" name="Strzałka w górę 46"/>
              <p:cNvSpPr/>
              <p:nvPr/>
            </p:nvSpPr>
            <p:spPr>
              <a:xfrm>
                <a:off x="-1143040" y="4500570"/>
                <a:ext cx="142876" cy="285752"/>
              </a:xfrm>
              <a:prstGeom prst="up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48" name="pole tekstowe 47"/>
          <p:cNvSpPr txBox="1"/>
          <p:nvPr/>
        </p:nvSpPr>
        <p:spPr>
          <a:xfrm>
            <a:off x="1161301" y="1233421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smtClean="0">
                <a:latin typeface="Calibri" pitchFamily="34" charset="0"/>
              </a:rPr>
              <a:t>Mazowsze</a:t>
            </a:r>
            <a:endParaRPr lang="pl-PL" sz="1400" b="1" dirty="0">
              <a:latin typeface="Calibri" pitchFamily="34" charset="0"/>
            </a:endParaRPr>
          </a:p>
        </p:txBody>
      </p:sp>
      <p:grpSp>
        <p:nvGrpSpPr>
          <p:cNvPr id="49" name="Grupa 48"/>
          <p:cNvGrpSpPr/>
          <p:nvPr/>
        </p:nvGrpSpPr>
        <p:grpSpPr>
          <a:xfrm>
            <a:off x="1631642" y="4138388"/>
            <a:ext cx="1500198" cy="651931"/>
            <a:chOff x="1559634" y="2849077"/>
            <a:chExt cx="1500198" cy="651931"/>
          </a:xfrm>
        </p:grpSpPr>
        <p:grpSp>
          <p:nvGrpSpPr>
            <p:cNvPr id="50" name="Grupa 49"/>
            <p:cNvGrpSpPr/>
            <p:nvPr/>
          </p:nvGrpSpPr>
          <p:grpSpPr>
            <a:xfrm>
              <a:off x="1829654" y="3143818"/>
              <a:ext cx="979290" cy="357190"/>
              <a:chOff x="5608934" y="2164374"/>
              <a:chExt cx="979290" cy="357190"/>
            </a:xfrm>
          </p:grpSpPr>
          <p:sp>
            <p:nvSpPr>
              <p:cNvPr id="52" name="Prostokąt zaokrąglony 51"/>
              <p:cNvSpPr/>
              <p:nvPr/>
            </p:nvSpPr>
            <p:spPr>
              <a:xfrm>
                <a:off x="5608934" y="2164374"/>
                <a:ext cx="979290" cy="35719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3" name="pole tekstowe 52"/>
              <p:cNvSpPr txBox="1"/>
              <p:nvPr/>
            </p:nvSpPr>
            <p:spPr>
              <a:xfrm>
                <a:off x="5661810" y="2173692"/>
                <a:ext cx="8544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latin typeface="Calibri" pitchFamily="34" charset="0"/>
                  </a:rPr>
                  <a:t>4,8%</a:t>
                </a:r>
                <a:endParaRPr lang="pl-PL" sz="1600" b="1" dirty="0">
                  <a:latin typeface="Calibri" pitchFamily="34" charset="0"/>
                </a:endParaRPr>
              </a:p>
            </p:txBody>
          </p:sp>
        </p:grpSp>
        <p:sp>
          <p:nvSpPr>
            <p:cNvPr id="51" name="pole tekstowe 50"/>
            <p:cNvSpPr txBox="1"/>
            <p:nvPr/>
          </p:nvSpPr>
          <p:spPr>
            <a:xfrm>
              <a:off x="1559634" y="2849077"/>
              <a:ext cx="15001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latin typeface="Calibri" pitchFamily="34" charset="0"/>
                </a:rPr>
                <a:t>m.st. Warszawa</a:t>
              </a:r>
              <a:endParaRPr lang="pl-PL" sz="1400" b="1" dirty="0">
                <a:latin typeface="Calibri" pitchFamily="34" charset="0"/>
              </a:endParaRPr>
            </a:p>
          </p:txBody>
        </p:sp>
      </p:grpSp>
      <p:grpSp>
        <p:nvGrpSpPr>
          <p:cNvPr id="54" name="Grupa 53"/>
          <p:cNvGrpSpPr/>
          <p:nvPr/>
        </p:nvGrpSpPr>
        <p:grpSpPr>
          <a:xfrm>
            <a:off x="1597357" y="2924944"/>
            <a:ext cx="1500198" cy="864096"/>
            <a:chOff x="1547664" y="3573016"/>
            <a:chExt cx="1500198" cy="864096"/>
          </a:xfrm>
        </p:grpSpPr>
        <p:grpSp>
          <p:nvGrpSpPr>
            <p:cNvPr id="55" name="Grupa 54"/>
            <p:cNvGrpSpPr/>
            <p:nvPr/>
          </p:nvGrpSpPr>
          <p:grpSpPr>
            <a:xfrm>
              <a:off x="1817684" y="4079922"/>
              <a:ext cx="979290" cy="357190"/>
              <a:chOff x="5608934" y="2164374"/>
              <a:chExt cx="979290" cy="357190"/>
            </a:xfrm>
          </p:grpSpPr>
          <p:sp>
            <p:nvSpPr>
              <p:cNvPr id="57" name="Prostokąt zaokrąglony 56"/>
              <p:cNvSpPr/>
              <p:nvPr/>
            </p:nvSpPr>
            <p:spPr>
              <a:xfrm>
                <a:off x="5608934" y="2164374"/>
                <a:ext cx="979290" cy="357190"/>
              </a:xfrm>
              <a:prstGeom prst="roundRect">
                <a:avLst/>
              </a:prstGeom>
              <a:solidFill>
                <a:srgbClr val="E36021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8" name="pole tekstowe 57"/>
              <p:cNvSpPr txBox="1"/>
              <p:nvPr/>
            </p:nvSpPr>
            <p:spPr>
              <a:xfrm>
                <a:off x="5661810" y="2173692"/>
                <a:ext cx="8544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 smtClean="0">
                    <a:solidFill>
                      <a:schemeClr val="bg2"/>
                    </a:solidFill>
                    <a:latin typeface="Calibri" pitchFamily="34" charset="0"/>
                  </a:rPr>
                  <a:t>38,9%</a:t>
                </a:r>
                <a:endParaRPr lang="pl-PL" sz="1600" b="1" dirty="0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56" name="pole tekstowe 55"/>
            <p:cNvSpPr txBox="1"/>
            <p:nvPr/>
          </p:nvSpPr>
          <p:spPr>
            <a:xfrm>
              <a:off x="1547664" y="3573016"/>
              <a:ext cx="15001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b="1" dirty="0" smtClean="0">
                  <a:latin typeface="Calibri" pitchFamily="34" charset="0"/>
                </a:rPr>
                <a:t>powiat szydłowiecki</a:t>
              </a:r>
              <a:endParaRPr lang="pl-PL" sz="1400" b="1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795227" y="619764"/>
            <a:ext cx="4358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002776"/>
                </a:solidFill>
                <a:latin typeface="Calibri" pitchFamily="34" charset="0"/>
              </a:rPr>
              <a:t>Statystyczny profil bezrobotnego</a:t>
            </a:r>
            <a:endParaRPr lang="pl-PL" sz="2400" dirty="0">
              <a:solidFill>
                <a:srgbClr val="002776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899592" y="1412776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BF053A"/>
                </a:solidFill>
                <a:latin typeface="Calibri" pitchFamily="34" charset="0"/>
              </a:rPr>
              <a:t>POLSKA</a:t>
            </a:r>
            <a:endParaRPr lang="pl-PL" sz="1600" b="1" dirty="0">
              <a:solidFill>
                <a:srgbClr val="BF053A"/>
              </a:solidFill>
              <a:latin typeface="Calibri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987824" y="3954542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0070C0"/>
                </a:solidFill>
                <a:latin typeface="Calibri" pitchFamily="34" charset="0"/>
              </a:rPr>
              <a:t>WARSZAWA</a:t>
            </a:r>
            <a:endParaRPr lang="pl-PL" sz="16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5076056" y="1412776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rgbClr val="800080"/>
                </a:solidFill>
                <a:latin typeface="Calibri" pitchFamily="34" charset="0"/>
              </a:rPr>
              <a:t>MAZOWSZE</a:t>
            </a:r>
            <a:endParaRPr lang="pl-PL" sz="1600" b="1" dirty="0">
              <a:solidFill>
                <a:srgbClr val="800080"/>
              </a:solidFill>
              <a:latin typeface="Calibri" pitchFamily="34" charset="0"/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1281064" y="2492896"/>
            <a:ext cx="7467400" cy="2900065"/>
            <a:chOff x="1281064" y="2492896"/>
            <a:chExt cx="7467400" cy="2900065"/>
          </a:xfrm>
        </p:grpSpPr>
        <p:sp>
          <p:nvSpPr>
            <p:cNvPr id="10" name="pole tekstowe 9"/>
            <p:cNvSpPr txBox="1"/>
            <p:nvPr/>
          </p:nvSpPr>
          <p:spPr>
            <a:xfrm>
              <a:off x="1281064" y="2492896"/>
              <a:ext cx="2981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 smtClean="0">
                  <a:latin typeface="Calibri" pitchFamily="34" charset="0"/>
                </a:rPr>
                <a:t>Staż zawodowy: </a:t>
              </a:r>
              <a:r>
                <a:rPr lang="pl-PL" sz="1400" b="1" dirty="0" smtClean="0">
                  <a:solidFill>
                    <a:srgbClr val="BF053A"/>
                  </a:solidFill>
                  <a:latin typeface="Calibri" pitchFamily="34" charset="0"/>
                </a:rPr>
                <a:t>1-5 lat</a:t>
              </a: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5436096" y="2492896"/>
              <a:ext cx="3312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 smtClean="0">
                  <a:latin typeface="Calibri" pitchFamily="34" charset="0"/>
                </a:rPr>
                <a:t>Staż zawodowy: </a:t>
              </a:r>
              <a:r>
                <a:rPr lang="pl-PL" sz="1400" b="1" dirty="0" smtClean="0">
                  <a:solidFill>
                    <a:srgbClr val="800080"/>
                  </a:solidFill>
                  <a:latin typeface="Calibri" pitchFamily="34" charset="0"/>
                </a:rPr>
                <a:t>1-5 lat</a:t>
              </a:r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3347864" y="5085184"/>
              <a:ext cx="3312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pl-PL" sz="1400" dirty="0" smtClean="0">
                  <a:latin typeface="Calibri" pitchFamily="34" charset="0"/>
                </a:rPr>
                <a:t>Staż zawodowy: </a:t>
              </a:r>
              <a:r>
                <a:rPr lang="pl-PL" sz="1400" b="1" dirty="0" smtClean="0">
                  <a:solidFill>
                    <a:srgbClr val="0070C0"/>
                  </a:solidFill>
                  <a:latin typeface="Calibri" pitchFamily="34" charset="0"/>
                </a:rPr>
                <a:t>do 1 roku</a:t>
              </a: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1256790" y="1825660"/>
            <a:ext cx="6462464" cy="3115508"/>
            <a:chOff x="1256790" y="1825660"/>
            <a:chExt cx="6462464" cy="3115508"/>
          </a:xfrm>
        </p:grpSpPr>
        <p:sp>
          <p:nvSpPr>
            <p:cNvPr id="18" name="Prostokąt 17"/>
            <p:cNvSpPr/>
            <p:nvPr/>
          </p:nvSpPr>
          <p:spPr>
            <a:xfrm>
              <a:off x="1256790" y="1825660"/>
              <a:ext cx="2286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Płeć: </a:t>
              </a:r>
              <a:r>
                <a:rPr lang="pl-PL" sz="1400" b="1" dirty="0">
                  <a:solidFill>
                    <a:srgbClr val="BF053A"/>
                  </a:solidFill>
                  <a:latin typeface="Calibri" pitchFamily="34" charset="0"/>
                </a:rPr>
                <a:t>kobieta</a:t>
              </a:r>
            </a:p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Wiek: </a:t>
              </a:r>
              <a:r>
                <a:rPr lang="pl-PL" sz="1400" b="1" dirty="0">
                  <a:solidFill>
                    <a:srgbClr val="BF053A"/>
                  </a:solidFill>
                  <a:latin typeface="Calibri" pitchFamily="34" charset="0"/>
                </a:rPr>
                <a:t>25-34 lata</a:t>
              </a:r>
            </a:p>
          </p:txBody>
        </p:sp>
        <p:sp>
          <p:nvSpPr>
            <p:cNvPr id="19" name="Prostokąt 18"/>
            <p:cNvSpPr/>
            <p:nvPr/>
          </p:nvSpPr>
          <p:spPr>
            <a:xfrm>
              <a:off x="5433254" y="1825660"/>
              <a:ext cx="2286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Płeć: </a:t>
              </a:r>
              <a:r>
                <a:rPr lang="pl-PL" sz="1400" b="1" dirty="0">
                  <a:solidFill>
                    <a:srgbClr val="800080"/>
                  </a:solidFill>
                  <a:latin typeface="Calibri" pitchFamily="34" charset="0"/>
                </a:rPr>
                <a:t>mężczyzna</a:t>
              </a:r>
            </a:p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Wiek: </a:t>
              </a:r>
              <a:r>
                <a:rPr lang="pl-PL" sz="1400" b="1" dirty="0">
                  <a:solidFill>
                    <a:srgbClr val="800080"/>
                  </a:solidFill>
                  <a:latin typeface="Calibri" pitchFamily="34" charset="0"/>
                </a:rPr>
                <a:t>25-34 lata</a:t>
              </a:r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3347864" y="4417948"/>
              <a:ext cx="2286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Płeć: </a:t>
              </a:r>
              <a:r>
                <a:rPr lang="pl-PL" sz="1400" b="1" dirty="0">
                  <a:solidFill>
                    <a:srgbClr val="0070C0"/>
                  </a:solidFill>
                  <a:latin typeface="Calibri" pitchFamily="34" charset="0"/>
                </a:rPr>
                <a:t>mężczyzna</a:t>
              </a:r>
            </a:p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Wiek: </a:t>
              </a:r>
              <a:r>
                <a:rPr lang="pl-PL" sz="1400" b="1" dirty="0">
                  <a:solidFill>
                    <a:srgbClr val="0070C0"/>
                  </a:solidFill>
                  <a:latin typeface="Calibri" pitchFamily="34" charset="0"/>
                </a:rPr>
                <a:t>25-34 lata</a:t>
              </a:r>
              <a:endParaRPr lang="pl-PL" dirty="0"/>
            </a:p>
          </p:txBody>
        </p:sp>
      </p:grpSp>
      <p:grpSp>
        <p:nvGrpSpPr>
          <p:cNvPr id="23" name="Grupa 22"/>
          <p:cNvGrpSpPr/>
          <p:nvPr/>
        </p:nvGrpSpPr>
        <p:grpSpPr>
          <a:xfrm>
            <a:off x="689628" y="1916832"/>
            <a:ext cx="4437878" cy="3701868"/>
            <a:chOff x="689628" y="1916832"/>
            <a:chExt cx="4437878" cy="3701868"/>
          </a:xfrm>
        </p:grpSpPr>
        <p:pic>
          <p:nvPicPr>
            <p:cNvPr id="16" name="Obraz 15" descr="Mężczyzna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7440" y="1916832"/>
              <a:ext cx="500066" cy="1229144"/>
            </a:xfrm>
            <a:prstGeom prst="rect">
              <a:avLst/>
            </a:prstGeom>
          </p:spPr>
        </p:pic>
        <p:pic>
          <p:nvPicPr>
            <p:cNvPr id="17" name="Obraz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628" y="1916832"/>
              <a:ext cx="406688" cy="1272161"/>
            </a:xfrm>
            <a:prstGeom prst="rect">
              <a:avLst/>
            </a:prstGeom>
          </p:spPr>
        </p:pic>
        <p:pic>
          <p:nvPicPr>
            <p:cNvPr id="21" name="Obraz 20" descr="Mężczyzna.wm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5945" y="4389556"/>
              <a:ext cx="500066" cy="1229144"/>
            </a:xfrm>
            <a:prstGeom prst="rect">
              <a:avLst/>
            </a:prstGeom>
          </p:spPr>
        </p:pic>
      </p:grpSp>
      <p:grpSp>
        <p:nvGrpSpPr>
          <p:cNvPr id="27" name="Grupa 26"/>
          <p:cNvGrpSpPr/>
          <p:nvPr/>
        </p:nvGrpSpPr>
        <p:grpSpPr>
          <a:xfrm>
            <a:off x="1259632" y="2276872"/>
            <a:ext cx="7344815" cy="2900065"/>
            <a:chOff x="1259632" y="2276872"/>
            <a:chExt cx="7344815" cy="2900065"/>
          </a:xfrm>
        </p:grpSpPr>
        <p:sp>
          <p:nvSpPr>
            <p:cNvPr id="24" name="Prostokąt 23"/>
            <p:cNvSpPr/>
            <p:nvPr/>
          </p:nvSpPr>
          <p:spPr>
            <a:xfrm>
              <a:off x="1259632" y="2276872"/>
              <a:ext cx="303914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Wykształcenie: </a:t>
              </a:r>
              <a:r>
                <a:rPr lang="pl-PL" sz="1400" b="1" dirty="0">
                  <a:solidFill>
                    <a:srgbClr val="BF053A"/>
                  </a:solidFill>
                  <a:latin typeface="Calibri" pitchFamily="34" charset="0"/>
                </a:rPr>
                <a:t>zasadnicze zawodowe</a:t>
              </a:r>
            </a:p>
          </p:txBody>
        </p:sp>
        <p:sp>
          <p:nvSpPr>
            <p:cNvPr id="25" name="Prostokąt 24"/>
            <p:cNvSpPr/>
            <p:nvPr/>
          </p:nvSpPr>
          <p:spPr>
            <a:xfrm>
              <a:off x="5443368" y="2276872"/>
              <a:ext cx="316107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Wykształcenie: </a:t>
              </a:r>
              <a:r>
                <a:rPr lang="pl-PL" sz="1400" b="1" dirty="0">
                  <a:solidFill>
                    <a:srgbClr val="800080"/>
                  </a:solidFill>
                  <a:latin typeface="Calibri" pitchFamily="34" charset="0"/>
                </a:rPr>
                <a:t>gimnazjalne i poniżej</a:t>
              </a:r>
              <a:endParaRPr lang="pl-PL" dirty="0"/>
            </a:p>
          </p:txBody>
        </p:sp>
        <p:sp>
          <p:nvSpPr>
            <p:cNvPr id="26" name="Prostokąt 25"/>
            <p:cNvSpPr/>
            <p:nvPr/>
          </p:nvSpPr>
          <p:spPr>
            <a:xfrm>
              <a:off x="3347864" y="4869160"/>
              <a:ext cx="182934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Wykształcenie: </a:t>
              </a:r>
              <a:r>
                <a:rPr lang="pl-PL" sz="1400" b="1" dirty="0">
                  <a:solidFill>
                    <a:srgbClr val="0070C0"/>
                  </a:solidFill>
                  <a:latin typeface="Calibri" pitchFamily="34" charset="0"/>
                </a:rPr>
                <a:t>wyższe</a:t>
              </a:r>
            </a:p>
          </p:txBody>
        </p:sp>
      </p:grpSp>
      <p:sp>
        <p:nvSpPr>
          <p:cNvPr id="29" name="pole tekstowe 28"/>
          <p:cNvSpPr txBox="1"/>
          <p:nvPr/>
        </p:nvSpPr>
        <p:spPr>
          <a:xfrm>
            <a:off x="3851920" y="1844824"/>
            <a:ext cx="107593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50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?</a:t>
            </a:r>
            <a:endParaRPr lang="pl-PL" sz="150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2" name="Grupa 11"/>
          <p:cNvGrpSpPr/>
          <p:nvPr/>
        </p:nvGrpSpPr>
        <p:grpSpPr>
          <a:xfrm>
            <a:off x="1259632" y="2708920"/>
            <a:ext cx="6696744" cy="3115508"/>
            <a:chOff x="1259632" y="2708920"/>
            <a:chExt cx="6696744" cy="3115508"/>
          </a:xfrm>
        </p:grpSpPr>
        <p:sp>
          <p:nvSpPr>
            <p:cNvPr id="2" name="Prostokąt 1"/>
            <p:cNvSpPr/>
            <p:nvPr/>
          </p:nvSpPr>
          <p:spPr>
            <a:xfrm>
              <a:off x="1259632" y="2708920"/>
              <a:ext cx="256512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Okres pozostawania bez pracy: </a:t>
              </a:r>
              <a:b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</a:br>
              <a:r>
                <a:rPr lang="pl-PL" sz="1400" b="1" dirty="0">
                  <a:solidFill>
                    <a:srgbClr val="BF053A"/>
                  </a:solidFill>
                  <a:latin typeface="Calibri" pitchFamily="34" charset="0"/>
                </a:rPr>
                <a:t>powyżej 12 miesięcy</a:t>
              </a:r>
            </a:p>
          </p:txBody>
        </p:sp>
        <p:sp>
          <p:nvSpPr>
            <p:cNvPr id="3" name="Prostokąt 2"/>
            <p:cNvSpPr/>
            <p:nvPr/>
          </p:nvSpPr>
          <p:spPr>
            <a:xfrm>
              <a:off x="5457055" y="2708920"/>
              <a:ext cx="249932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Okres pozostawania bez pracy: </a:t>
              </a:r>
              <a:b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</a:br>
              <a:r>
                <a:rPr lang="pl-PL" sz="1400" b="1" dirty="0">
                  <a:solidFill>
                    <a:srgbClr val="800080"/>
                  </a:solidFill>
                  <a:latin typeface="Calibri" pitchFamily="34" charset="0"/>
                </a:rPr>
                <a:t>powyżej 12 miesięcy</a:t>
              </a:r>
            </a:p>
          </p:txBody>
        </p:sp>
        <p:sp>
          <p:nvSpPr>
            <p:cNvPr id="5" name="Prostokąt 4"/>
            <p:cNvSpPr/>
            <p:nvPr/>
          </p:nvSpPr>
          <p:spPr>
            <a:xfrm>
              <a:off x="3347864" y="5301208"/>
              <a:ext cx="27363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  <a:t>Okres pozostawania bez pracy: </a:t>
              </a:r>
              <a:br>
                <a:rPr lang="pl-PL" sz="1400" dirty="0">
                  <a:solidFill>
                    <a:prstClr val="black"/>
                  </a:solidFill>
                  <a:latin typeface="Calibri" pitchFamily="34" charset="0"/>
                </a:rPr>
              </a:br>
              <a:r>
                <a:rPr lang="pl-PL" sz="1400" b="1" dirty="0">
                  <a:solidFill>
                    <a:srgbClr val="0070C0"/>
                  </a:solidFill>
                  <a:latin typeface="Calibri" pitchFamily="34" charset="0"/>
                </a:rPr>
                <a:t>powyżej 12 miesięcy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598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29" grpId="0"/>
      <p:bldP spid="2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795227" y="619764"/>
            <a:ext cx="3448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C00000"/>
                </a:solidFill>
                <a:latin typeface="Calibri" pitchFamily="34" charset="0"/>
              </a:rPr>
              <a:t>RANKING WOJEWÓDZTW</a:t>
            </a:r>
            <a:endParaRPr lang="pl-PL" sz="2400" dirty="0">
              <a:solidFill>
                <a:srgbClr val="C00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533338" y="1362254"/>
            <a:ext cx="44869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 smtClean="0">
                <a:latin typeface="Calibri" pitchFamily="34" charset="0"/>
              </a:rPr>
              <a:t>Podmioty gospodarki narodowej na 1 000 ludności</a:t>
            </a:r>
            <a:endParaRPr lang="pl-PL" sz="1600" dirty="0"/>
          </a:p>
        </p:txBody>
      </p:sp>
      <p:graphicFrame>
        <p:nvGraphicFramePr>
          <p:cNvPr id="5" name="Wykres 4"/>
          <p:cNvGraphicFramePr/>
          <p:nvPr/>
        </p:nvGraphicFramePr>
        <p:xfrm>
          <a:off x="3995936" y="1700808"/>
          <a:ext cx="201622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6660232" y="5661248"/>
            <a:ext cx="2076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smtClean="0">
                <a:latin typeface="Calibri" pitchFamily="34" charset="0"/>
              </a:rPr>
              <a:t>Podmioty – stan w dniu 31 XII</a:t>
            </a:r>
            <a:br>
              <a:rPr lang="pl-PL" sz="1200" b="1" dirty="0" smtClean="0">
                <a:latin typeface="Calibri" pitchFamily="34" charset="0"/>
              </a:rPr>
            </a:br>
            <a:r>
              <a:rPr lang="pl-PL" sz="1200" b="1" dirty="0" smtClean="0">
                <a:latin typeface="Calibri" pitchFamily="34" charset="0"/>
              </a:rPr>
              <a:t>Ludność – stan w dniu 30 IX</a:t>
            </a:r>
            <a:endParaRPr lang="pl-PL" sz="1200" b="1" dirty="0">
              <a:latin typeface="Calibri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627784" y="1772816"/>
            <a:ext cx="1471877" cy="452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65000"/>
              </a:lnSpc>
            </a:pPr>
            <a:r>
              <a:rPr lang="pl-PL" sz="1100" b="1" dirty="0" smtClean="0">
                <a:solidFill>
                  <a:srgbClr val="C00000"/>
                </a:solidFill>
                <a:latin typeface="Calibri" pitchFamily="34" charset="0"/>
              </a:rPr>
              <a:t>mazowieckie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zachodniopomorskie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dolnośląskie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wielkopolskie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lubuskie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małopolskie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śląskie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łódzkie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kujawsko-pomorskie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świętokrzyskie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warmińsko-mazurskie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podlaskie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lubelskie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podkarpackie</a:t>
            </a:r>
            <a:endParaRPr lang="pl-PL" sz="11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-374165" y="335699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1</a:t>
            </a:r>
            <a:endParaRPr lang="pl-PL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5231812" y="1844824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136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5148064" y="2121823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128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5084561" y="2359913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119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5076056" y="2647945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118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5015788" y="2935977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115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4943780" y="3212976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107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4932040" y="3489975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104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4871772" y="3759642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100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4866744" y="402713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99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4860032" y="4304129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95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4806304" y="458112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91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4806304" y="486916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87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4734296" y="5146159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84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4734296" y="542315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81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4662288" y="5692825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79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4644008" y="5960313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75</a:t>
            </a:r>
            <a:endParaRPr lang="pl-PL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00046 L 0.20486 0.04187 L 0.29982 -0.08096 L 0.35833 -0.22854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93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6614967"/>
              </p:ext>
            </p:extLst>
          </p:nvPr>
        </p:nvGraphicFramePr>
        <p:xfrm>
          <a:off x="3995936" y="1710966"/>
          <a:ext cx="1944216" cy="4684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rostokąt 3"/>
          <p:cNvSpPr/>
          <p:nvPr/>
        </p:nvSpPr>
        <p:spPr>
          <a:xfrm>
            <a:off x="795227" y="619764"/>
            <a:ext cx="3448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C00000"/>
                </a:solidFill>
                <a:latin typeface="Calibri" pitchFamily="34" charset="0"/>
              </a:rPr>
              <a:t>RANKING WOJEWÓDZTW</a:t>
            </a:r>
            <a:endParaRPr lang="pl-PL" sz="2400" dirty="0">
              <a:solidFill>
                <a:srgbClr val="C00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462028" y="1362254"/>
            <a:ext cx="39821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 smtClean="0">
                <a:solidFill>
                  <a:srgbClr val="002776"/>
                </a:solidFill>
                <a:latin typeface="Calibri" pitchFamily="34" charset="0"/>
              </a:rPr>
              <a:t>Przeciętne miesięczne wynagrodzenie brutto</a:t>
            </a:r>
            <a:endParaRPr lang="pl-PL" sz="1600" dirty="0">
              <a:solidFill>
                <a:srgbClr val="002776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668075" y="1772816"/>
            <a:ext cx="1471877" cy="4561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65000"/>
              </a:lnSpc>
            </a:pPr>
            <a:r>
              <a:rPr lang="pl-PL" sz="1100" b="1" dirty="0" smtClean="0">
                <a:solidFill>
                  <a:srgbClr val="C00000"/>
                </a:solidFill>
                <a:latin typeface="Calibri" pitchFamily="34" charset="0"/>
              </a:rPr>
              <a:t>mazowieckie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śląskie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dolnośląskie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małopolskie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wielkopolskie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łódzkie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zachodniopomorskie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lubelskie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kujawsko-pomorskie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świętokrzyskie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podlaskie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lubuskie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>
                <a:latin typeface="Calibri" pitchFamily="34" charset="0"/>
              </a:rPr>
              <a:t>podkarpackie</a:t>
            </a:r>
            <a:endParaRPr lang="pl-PL" sz="1100" dirty="0"/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warmińsko-mazurskie</a:t>
            </a:r>
          </a:p>
        </p:txBody>
      </p:sp>
      <p:sp>
        <p:nvSpPr>
          <p:cNvPr id="10" name="Prostokąt 9"/>
          <p:cNvSpPr/>
          <p:nvPr/>
        </p:nvSpPr>
        <p:spPr>
          <a:xfrm>
            <a:off x="4860032" y="1855857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4 647,18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4716016" y="2132856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4 151,07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4572000" y="2402331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3 827,13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4572000" y="2679330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3 814,94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4499992" y="2935977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3 507,24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4427984" y="3224009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3 503,58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4427984" y="3501008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3 454,92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4427984" y="3789040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3 434,20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4427984" y="4044075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3 351,15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4427984" y="4304129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3 326,81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4355976" y="4592161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3 212,95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4355976" y="4880193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3 194,24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4355976" y="5157192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3 186,58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4355976" y="5445224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3 166,97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4355976" y="5697374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3 148,16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4355733" y="5974373"/>
            <a:ext cx="864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3 049,13 zł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-374165" y="335699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1</a:t>
            </a:r>
            <a:endParaRPr lang="pl-PL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00046 L 0.20486 0.04187 L 0.29982 -0.08096 L 0.35833 -0.22854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93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95227" y="619764"/>
            <a:ext cx="3448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C00000"/>
                </a:solidFill>
                <a:latin typeface="Calibri" pitchFamily="34" charset="0"/>
              </a:rPr>
              <a:t>RANKING WOJEWÓDZTW</a:t>
            </a:r>
            <a:endParaRPr lang="pl-PL" sz="2400" dirty="0">
              <a:solidFill>
                <a:srgbClr val="C00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351095" y="1290246"/>
            <a:ext cx="1652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 smtClean="0">
                <a:latin typeface="Calibri" pitchFamily="34" charset="0"/>
              </a:rPr>
              <a:t>Stopa bezrobocia</a:t>
            </a:r>
            <a:endParaRPr lang="pl-PL" sz="1600" dirty="0"/>
          </a:p>
        </p:txBody>
      </p:sp>
      <p:sp>
        <p:nvSpPr>
          <p:cNvPr id="5" name="Prostokąt 4"/>
          <p:cNvSpPr/>
          <p:nvPr/>
        </p:nvSpPr>
        <p:spPr>
          <a:xfrm>
            <a:off x="2627784" y="1772816"/>
            <a:ext cx="1471877" cy="4561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wielkopolskie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solidFill>
                  <a:srgbClr val="C00000"/>
                </a:solidFill>
                <a:latin typeface="Calibri" pitchFamily="34" charset="0"/>
              </a:rPr>
              <a:t>mazowieckie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śląskie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małopolskie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dolnośląskie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łódzkie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lubelskie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podlaskie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lubuskie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podkarpackie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świętokrzyskie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zachodniopomorskie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kujawsko-pomorskie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warmińsko-mazurskie</a:t>
            </a:r>
            <a:endParaRPr lang="pl-PL" sz="1100" dirty="0"/>
          </a:p>
        </p:txBody>
      </p:sp>
      <p:graphicFrame>
        <p:nvGraphicFramePr>
          <p:cNvPr id="6" name="Wykres 5"/>
          <p:cNvGraphicFramePr/>
          <p:nvPr/>
        </p:nvGraphicFramePr>
        <p:xfrm>
          <a:off x="4067944" y="1700808"/>
          <a:ext cx="244827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rostokąt 6"/>
          <p:cNvSpPr/>
          <p:nvPr/>
        </p:nvSpPr>
        <p:spPr>
          <a:xfrm>
            <a:off x="4427984" y="1844824"/>
            <a:ext cx="4908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9,6%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506669" y="2121823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11,0%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4506669" y="2382874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11,2%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4506669" y="2647945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11,6%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4650685" y="2935977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13,2%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4650685" y="3212976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13,3%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4722693" y="3489975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14,1%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4716016" y="3759642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14,3%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4716016" y="4027130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14,4%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4788024" y="4304129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15,1%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4788024" y="4581128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15,7%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4866709" y="4869160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16,4%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4860032" y="5146159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16,5%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5010725" y="5423158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18,0%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5010725" y="5692825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18,1%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5220072" y="5960313"/>
            <a:ext cx="569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Calibri" pitchFamily="34" charset="0"/>
              </a:rPr>
              <a:t>21,7%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-374165" y="335699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2</a:t>
            </a:r>
            <a:endParaRPr lang="pl-PL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00671 L 0.20486 0.04187 L 0.29982 -0.06199 L 0.35833 -0.1866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79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1384801359"/>
              </p:ext>
            </p:extLst>
          </p:nvPr>
        </p:nvGraphicFramePr>
        <p:xfrm>
          <a:off x="3995936" y="1700808"/>
          <a:ext cx="157243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rostokąt 4"/>
          <p:cNvSpPr/>
          <p:nvPr/>
        </p:nvSpPr>
        <p:spPr>
          <a:xfrm>
            <a:off x="795227" y="619764"/>
            <a:ext cx="3448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smtClean="0">
                <a:solidFill>
                  <a:srgbClr val="C00000"/>
                </a:solidFill>
                <a:latin typeface="Calibri" pitchFamily="34" charset="0"/>
              </a:rPr>
              <a:t>RANKING WOJEWÓDZTW</a:t>
            </a:r>
            <a:endParaRPr lang="pl-PL" sz="2400" dirty="0">
              <a:solidFill>
                <a:srgbClr val="C00000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765116" y="1362254"/>
            <a:ext cx="5327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 smtClean="0">
                <a:latin typeface="Calibri" pitchFamily="34" charset="0"/>
              </a:rPr>
              <a:t>Liczba mieszkań oddanych do użytkowania na 1 000 ludności</a:t>
            </a:r>
            <a:endParaRPr lang="pl-PL" sz="1600" dirty="0"/>
          </a:p>
        </p:txBody>
      </p:sp>
      <p:sp>
        <p:nvSpPr>
          <p:cNvPr id="7" name="Prostokąt 6"/>
          <p:cNvSpPr/>
          <p:nvPr/>
        </p:nvSpPr>
        <p:spPr>
          <a:xfrm>
            <a:off x="2627784" y="1772816"/>
            <a:ext cx="1471877" cy="4561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dolnośląskie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solidFill>
                  <a:srgbClr val="C00000"/>
                </a:solidFill>
                <a:latin typeface="Calibri" pitchFamily="34" charset="0"/>
              </a:rPr>
              <a:t>mazowieckie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małopolskie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wielkopolskie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podlaskie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warmińsko-mazurskie</a:t>
            </a:r>
            <a:endParaRPr lang="pl-PL" sz="1100" dirty="0" smtClean="0"/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lubelskie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zachodniopomorskie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kujawsko-pomorskie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lubuskie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podkarpackie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łódzkie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świętokrzyskie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śląskie</a:t>
            </a:r>
          </a:p>
          <a:p>
            <a:pPr algn="r">
              <a:lnSpc>
                <a:spcPct val="165000"/>
              </a:lnSpc>
            </a:pPr>
            <a:r>
              <a:rPr lang="pl-PL" sz="1100" b="1" dirty="0" smtClean="0">
                <a:latin typeface="Calibri" pitchFamily="34" charset="0"/>
              </a:rPr>
              <a:t>opolskie</a:t>
            </a:r>
          </a:p>
        </p:txBody>
      </p:sp>
      <p:sp>
        <p:nvSpPr>
          <p:cNvPr id="8" name="Prostokąt 7"/>
          <p:cNvSpPr/>
          <p:nvPr/>
        </p:nvSpPr>
        <p:spPr>
          <a:xfrm>
            <a:off x="4860032" y="1844824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6</a:t>
            </a:r>
            <a:endParaRPr lang="pl-PL" sz="1200" dirty="0"/>
          </a:p>
        </p:txBody>
      </p:sp>
      <p:sp>
        <p:nvSpPr>
          <p:cNvPr id="9" name="Prostokąt 8"/>
          <p:cNvSpPr/>
          <p:nvPr/>
        </p:nvSpPr>
        <p:spPr>
          <a:xfrm>
            <a:off x="4860032" y="2121823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6</a:t>
            </a:r>
            <a:endParaRPr lang="pl-PL" sz="1200" dirty="0"/>
          </a:p>
        </p:txBody>
      </p:sp>
      <p:sp>
        <p:nvSpPr>
          <p:cNvPr id="10" name="Prostokąt 9"/>
          <p:cNvSpPr/>
          <p:nvPr/>
        </p:nvSpPr>
        <p:spPr>
          <a:xfrm>
            <a:off x="4868537" y="2359913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5</a:t>
            </a:r>
            <a:endParaRPr lang="pl-PL" sz="1200" dirty="0"/>
          </a:p>
        </p:txBody>
      </p:sp>
      <p:sp>
        <p:nvSpPr>
          <p:cNvPr id="11" name="Prostokąt 10"/>
          <p:cNvSpPr/>
          <p:nvPr/>
        </p:nvSpPr>
        <p:spPr>
          <a:xfrm>
            <a:off x="4788024" y="2647945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5</a:t>
            </a:r>
            <a:endParaRPr lang="pl-PL" sz="1200" dirty="0"/>
          </a:p>
        </p:txBody>
      </p:sp>
      <p:sp>
        <p:nvSpPr>
          <p:cNvPr id="12" name="Prostokąt 11"/>
          <p:cNvSpPr/>
          <p:nvPr/>
        </p:nvSpPr>
        <p:spPr>
          <a:xfrm>
            <a:off x="4644008" y="2935977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4</a:t>
            </a:r>
            <a:endParaRPr lang="pl-PL" sz="1200" dirty="0"/>
          </a:p>
        </p:txBody>
      </p:sp>
      <p:sp>
        <p:nvSpPr>
          <p:cNvPr id="13" name="Prostokąt 12"/>
          <p:cNvSpPr/>
          <p:nvPr/>
        </p:nvSpPr>
        <p:spPr>
          <a:xfrm>
            <a:off x="4572000" y="3212976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3</a:t>
            </a:r>
            <a:endParaRPr lang="pl-PL" sz="1200" dirty="0"/>
          </a:p>
        </p:txBody>
      </p:sp>
      <p:sp>
        <p:nvSpPr>
          <p:cNvPr id="14" name="Prostokąt 13"/>
          <p:cNvSpPr/>
          <p:nvPr/>
        </p:nvSpPr>
        <p:spPr>
          <a:xfrm>
            <a:off x="4596818" y="3489975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3</a:t>
            </a:r>
            <a:endParaRPr lang="pl-PL" sz="1200" dirty="0"/>
          </a:p>
        </p:txBody>
      </p:sp>
      <p:sp>
        <p:nvSpPr>
          <p:cNvPr id="15" name="Prostokąt 14"/>
          <p:cNvSpPr/>
          <p:nvPr/>
        </p:nvSpPr>
        <p:spPr>
          <a:xfrm>
            <a:off x="4596818" y="3759642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3</a:t>
            </a:r>
            <a:endParaRPr lang="pl-PL" sz="1200" dirty="0"/>
          </a:p>
        </p:txBody>
      </p:sp>
      <p:sp>
        <p:nvSpPr>
          <p:cNvPr id="16" name="Prostokąt 15"/>
          <p:cNvSpPr/>
          <p:nvPr/>
        </p:nvSpPr>
        <p:spPr>
          <a:xfrm>
            <a:off x="4591790" y="4027130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3</a:t>
            </a:r>
            <a:endParaRPr lang="pl-PL" sz="1200" dirty="0"/>
          </a:p>
        </p:txBody>
      </p:sp>
      <p:sp>
        <p:nvSpPr>
          <p:cNvPr id="17" name="Prostokąt 16"/>
          <p:cNvSpPr/>
          <p:nvPr/>
        </p:nvSpPr>
        <p:spPr>
          <a:xfrm>
            <a:off x="4596818" y="4304129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3</a:t>
            </a:r>
            <a:endParaRPr lang="pl-PL" sz="1200" dirty="0"/>
          </a:p>
        </p:txBody>
      </p:sp>
      <p:sp>
        <p:nvSpPr>
          <p:cNvPr id="18" name="Prostokąt 17"/>
          <p:cNvSpPr/>
          <p:nvPr/>
        </p:nvSpPr>
        <p:spPr>
          <a:xfrm>
            <a:off x="4596818" y="4581128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3</a:t>
            </a:r>
            <a:endParaRPr lang="pl-PL" sz="1200" dirty="0"/>
          </a:p>
        </p:txBody>
      </p:sp>
      <p:sp>
        <p:nvSpPr>
          <p:cNvPr id="19" name="Prostokąt 18"/>
          <p:cNvSpPr/>
          <p:nvPr/>
        </p:nvSpPr>
        <p:spPr>
          <a:xfrm>
            <a:off x="4590280" y="4869160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3</a:t>
            </a:r>
            <a:endParaRPr lang="pl-PL" sz="1200" dirty="0"/>
          </a:p>
        </p:txBody>
      </p:sp>
      <p:sp>
        <p:nvSpPr>
          <p:cNvPr id="20" name="Prostokąt 19"/>
          <p:cNvSpPr/>
          <p:nvPr/>
        </p:nvSpPr>
        <p:spPr>
          <a:xfrm>
            <a:off x="4427984" y="5146159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2</a:t>
            </a:r>
            <a:endParaRPr lang="pl-PL" sz="1200" dirty="0"/>
          </a:p>
        </p:txBody>
      </p:sp>
      <p:sp>
        <p:nvSpPr>
          <p:cNvPr id="21" name="Prostokąt 20"/>
          <p:cNvSpPr/>
          <p:nvPr/>
        </p:nvSpPr>
        <p:spPr>
          <a:xfrm>
            <a:off x="4427984" y="5423158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2</a:t>
            </a:r>
            <a:endParaRPr lang="pl-PL" sz="1200" dirty="0"/>
          </a:p>
        </p:txBody>
      </p:sp>
      <p:sp>
        <p:nvSpPr>
          <p:cNvPr id="22" name="Prostokąt 21"/>
          <p:cNvSpPr/>
          <p:nvPr/>
        </p:nvSpPr>
        <p:spPr>
          <a:xfrm>
            <a:off x="4427984" y="5692825"/>
            <a:ext cx="2449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2</a:t>
            </a:r>
            <a:endParaRPr lang="pl-PL" sz="1200" dirty="0"/>
          </a:p>
        </p:txBody>
      </p:sp>
      <p:sp>
        <p:nvSpPr>
          <p:cNvPr id="23" name="Prostokąt 22"/>
          <p:cNvSpPr/>
          <p:nvPr/>
        </p:nvSpPr>
        <p:spPr>
          <a:xfrm>
            <a:off x="4427984" y="5960313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>
                <a:latin typeface="Calibri" pitchFamily="34" charset="0"/>
              </a:rPr>
              <a:t>2</a:t>
            </a:r>
            <a:endParaRPr lang="pl-PL" sz="1200" dirty="0"/>
          </a:p>
        </p:txBody>
      </p:sp>
      <p:sp>
        <p:nvSpPr>
          <p:cNvPr id="25" name="pole tekstowe 24"/>
          <p:cNvSpPr txBox="1"/>
          <p:nvPr/>
        </p:nvSpPr>
        <p:spPr>
          <a:xfrm>
            <a:off x="-374165" y="335699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1</a:t>
            </a:r>
            <a:endParaRPr lang="pl-PL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8.69565E-7 L 0.20486 0.03839 L 0.29982 -0.07493 L 0.35833 -0.21092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86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/>
          <p:cNvSpPr txBox="1"/>
          <p:nvPr/>
        </p:nvSpPr>
        <p:spPr>
          <a:xfrm>
            <a:off x="755576" y="2564904"/>
            <a:ext cx="7344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rgbClr val="002060"/>
                </a:solidFill>
                <a:latin typeface="Calibri" pitchFamily="34" charset="0"/>
              </a:rPr>
              <a:t>Dziękuję  za  uwagę</a:t>
            </a:r>
          </a:p>
          <a:p>
            <a:pPr algn="ctr"/>
            <a:endParaRPr lang="pl-PL" dirty="0" smtClean="0">
              <a:solidFill>
                <a:srgbClr val="002060"/>
              </a:solidFill>
            </a:endParaRPr>
          </a:p>
          <a:p>
            <a:pPr algn="ctr"/>
            <a:endParaRPr lang="pl-PL" dirty="0" smtClean="0">
              <a:solidFill>
                <a:srgbClr val="002060"/>
              </a:solidFill>
            </a:endParaRPr>
          </a:p>
          <a:p>
            <a:pPr algn="ctr"/>
            <a:endParaRPr lang="pl-PL" dirty="0" smtClean="0">
              <a:solidFill>
                <a:srgbClr val="002060"/>
              </a:solidFill>
            </a:endParaRPr>
          </a:p>
          <a:p>
            <a:pPr algn="ctr"/>
            <a:r>
              <a:rPr lang="pl-PL" dirty="0" smtClean="0">
                <a:solidFill>
                  <a:srgbClr val="002060"/>
                </a:solidFill>
                <a:latin typeface="Calibri" pitchFamily="34" charset="0"/>
              </a:rPr>
              <a:t>Zapraszamy na stronę internetową Urzędu Statystycznego w Warszawie</a:t>
            </a:r>
          </a:p>
          <a:p>
            <a:pPr algn="ctr"/>
            <a:r>
              <a:rPr lang="pl-PL" b="1" dirty="0" smtClean="0">
                <a:solidFill>
                  <a:srgbClr val="002060"/>
                </a:solidFill>
                <a:latin typeface="Calibri" pitchFamily="34" charset="0"/>
              </a:rPr>
              <a:t>www.stat.gov.pl/</a:t>
            </a:r>
            <a:r>
              <a:rPr lang="pl-PL" b="1" dirty="0" err="1" smtClean="0">
                <a:solidFill>
                  <a:srgbClr val="002060"/>
                </a:solidFill>
                <a:latin typeface="Calibri" pitchFamily="34" charset="0"/>
              </a:rPr>
              <a:t>warsz</a:t>
            </a:r>
            <a:r>
              <a:rPr lang="pl-PL" b="1" dirty="0" smtClean="0">
                <a:solidFill>
                  <a:srgbClr val="002060"/>
                </a:solidFill>
                <a:latin typeface="Calibri" pitchFamily="34" charset="0"/>
              </a:rPr>
              <a:t>/</a:t>
            </a:r>
          </a:p>
          <a:p>
            <a:pPr algn="ctr"/>
            <a:endParaRPr lang="pl-PL" dirty="0" smtClean="0">
              <a:solidFill>
                <a:schemeClr val="tx2">
                  <a:lumMod val="95000"/>
                  <a:lumOff val="5000"/>
                </a:schemeClr>
              </a:solidFill>
            </a:endParaRPr>
          </a:p>
          <a:p>
            <a:pPr algn="ctr"/>
            <a:endParaRPr lang="pl-PL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4" name="Obraz 1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214290"/>
            <a:ext cx="890968" cy="714380"/>
          </a:xfrm>
          <a:prstGeom prst="rect">
            <a:avLst/>
          </a:prstGeom>
        </p:spPr>
      </p:pic>
      <p:sp>
        <p:nvSpPr>
          <p:cNvPr id="15" name="pole tekstowe 5"/>
          <p:cNvSpPr txBox="1">
            <a:spLocks noChangeArrowheads="1"/>
          </p:cNvSpPr>
          <p:nvPr/>
        </p:nvSpPr>
        <p:spPr bwMode="auto">
          <a:xfrm>
            <a:off x="2928926" y="517503"/>
            <a:ext cx="3202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400" dirty="0">
                <a:solidFill>
                  <a:srgbClr val="002060"/>
                </a:solidFill>
                <a:latin typeface="Calibri" pitchFamily="34" charset="0"/>
              </a:rPr>
              <a:t>Mazowiecki Ośrodek Badań Regionalnych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2143108" y="214290"/>
            <a:ext cx="46799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l-PL" sz="1600" b="1" dirty="0">
                <a:solidFill>
                  <a:srgbClr val="002060"/>
                </a:solidFill>
                <a:latin typeface="Calibri" pitchFamily="34" charset="0"/>
              </a:rPr>
              <a:t>URZĄD STATYSTYCZNY W WARSZAWIE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ędrówka">
  <a:themeElements>
    <a:clrScheme name="Odcienie szarośc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Wędrówk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Wędrówk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8147</TotalTime>
  <Words>1421</Words>
  <Application>Microsoft Office PowerPoint</Application>
  <PresentationFormat>Pokaz na ekranie (4:3)</PresentationFormat>
  <Paragraphs>520</Paragraphs>
  <Slides>23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Wędrówka</vt:lpstr>
      <vt:lpstr>ROK 2013 W GOSPODARCE MAZOWSZA  I WARSZAWY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US Warszawa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murawskae</dc:creator>
  <cp:lastModifiedBy>Wrocławska Justyna</cp:lastModifiedBy>
  <cp:revision>935</cp:revision>
  <dcterms:created xsi:type="dcterms:W3CDTF">2013-05-22T13:18:53Z</dcterms:created>
  <dcterms:modified xsi:type="dcterms:W3CDTF">2014-04-10T08:46:35Z</dcterms:modified>
</cp:coreProperties>
</file>