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9.xml" ContentType="application/vnd.openxmlformats-officedocument.drawingml.chart+xml"/>
  <Override PartName="/ppt/charts/chart28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charts/chart17.xml" ContentType="application/vnd.openxmlformats-officedocument.drawingml.chart+xml"/>
  <Override PartName="/ppt/charts/chart26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charts/chart31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charts/chart29.xml" ContentType="application/vnd.openxmlformats-officedocument.drawingml.char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charts/chart27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charts/chart16.xml" ContentType="application/vnd.openxmlformats-officedocument.drawingml.chart+xml"/>
  <Override PartName="/ppt/diagrams/quickStyle1.xml" ContentType="application/vnd.openxmlformats-officedocument.drawingml.diagramStyle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ppt/charts/chart32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charts/chart30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3" r:id="rId1"/>
  </p:sldMasterIdLst>
  <p:notesMasterIdLst>
    <p:notesMasterId r:id="rId28"/>
  </p:notesMasterIdLst>
  <p:sldIdLst>
    <p:sldId id="256" r:id="rId2"/>
    <p:sldId id="305" r:id="rId3"/>
    <p:sldId id="259" r:id="rId4"/>
    <p:sldId id="307" r:id="rId5"/>
    <p:sldId id="287" r:id="rId6"/>
    <p:sldId id="298" r:id="rId7"/>
    <p:sldId id="290" r:id="rId8"/>
    <p:sldId id="291" r:id="rId9"/>
    <p:sldId id="258" r:id="rId10"/>
    <p:sldId id="294" r:id="rId11"/>
    <p:sldId id="281" r:id="rId12"/>
    <p:sldId id="265" r:id="rId13"/>
    <p:sldId id="271" r:id="rId14"/>
    <p:sldId id="306" r:id="rId15"/>
    <p:sldId id="296" r:id="rId16"/>
    <p:sldId id="269" r:id="rId17"/>
    <p:sldId id="270" r:id="rId18"/>
    <p:sldId id="304" r:id="rId19"/>
    <p:sldId id="273" r:id="rId20"/>
    <p:sldId id="274" r:id="rId21"/>
    <p:sldId id="275" r:id="rId22"/>
    <p:sldId id="297" r:id="rId23"/>
    <p:sldId id="309" r:id="rId24"/>
    <p:sldId id="310" r:id="rId25"/>
    <p:sldId id="282" r:id="rId26"/>
    <p:sldId id="308" r:id="rId2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93CCFF"/>
    <a:srgbClr val="7BB9FD"/>
    <a:srgbClr val="65BDFF"/>
    <a:srgbClr val="3D5D19"/>
    <a:srgbClr val="6CA62C"/>
    <a:srgbClr val="4F7921"/>
    <a:srgbClr val="314B15"/>
    <a:srgbClr val="002B4C"/>
    <a:srgbClr val="6C08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015" autoAdjust="0"/>
    <p:restoredTop sz="94421" autoAdjust="0"/>
  </p:normalViewPr>
  <p:slideViewPr>
    <p:cSldViewPr>
      <p:cViewPr varScale="1">
        <p:scale>
          <a:sx n="70" d="100"/>
          <a:sy n="70" d="100"/>
        </p:scale>
        <p:origin x="-47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roclawskaj\Pulpit\Kopia%20Demografi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emografi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emografi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Demografia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emografia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emografia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emografia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emografia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emografia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emografia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Dane%20aplikacji\Microsoft\Excel\Dane_Prezentacja%20(version%202)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Dane%20aplikacji\Microsoft\Excel\Dane_Prezentacja%20(version%202)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ane_Prezentacja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ane_Prezentacja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ane_Prezentacja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ane_Prezentacja.xls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ane_Prezentacja.xls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ane_Prezentacja.xls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Ustawienia%20lokalne\Temporary%20Internet%20Files\Content.Outlook\X56J52P0\tabela%20konferencja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emografia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emografia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emografia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emografia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emografia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emografia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emografia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emografia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emografia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emografia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Demografia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Pulpit\Analizy%20bie&#380;&#261;ce\Prezentacja\Kopia%20tabela%20konferencja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wyszolmierskae\Ustawienia%20lokalne\Temporary%20Internet%20Files\Content.Outlook\X56J52P0\tabela%20konferencja%20(3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barChart>
        <c:barDir val="col"/>
        <c:grouping val="clustered"/>
        <c:ser>
          <c:idx val="1"/>
          <c:order val="1"/>
          <c:tx>
            <c:strRef>
              <c:f>Przyrostsaldo!$A$3</c:f>
              <c:strCache>
                <c:ptCount val="1"/>
                <c:pt idx="0">
                  <c:v>saldo</c:v>
                </c:pt>
              </c:strCache>
            </c:strRef>
          </c:tx>
          <c:spPr>
            <a:solidFill>
              <a:srgbClr val="00B0F0"/>
            </a:solidFill>
            <a:effectLst>
              <a:outerShdw blurRad="50800" dist="50800" dir="5400000" algn="ctr" rotWithShape="0">
                <a:srgbClr val="000000">
                  <a:alpha val="60000"/>
                </a:srgbClr>
              </a:outerShdw>
            </a:effectLst>
          </c:spPr>
          <c:dLbls>
            <c:numFmt formatCode="#,##0" sourceLinked="0"/>
            <c:txPr>
              <a:bodyPr/>
              <a:lstStyle/>
              <a:p>
                <a:pPr>
                  <a:defRPr sz="1200" b="1" i="0" baseline="0">
                    <a:latin typeface="Calibri" pitchFamily="34" charset="0"/>
                  </a:defRPr>
                </a:pPr>
                <a:endParaRPr lang="pl-PL"/>
              </a:p>
            </c:txPr>
            <c:showVal val="1"/>
          </c:dLbls>
          <c:val>
            <c:numRef>
              <c:f>Przyrostsaldo!$B$3:$K$3</c:f>
              <c:numCache>
                <c:formatCode>General</c:formatCode>
                <c:ptCount val="10"/>
                <c:pt idx="0">
                  <c:v>13785</c:v>
                </c:pt>
                <c:pt idx="1">
                  <c:v>14158</c:v>
                </c:pt>
                <c:pt idx="2">
                  <c:v>15085</c:v>
                </c:pt>
                <c:pt idx="3">
                  <c:v>15445</c:v>
                </c:pt>
                <c:pt idx="4">
                  <c:v>14834</c:v>
                </c:pt>
                <c:pt idx="5">
                  <c:v>11445</c:v>
                </c:pt>
                <c:pt idx="6">
                  <c:v>12288</c:v>
                </c:pt>
                <c:pt idx="7">
                  <c:v>13377</c:v>
                </c:pt>
                <c:pt idx="8">
                  <c:v>14354</c:v>
                </c:pt>
                <c:pt idx="9">
                  <c:v>13287</c:v>
                </c:pt>
              </c:numCache>
            </c:numRef>
          </c:val>
        </c:ser>
        <c:dLbls>
          <c:showVal val="1"/>
        </c:dLbls>
        <c:axId val="74136576"/>
        <c:axId val="75076352"/>
      </c:barChart>
      <c:lineChart>
        <c:grouping val="standard"/>
        <c:ser>
          <c:idx val="0"/>
          <c:order val="0"/>
          <c:tx>
            <c:strRef>
              <c:f>Przyrostsaldo!$A$2</c:f>
              <c:strCache>
                <c:ptCount val="1"/>
                <c:pt idx="0">
                  <c:v>Przyrost nat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pPr>
              <a:solidFill>
                <a:srgbClr val="C00000"/>
              </a:solidFill>
            </c:spPr>
          </c:marker>
          <c:dLbls>
            <c:dLbl>
              <c:idx val="4"/>
              <c:layout/>
              <c:dLblPos val="t"/>
              <c:showVal val="1"/>
            </c:dLbl>
            <c:dLbl>
              <c:idx val="9"/>
              <c:layout/>
              <c:dLblPos val="t"/>
              <c:showVal val="1"/>
            </c:dLbl>
            <c:numFmt formatCode="#,##0" sourceLinked="0"/>
            <c:txPr>
              <a:bodyPr/>
              <a:lstStyle/>
              <a:p>
                <a:pPr>
                  <a:defRPr sz="1200" b="1" i="0" baseline="0">
                    <a:latin typeface="Calibri" pitchFamily="34" charset="0"/>
                  </a:defRPr>
                </a:pPr>
                <a:endParaRPr lang="pl-PL"/>
              </a:p>
            </c:txPr>
            <c:dLblPos val="b"/>
            <c:showVal val="1"/>
          </c:dLbls>
          <c:cat>
            <c:numRef>
              <c:f>Przyrostsaldo!$B$1:$K$1</c:f>
              <c:numCache>
                <c:formatCode>General</c:formatCod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numCache>
            </c:numRef>
          </c:cat>
          <c:val>
            <c:numRef>
              <c:f>Przyrostsaldo!$B$2:$K$2</c:f>
              <c:numCache>
                <c:formatCode>General</c:formatCode>
                <c:ptCount val="10"/>
                <c:pt idx="0">
                  <c:v>-5933</c:v>
                </c:pt>
                <c:pt idx="1">
                  <c:v>-2941</c:v>
                </c:pt>
                <c:pt idx="2">
                  <c:v>-1761</c:v>
                </c:pt>
                <c:pt idx="3">
                  <c:v>695</c:v>
                </c:pt>
                <c:pt idx="4">
                  <c:v>2300</c:v>
                </c:pt>
                <c:pt idx="5">
                  <c:v>5466</c:v>
                </c:pt>
                <c:pt idx="6">
                  <c:v>5211</c:v>
                </c:pt>
                <c:pt idx="7">
                  <c:v>7367</c:v>
                </c:pt>
                <c:pt idx="8">
                  <c:v>4178</c:v>
                </c:pt>
                <c:pt idx="9">
                  <c:v>2827</c:v>
                </c:pt>
              </c:numCache>
            </c:numRef>
          </c:val>
        </c:ser>
        <c:dLbls>
          <c:showVal val="1"/>
        </c:dLbls>
        <c:marker val="1"/>
        <c:axId val="74136576"/>
        <c:axId val="75076352"/>
      </c:lineChart>
      <c:catAx>
        <c:axId val="74136576"/>
        <c:scaling>
          <c:orientation val="minMax"/>
        </c:scaling>
        <c:axPos val="b"/>
        <c:numFmt formatCode="General" sourceLinked="1"/>
        <c:majorTickMark val="none"/>
        <c:tickLblPos val="low"/>
        <c:txPr>
          <a:bodyPr/>
          <a:lstStyle/>
          <a:p>
            <a:pPr>
              <a:defRPr sz="1200" b="1" i="0" baseline="0">
                <a:latin typeface="Calibri" pitchFamily="34" charset="0"/>
              </a:defRPr>
            </a:pPr>
            <a:endParaRPr lang="pl-PL"/>
          </a:p>
        </c:txPr>
        <c:crossAx val="75076352"/>
        <c:crosses val="autoZero"/>
        <c:auto val="1"/>
        <c:lblAlgn val="ctr"/>
        <c:lblOffset val="100"/>
      </c:catAx>
      <c:valAx>
        <c:axId val="75076352"/>
        <c:scaling>
          <c:orientation val="minMax"/>
        </c:scaling>
        <c:delete val="1"/>
        <c:axPos val="l"/>
        <c:numFmt formatCode="General" sourceLinked="1"/>
        <c:tickLblPos val="none"/>
        <c:crossAx val="74136576"/>
        <c:crosses val="autoZero"/>
        <c:crossBetween val="between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Arkusz3!$B$2</c:f>
              <c:strCache>
                <c:ptCount val="1"/>
                <c:pt idx="0">
                  <c:v>2002</c:v>
                </c:pt>
              </c:strCache>
            </c:strRef>
          </c:tx>
          <c:spPr>
            <a:solidFill>
              <a:srgbClr val="1DC4FF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dLbl>
              <c:idx val="0"/>
              <c:layout>
                <c:manualLayout>
                  <c:x val="-0.17321816084379596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1</a:t>
                    </a:r>
                    <a:r>
                      <a:rPr lang="en-US" smtClean="0"/>
                      <a:t>3,3%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>
                <c:manualLayout>
                  <c:x val="-0.19601002411271456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2</a:t>
                    </a:r>
                    <a:r>
                      <a:rPr lang="en-US" smtClean="0"/>
                      <a:t>3,6%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-0.15954304288244514"/>
                  <c:y val="-5.3871676817448637E-3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6</a:t>
                    </a:r>
                    <a:r>
                      <a:rPr lang="en-US" smtClean="0"/>
                      <a:t>,8%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>
                <c:manualLayout>
                  <c:x val="-0.18689327880514744"/>
                  <c:y val="5.3871676817448637E-3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2</a:t>
                    </a:r>
                    <a:r>
                      <a:rPr lang="en-US" smtClean="0"/>
                      <a:t>3,3%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layout>
                <c:manualLayout>
                  <c:x val="-0.15954304288244531"/>
                  <c:y val="2.6935838408724505E-3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2</a:t>
                    </a:r>
                    <a:r>
                      <a:rPr lang="en-US" smtClean="0"/>
                      <a:t>6,7%</a:t>
                    </a:r>
                    <a:endParaRPr lang="en-US"/>
                  </a:p>
                </c:rich>
              </c:tx>
              <c:showVal val="1"/>
            </c:dLbl>
            <c:dLbl>
              <c:idx val="5"/>
              <c:layout>
                <c:manualLayout>
                  <c:x val="-0.12307606165216962"/>
                  <c:y val="9.876359990645783E-17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3</a:t>
                    </a:r>
                    <a:r>
                      <a:rPr lang="en-US" smtClean="0"/>
                      <a:t>,1%</a:t>
                    </a:r>
                    <a:endParaRPr lang="en-US"/>
                  </a:p>
                </c:rich>
              </c:tx>
              <c:showVal val="1"/>
            </c:dLbl>
            <c:dLbl>
              <c:idx val="6"/>
              <c:layout>
                <c:manualLayout>
                  <c:x val="-0.12763443430595364"/>
                  <c:y val="-9.876359990645783E-17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3</a:t>
                    </a:r>
                    <a:r>
                      <a:rPr lang="en-US" smtClean="0"/>
                      <a:t>,2%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pl-PL"/>
              </a:p>
            </c:txPr>
            <c:showVal val="1"/>
          </c:dLbls>
          <c:cat>
            <c:strRef>
              <c:f>Arkusz3!$A$4:$A$10</c:f>
              <c:strCache>
                <c:ptCount val="7"/>
                <c:pt idx="0">
                  <c:v>Wyższe</c:v>
                </c:pt>
                <c:pt idx="1">
                  <c:v>Średnie zawodowe i policealne</c:v>
                </c:pt>
                <c:pt idx="2">
                  <c:v>Średnie ogólnokształcące</c:v>
                </c:pt>
                <c:pt idx="3">
                  <c:v>Zasadnicze zawodowe</c:v>
                </c:pt>
                <c:pt idx="4">
                  <c:v>Podstawowe ukończone i gimnazjalne</c:v>
                </c:pt>
                <c:pt idx="5">
                  <c:v>Podstawowe nieukończone i bez wykształcenia szkolnego</c:v>
                </c:pt>
                <c:pt idx="6">
                  <c:v>nieustalony</c:v>
                </c:pt>
              </c:strCache>
            </c:strRef>
          </c:cat>
          <c:val>
            <c:numRef>
              <c:f>Arkusz3!$B$4:$B$10</c:f>
              <c:numCache>
                <c:formatCode>0.00%</c:formatCode>
                <c:ptCount val="7"/>
                <c:pt idx="0">
                  <c:v>0.13300000000000001</c:v>
                </c:pt>
                <c:pt idx="1">
                  <c:v>0.23600000000000004</c:v>
                </c:pt>
                <c:pt idx="2">
                  <c:v>6.8000000000000019E-2</c:v>
                </c:pt>
                <c:pt idx="3">
                  <c:v>0.23300000000000001</c:v>
                </c:pt>
                <c:pt idx="4">
                  <c:v>0.26700000000000002</c:v>
                </c:pt>
                <c:pt idx="5">
                  <c:v>3.1000000000000052E-2</c:v>
                </c:pt>
                <c:pt idx="6">
                  <c:v>3.2000000000000042E-2</c:v>
                </c:pt>
              </c:numCache>
            </c:numRef>
          </c:val>
        </c:ser>
        <c:ser>
          <c:idx val="1"/>
          <c:order val="1"/>
          <c:tx>
            <c:strRef>
              <c:f>Arkusz3!$C$2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002776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dLbl>
              <c:idx val="0"/>
              <c:layout>
                <c:manualLayout>
                  <c:x val="-0.19601002411271448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2</a:t>
                    </a:r>
                    <a:r>
                      <a:rPr lang="en-US" smtClean="0"/>
                      <a:t>1,0%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>
                <c:manualLayout>
                  <c:x val="-0.20056839676650062"/>
                  <c:y val="-2.6935838408724505E-3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2</a:t>
                    </a:r>
                    <a:r>
                      <a:rPr lang="en-US" smtClean="0"/>
                      <a:t>0,3%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>
                <c:manualLayout>
                  <c:x val="-0.18689327880514744"/>
                  <c:y val="-5.3871676817448637E-3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1</a:t>
                    </a:r>
                    <a:r>
                      <a:rPr lang="en-US" smtClean="0"/>
                      <a:t>1,2%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>
                <c:manualLayout>
                  <c:x val="-0.19145165145893051"/>
                  <c:y val="5.3871676817448637E-3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2</a:t>
                    </a:r>
                    <a:r>
                      <a:rPr lang="en-US" smtClean="0"/>
                      <a:t>1,7%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layout>
                <c:manualLayout>
                  <c:x val="-0.18233490615136436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2</a:t>
                    </a:r>
                    <a:r>
                      <a:rPr lang="en-US" smtClean="0"/>
                      <a:t>1,4%</a:t>
                    </a:r>
                    <a:endParaRPr lang="en-US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 sz="1200" b="1">
                        <a:solidFill>
                          <a:schemeClr val="tx1"/>
                        </a:solidFill>
                        <a:latin typeface="Calibri" pitchFamily="34" charset="0"/>
                      </a:defRPr>
                    </a:pPr>
                    <a:r>
                      <a:rPr lang="en-US" b="1" smtClean="0">
                        <a:solidFill>
                          <a:schemeClr val="tx1"/>
                        </a:solidFill>
                      </a:rPr>
                      <a:t>1</a:t>
                    </a:r>
                    <a:r>
                      <a:rPr lang="en-US" smtClean="0">
                        <a:solidFill>
                          <a:schemeClr val="tx1"/>
                        </a:solidFill>
                      </a:rPr>
                      <a:t>,1%</a:t>
                    </a:r>
                    <a:endParaRPr lang="en-US">
                      <a:solidFill>
                        <a:schemeClr val="tx1"/>
                      </a:solidFill>
                    </a:endParaRPr>
                  </a:p>
                </c:rich>
              </c:tx>
              <c:spPr/>
              <c:showVal val="1"/>
            </c:dLbl>
            <c:dLbl>
              <c:idx val="6"/>
              <c:layout>
                <c:manualLayout>
                  <c:x val="-0.13219280695973767"/>
                  <c:y val="-2.6935838408724505E-3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3</a:t>
                    </a:r>
                    <a:r>
                      <a:rPr lang="en-US" smtClean="0"/>
                      <a:t>,3%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pl-PL"/>
              </a:p>
            </c:txPr>
            <c:showVal val="1"/>
          </c:dLbls>
          <c:cat>
            <c:strRef>
              <c:f>Arkusz3!$A$4:$A$10</c:f>
              <c:strCache>
                <c:ptCount val="7"/>
                <c:pt idx="0">
                  <c:v>Wyższe</c:v>
                </c:pt>
                <c:pt idx="1">
                  <c:v>Średnie zawodowe i policealne</c:v>
                </c:pt>
                <c:pt idx="2">
                  <c:v>Średnie ogólnokształcące</c:v>
                </c:pt>
                <c:pt idx="3">
                  <c:v>Zasadnicze zawodowe</c:v>
                </c:pt>
                <c:pt idx="4">
                  <c:v>Podstawowe ukończone i gimnazjalne</c:v>
                </c:pt>
                <c:pt idx="5">
                  <c:v>Podstawowe nieukończone i bez wykształcenia szkolnego</c:v>
                </c:pt>
                <c:pt idx="6">
                  <c:v>nieustalony</c:v>
                </c:pt>
              </c:strCache>
            </c:strRef>
          </c:cat>
          <c:val>
            <c:numRef>
              <c:f>Arkusz3!$C$4:$C$10</c:f>
              <c:numCache>
                <c:formatCode>0.00%</c:formatCode>
                <c:ptCount val="7"/>
                <c:pt idx="0">
                  <c:v>0.21000000000000021</c:v>
                </c:pt>
                <c:pt idx="1">
                  <c:v>0.20300000000000001</c:v>
                </c:pt>
                <c:pt idx="2">
                  <c:v>0.112</c:v>
                </c:pt>
                <c:pt idx="3">
                  <c:v>0.21700000000000041</c:v>
                </c:pt>
                <c:pt idx="4">
                  <c:v>0.21400000000000041</c:v>
                </c:pt>
                <c:pt idx="5">
                  <c:v>1.0999999999999998E-2</c:v>
                </c:pt>
                <c:pt idx="6">
                  <c:v>3.3000000000000002E-2</c:v>
                </c:pt>
              </c:numCache>
            </c:numRef>
          </c:val>
        </c:ser>
        <c:dLbls>
          <c:showVal val="1"/>
        </c:dLbls>
        <c:gapWidth val="55"/>
        <c:overlap val="-25"/>
        <c:axId val="75270784"/>
        <c:axId val="74989952"/>
      </c:barChart>
      <c:catAx>
        <c:axId val="75270784"/>
        <c:scaling>
          <c:orientation val="maxMin"/>
        </c:scaling>
        <c:delete val="1"/>
        <c:axPos val="l"/>
        <c:majorTickMark val="none"/>
        <c:tickLblPos val="none"/>
        <c:crossAx val="74989952"/>
        <c:crosses val="autoZero"/>
        <c:auto val="1"/>
        <c:lblAlgn val="ctr"/>
        <c:lblOffset val="100"/>
      </c:catAx>
      <c:valAx>
        <c:axId val="74989952"/>
        <c:scaling>
          <c:orientation val="minMax"/>
        </c:scaling>
        <c:delete val="1"/>
        <c:axPos val="t"/>
        <c:numFmt formatCode="0.00%" sourceLinked="1"/>
        <c:tickLblPos val="none"/>
        <c:crossAx val="75270784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barChart>
        <c:barDir val="bar"/>
        <c:grouping val="clustered"/>
        <c:ser>
          <c:idx val="0"/>
          <c:order val="0"/>
          <c:spPr>
            <a:solidFill>
              <a:srgbClr val="1DC4FF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dLbl>
              <c:idx val="0"/>
              <c:layout>
                <c:manualLayout>
                  <c:x val="-0.17777653349757841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1</a:t>
                    </a:r>
                    <a:r>
                      <a:rPr lang="en-US" dirty="0" smtClean="0"/>
                      <a:t>4,2%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0.1821125465097144"/>
                  <c:y val="-2.6935838408724518E-3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2</a:t>
                    </a:r>
                    <a:r>
                      <a:rPr lang="en-US" dirty="0" smtClean="0"/>
                      <a:t>4,9%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-0.17344052048544351"/>
                  <c:y val="-5.3871676817448654E-3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1</a:t>
                    </a:r>
                    <a:r>
                      <a:rPr lang="en-US" smtClean="0"/>
                      <a:t>3,2%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>
                <c:manualLayout>
                  <c:x val="-0.17344052048544351"/>
                  <c:y val="-8.0807515226171966E-3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1</a:t>
                    </a:r>
                    <a:r>
                      <a:rPr lang="en-US" smtClean="0"/>
                      <a:t>3,2%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layout>
                <c:manualLayout>
                  <c:x val="-0.14308842940048991"/>
                  <c:y val="2.6935838408724518E-3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2</a:t>
                    </a:r>
                    <a:r>
                      <a:rPr lang="en-US" smtClean="0"/>
                      <a:t>7,1%</a:t>
                    </a:r>
                    <a:endParaRPr lang="en-US"/>
                  </a:p>
                </c:rich>
              </c:tx>
              <c:showVal val="1"/>
            </c:dLbl>
            <c:dLbl>
              <c:idx val="5"/>
              <c:layout>
                <c:manualLayout>
                  <c:x val="-0.12574403593359823"/>
                  <c:y val="2.6937959340882153E-3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4</a:t>
                    </a:r>
                    <a:r>
                      <a:rPr lang="en-US" smtClean="0"/>
                      <a:t>,4%</a:t>
                    </a:r>
                    <a:endParaRPr lang="en-US"/>
                  </a:p>
                </c:rich>
              </c:tx>
              <c:showVal val="1"/>
            </c:dLbl>
            <c:dLbl>
              <c:idx val="6"/>
              <c:layout>
                <c:manualLayout>
                  <c:x val="-0.13008004894573427"/>
                  <c:y val="2.1209321581672945E-7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3</a:t>
                    </a:r>
                    <a:r>
                      <a:rPr lang="en-US" smtClean="0"/>
                      <a:t>,0%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pl-PL"/>
              </a:p>
            </c:txPr>
            <c:showVal val="1"/>
          </c:dLbls>
          <c:cat>
            <c:strRef>
              <c:f>Arkusz3!$A$12:$A$18</c:f>
              <c:strCache>
                <c:ptCount val="7"/>
                <c:pt idx="0">
                  <c:v>Wyższe</c:v>
                </c:pt>
                <c:pt idx="1">
                  <c:v>Średnie zawodowe i policealne</c:v>
                </c:pt>
                <c:pt idx="2">
                  <c:v>Średnie ogólnokształcące</c:v>
                </c:pt>
                <c:pt idx="3">
                  <c:v>Zasadnicze zawodowe</c:v>
                </c:pt>
                <c:pt idx="4">
                  <c:v>Podstawowe ukończone i gimnazjalne</c:v>
                </c:pt>
                <c:pt idx="5">
                  <c:v>Podstawowe nieukończone i bez wykształcenia szkolnego</c:v>
                </c:pt>
                <c:pt idx="6">
                  <c:v>nieustalony</c:v>
                </c:pt>
              </c:strCache>
            </c:strRef>
          </c:cat>
          <c:val>
            <c:numRef>
              <c:f>Arkusz3!$B$12:$B$18</c:f>
              <c:numCache>
                <c:formatCode>0.00%</c:formatCode>
                <c:ptCount val="7"/>
                <c:pt idx="0">
                  <c:v>-0.14200000000000004</c:v>
                </c:pt>
                <c:pt idx="1">
                  <c:v>-0.24900000000000044</c:v>
                </c:pt>
                <c:pt idx="2">
                  <c:v>-0.13200000000000001</c:v>
                </c:pt>
                <c:pt idx="3">
                  <c:v>-0.13200000000000001</c:v>
                </c:pt>
                <c:pt idx="4">
                  <c:v>-0.27100000000000002</c:v>
                </c:pt>
                <c:pt idx="5">
                  <c:v>-4.3999999999999997E-2</c:v>
                </c:pt>
                <c:pt idx="6">
                  <c:v>-3.0000000000000002E-2</c:v>
                </c:pt>
              </c:numCache>
            </c:numRef>
          </c:val>
        </c:ser>
        <c:ser>
          <c:idx val="1"/>
          <c:order val="1"/>
          <c:spPr>
            <a:solidFill>
              <a:srgbClr val="002776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dLbl>
              <c:idx val="0"/>
              <c:layout>
                <c:manualLayout>
                  <c:x val="-0.19078423111563941"/>
                  <c:y val="-2.6933717476566536E-3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2</a:t>
                    </a:r>
                    <a:r>
                      <a:rPr lang="en-US" smtClean="0"/>
                      <a:t>5,9%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>
                <c:manualLayout>
                  <c:x val="-0.18644855952185224"/>
                  <c:y val="-2.6935838408724518E-3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1</a:t>
                    </a:r>
                    <a:r>
                      <a:rPr lang="en-US" smtClean="0"/>
                      <a:t>9,3%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>
                <c:manualLayout>
                  <c:x val="-0.19511990270942794"/>
                  <c:y val="8.0811757090487827E-3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1</a:t>
                    </a:r>
                    <a:r>
                      <a:rPr lang="en-US" smtClean="0"/>
                      <a:t>6,3%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>
                <c:manualLayout>
                  <c:x val="-0.19078423111563941"/>
                  <c:y val="5.3873797749606758E-3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1</a:t>
                    </a:r>
                    <a:r>
                      <a:rPr lang="en-US" smtClean="0"/>
                      <a:t>2,2%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layout>
                <c:manualLayout>
                  <c:x val="-0.17777653349757841"/>
                  <c:y val="2.6935838408724518E-3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2</a:t>
                    </a:r>
                    <a:r>
                      <a:rPr lang="en-US" smtClean="0"/>
                      <a:t>1,4%</a:t>
                    </a:r>
                    <a:endParaRPr lang="en-US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 sz="1200" b="1">
                        <a:solidFill>
                          <a:schemeClr val="tx1"/>
                        </a:solidFill>
                        <a:latin typeface="Calibri" pitchFamily="34" charset="0"/>
                      </a:defRPr>
                    </a:pPr>
                    <a:r>
                      <a:rPr lang="en-US" b="1" smtClean="0">
                        <a:solidFill>
                          <a:schemeClr val="tx1"/>
                        </a:solidFill>
                      </a:rPr>
                      <a:t>1</a:t>
                    </a:r>
                    <a:r>
                      <a:rPr lang="en-US" smtClean="0">
                        <a:solidFill>
                          <a:schemeClr val="tx1"/>
                        </a:solidFill>
                      </a:rPr>
                      <a:t>,6%</a:t>
                    </a:r>
                    <a:endParaRPr lang="en-US">
                      <a:solidFill>
                        <a:schemeClr val="tx1"/>
                      </a:solidFill>
                    </a:endParaRPr>
                  </a:p>
                </c:rich>
              </c:tx>
              <c:spPr/>
              <c:showVal val="1"/>
            </c:dLbl>
            <c:dLbl>
              <c:idx val="6"/>
              <c:layout>
                <c:manualLayout>
                  <c:x val="-0.13875173355165898"/>
                  <c:y val="-5.386743495313282E-3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bg1"/>
                        </a:solidFill>
                      </a:rPr>
                      <a:t>3</a:t>
                    </a:r>
                    <a:r>
                      <a:rPr lang="en-US" smtClean="0"/>
                      <a:t>,3%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  <a:latin typeface="Calibri" pitchFamily="34" charset="0"/>
                  </a:defRPr>
                </a:pPr>
                <a:endParaRPr lang="pl-PL"/>
              </a:p>
            </c:txPr>
            <c:showVal val="1"/>
          </c:dLbls>
          <c:cat>
            <c:strRef>
              <c:f>Arkusz3!$A$12:$A$18</c:f>
              <c:strCache>
                <c:ptCount val="7"/>
                <c:pt idx="0">
                  <c:v>Wyższe</c:v>
                </c:pt>
                <c:pt idx="1">
                  <c:v>Średnie zawodowe i policealne</c:v>
                </c:pt>
                <c:pt idx="2">
                  <c:v>Średnie ogólnokształcące</c:v>
                </c:pt>
                <c:pt idx="3">
                  <c:v>Zasadnicze zawodowe</c:v>
                </c:pt>
                <c:pt idx="4">
                  <c:v>Podstawowe ukończone i gimnazjalne</c:v>
                </c:pt>
                <c:pt idx="5">
                  <c:v>Podstawowe nieukończone i bez wykształcenia szkolnego</c:v>
                </c:pt>
                <c:pt idx="6">
                  <c:v>nieustalony</c:v>
                </c:pt>
              </c:strCache>
            </c:strRef>
          </c:cat>
          <c:val>
            <c:numRef>
              <c:f>Arkusz3!$C$12:$C$18</c:f>
              <c:numCache>
                <c:formatCode>0.00%</c:formatCode>
                <c:ptCount val="7"/>
                <c:pt idx="0">
                  <c:v>-0.25900000000000001</c:v>
                </c:pt>
                <c:pt idx="1">
                  <c:v>-0.193</c:v>
                </c:pt>
                <c:pt idx="2">
                  <c:v>-0.16300000000000001</c:v>
                </c:pt>
                <c:pt idx="3">
                  <c:v>-0.12200000000000009</c:v>
                </c:pt>
                <c:pt idx="4">
                  <c:v>-0.21400000000000041</c:v>
                </c:pt>
                <c:pt idx="5">
                  <c:v>-1.6000000000000021E-2</c:v>
                </c:pt>
                <c:pt idx="6">
                  <c:v>-3.3000000000000002E-2</c:v>
                </c:pt>
              </c:numCache>
            </c:numRef>
          </c:val>
        </c:ser>
        <c:dLbls>
          <c:showVal val="1"/>
        </c:dLbls>
        <c:gapWidth val="55"/>
        <c:overlap val="-25"/>
        <c:axId val="75302016"/>
        <c:axId val="75303552"/>
      </c:barChart>
      <c:catAx>
        <c:axId val="75302016"/>
        <c:scaling>
          <c:orientation val="maxMin"/>
        </c:scaling>
        <c:delete val="1"/>
        <c:axPos val="l"/>
        <c:majorTickMark val="none"/>
        <c:tickLblPos val="none"/>
        <c:crossAx val="75303552"/>
        <c:crosses val="autoZero"/>
        <c:auto val="1"/>
        <c:lblAlgn val="ctr"/>
        <c:lblOffset val="100"/>
      </c:catAx>
      <c:valAx>
        <c:axId val="75303552"/>
        <c:scaling>
          <c:orientation val="minMax"/>
        </c:scaling>
        <c:delete val="1"/>
        <c:axPos val="t"/>
        <c:numFmt formatCode="0.00%" sourceLinked="1"/>
        <c:tickLblPos val="none"/>
        <c:crossAx val="75302016"/>
        <c:crosses val="autoZero"/>
        <c:crossBetween val="between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barChart>
        <c:barDir val="bar"/>
        <c:grouping val="clustered"/>
        <c:ser>
          <c:idx val="0"/>
          <c:order val="0"/>
          <c:spPr>
            <a:solidFill>
              <a:srgbClr val="1DC4FF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delete val="1"/>
          </c:dLbls>
          <c:cat>
            <c:strRef>
              <c:f>Arkusz3!$A$20:$A$26</c:f>
              <c:strCache>
                <c:ptCount val="7"/>
                <c:pt idx="0">
                  <c:v>Wyższe</c:v>
                </c:pt>
                <c:pt idx="1">
                  <c:v>Średnie zawodowe i policealne</c:v>
                </c:pt>
                <c:pt idx="2">
                  <c:v>Średnie ogólnokształcące</c:v>
                </c:pt>
                <c:pt idx="3">
                  <c:v>Zasadnicze zawodowe</c:v>
                </c:pt>
                <c:pt idx="4">
                  <c:v>Podstawowe ukończone i gimnazjalne</c:v>
                </c:pt>
                <c:pt idx="5">
                  <c:v>Podstawowe nieukończone i bez wykształcenia szkolnego</c:v>
                </c:pt>
                <c:pt idx="6">
                  <c:v>nieustalony</c:v>
                </c:pt>
              </c:strCache>
            </c:strRef>
          </c:cat>
          <c:val>
            <c:numRef>
              <c:f>Arkusz3!$B$20:$B$26</c:f>
              <c:numCache>
                <c:formatCode>0.0%</c:formatCode>
                <c:ptCount val="7"/>
                <c:pt idx="0">
                  <c:v>-0.18400000000000041</c:v>
                </c:pt>
                <c:pt idx="1">
                  <c:v>-0.27900000000000008</c:v>
                </c:pt>
                <c:pt idx="2">
                  <c:v>-0.13</c:v>
                </c:pt>
                <c:pt idx="3">
                  <c:v>-0.14100000000000001</c:v>
                </c:pt>
                <c:pt idx="4">
                  <c:v>-0.20200000000000001</c:v>
                </c:pt>
                <c:pt idx="5">
                  <c:v>-1.9000000000000135E-2</c:v>
                </c:pt>
                <c:pt idx="6">
                  <c:v>-4.5000000000000012E-2</c:v>
                </c:pt>
              </c:numCache>
            </c:numRef>
          </c:val>
        </c:ser>
        <c:ser>
          <c:idx val="1"/>
          <c:order val="1"/>
          <c:spPr>
            <a:solidFill>
              <a:srgbClr val="002776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delete val="1"/>
          </c:dLbls>
          <c:cat>
            <c:strRef>
              <c:f>Arkusz3!$A$20:$A$26</c:f>
              <c:strCache>
                <c:ptCount val="7"/>
                <c:pt idx="0">
                  <c:v>Wyższe</c:v>
                </c:pt>
                <c:pt idx="1">
                  <c:v>Średnie zawodowe i policealne</c:v>
                </c:pt>
                <c:pt idx="2">
                  <c:v>Średnie ogólnokształcące</c:v>
                </c:pt>
                <c:pt idx="3">
                  <c:v>Zasadnicze zawodowe</c:v>
                </c:pt>
                <c:pt idx="4">
                  <c:v>Podstawowe ukończone i gimnazjalne</c:v>
                </c:pt>
                <c:pt idx="5">
                  <c:v>Podstawowe nieukończone i bez wykształcenia szkolnego</c:v>
                </c:pt>
                <c:pt idx="6">
                  <c:v>nieustalony</c:v>
                </c:pt>
              </c:strCache>
            </c:strRef>
          </c:cat>
          <c:val>
            <c:numRef>
              <c:f>Arkusz3!$C$20:$C$26</c:f>
              <c:numCache>
                <c:formatCode>0.0%</c:formatCode>
                <c:ptCount val="7"/>
                <c:pt idx="0">
                  <c:v>-0.29900000000000032</c:v>
                </c:pt>
                <c:pt idx="1">
                  <c:v>-0.21700000000000041</c:v>
                </c:pt>
                <c:pt idx="2">
                  <c:v>-0.15700000000000044</c:v>
                </c:pt>
                <c:pt idx="3">
                  <c:v>-0.128</c:v>
                </c:pt>
                <c:pt idx="4">
                  <c:v>-0.15200000000000041</c:v>
                </c:pt>
                <c:pt idx="5">
                  <c:v>-7.0000000000000114E-3</c:v>
                </c:pt>
                <c:pt idx="6">
                  <c:v>-4.0000000000000022E-2</c:v>
                </c:pt>
              </c:numCache>
            </c:numRef>
          </c:val>
        </c:ser>
        <c:dLbls>
          <c:showVal val="1"/>
        </c:dLbls>
        <c:gapWidth val="55"/>
        <c:overlap val="-25"/>
        <c:axId val="75357568"/>
        <c:axId val="75576448"/>
      </c:barChart>
      <c:catAx>
        <c:axId val="75357568"/>
        <c:scaling>
          <c:orientation val="maxMin"/>
        </c:scaling>
        <c:delete val="1"/>
        <c:axPos val="l"/>
        <c:majorTickMark val="none"/>
        <c:tickLblPos val="none"/>
        <c:crossAx val="75576448"/>
        <c:crosses val="autoZero"/>
        <c:auto val="1"/>
        <c:lblAlgn val="ctr"/>
        <c:lblOffset val="100"/>
      </c:catAx>
      <c:valAx>
        <c:axId val="75576448"/>
        <c:scaling>
          <c:orientation val="minMax"/>
        </c:scaling>
        <c:delete val="1"/>
        <c:axPos val="t"/>
        <c:numFmt formatCode="0.0%" sourceLinked="1"/>
        <c:tickLblPos val="none"/>
        <c:crossAx val="75357568"/>
        <c:crosses val="autoZero"/>
        <c:crossBetween val="between"/>
      </c:valAx>
    </c:plotArea>
    <c:plotVisOnly val="1"/>
  </c:chart>
  <c:txPr>
    <a:bodyPr/>
    <a:lstStyle/>
    <a:p>
      <a:pPr>
        <a:defRPr sz="1200">
          <a:latin typeface="Calibri" pitchFamily="34" charset="0"/>
        </a:defRPr>
      </a:pPr>
      <a:endParaRPr lang="pl-PL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barChart>
        <c:barDir val="bar"/>
        <c:grouping val="clustered"/>
        <c:ser>
          <c:idx val="0"/>
          <c:order val="0"/>
          <c:spPr>
            <a:solidFill>
              <a:srgbClr val="001132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dLbl>
              <c:idx val="0"/>
              <c:layout>
                <c:manualLayout>
                  <c:x val="-0.16618403002206891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r>
                      <a:rPr lang="en-US" smtClean="0">
                        <a:solidFill>
                          <a:schemeClr val="bg1"/>
                        </a:solidFill>
                      </a:rPr>
                      <a:t>26,9</a:t>
                    </a:r>
                    <a:r>
                      <a:rPr lang="en-US" dirty="0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pPr/>
              <c:showVal val="1"/>
            </c:dLbl>
            <c:dLbl>
              <c:idx val="1"/>
              <c:layout>
                <c:manualLayout>
                  <c:x val="-0.12753658117972724"/>
                  <c:y val="2.5764714999649031E-3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r>
                      <a:rPr lang="en-US" smtClean="0">
                        <a:solidFill>
                          <a:schemeClr val="bg1"/>
                        </a:solidFill>
                      </a:rPr>
                      <a:t>55,6</a:t>
                    </a:r>
                    <a:r>
                      <a:rPr lang="en-US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pPr/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1,3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dLbl>
              <c:idx val="3"/>
              <c:layout>
                <c:manualLayout>
                  <c:x val="-0.14299556071666394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r>
                      <a:rPr lang="en-US" smtClean="0">
                        <a:solidFill>
                          <a:schemeClr val="bg1"/>
                        </a:solidFill>
                      </a:rPr>
                      <a:t>9,7</a:t>
                    </a:r>
                    <a:r>
                      <a:rPr lang="en-US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pPr/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4,2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1,1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1,2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showVal val="1"/>
          </c:dLbls>
          <c:cat>
            <c:strRef>
              <c:f>Arkusz6!$E$17:$E$23</c:f>
              <c:strCache>
                <c:ptCount val="7"/>
                <c:pt idx="0">
                  <c:v>kawalerowie/panny</c:v>
                </c:pt>
                <c:pt idx="1">
                  <c:v>żonaci/zamężne</c:v>
                </c:pt>
                <c:pt idx="2">
                  <c:v>partnerzy/partnerki</c:v>
                </c:pt>
                <c:pt idx="3">
                  <c:v>wdowcy/wdowy</c:v>
                </c:pt>
                <c:pt idx="4">
                  <c:v>rozwiedzeni/rozwiedzione</c:v>
                </c:pt>
                <c:pt idx="5">
                  <c:v>separowani/separowane</c:v>
                </c:pt>
                <c:pt idx="6">
                  <c:v>nieustalony</c:v>
                </c:pt>
              </c:strCache>
            </c:strRef>
          </c:cat>
          <c:val>
            <c:numRef>
              <c:f>Arkusz6!$G$17:$G$23</c:f>
              <c:numCache>
                <c:formatCode>0.0%</c:formatCode>
                <c:ptCount val="7"/>
                <c:pt idx="0">
                  <c:v>-0.26900000000000002</c:v>
                </c:pt>
                <c:pt idx="1">
                  <c:v>-0.55600000000000005</c:v>
                </c:pt>
                <c:pt idx="2">
                  <c:v>-1.2999999999999998E-2</c:v>
                </c:pt>
                <c:pt idx="3">
                  <c:v>-9.7000000000000003E-2</c:v>
                </c:pt>
                <c:pt idx="4">
                  <c:v>-4.2000000000000023E-2</c:v>
                </c:pt>
                <c:pt idx="5">
                  <c:v>-1.0999999999999998E-2</c:v>
                </c:pt>
                <c:pt idx="6">
                  <c:v>-1.2E-2</c:v>
                </c:pt>
              </c:numCache>
            </c:numRef>
          </c:val>
        </c:ser>
        <c:dLbls>
          <c:showVal val="1"/>
        </c:dLbls>
        <c:gapWidth val="204"/>
        <c:overlap val="-25"/>
        <c:axId val="74248192"/>
        <c:axId val="74249728"/>
      </c:barChart>
      <c:catAx>
        <c:axId val="74248192"/>
        <c:scaling>
          <c:orientation val="maxMin"/>
        </c:scaling>
        <c:delete val="1"/>
        <c:axPos val="l"/>
        <c:majorTickMark val="none"/>
        <c:tickLblPos val="none"/>
        <c:crossAx val="74249728"/>
        <c:crosses val="autoZero"/>
        <c:auto val="1"/>
        <c:lblAlgn val="ctr"/>
        <c:lblOffset val="100"/>
      </c:catAx>
      <c:valAx>
        <c:axId val="74249728"/>
        <c:scaling>
          <c:orientation val="minMax"/>
        </c:scaling>
        <c:delete val="1"/>
        <c:axPos val="t"/>
        <c:numFmt formatCode="0.0%" sourceLinked="1"/>
        <c:tickLblPos val="none"/>
        <c:crossAx val="74248192"/>
        <c:crosses val="autoZero"/>
        <c:crossBetween val="between"/>
      </c:valAx>
    </c:plotArea>
    <c:plotVisOnly val="1"/>
  </c:chart>
  <c:txPr>
    <a:bodyPr/>
    <a:lstStyle/>
    <a:p>
      <a:pPr>
        <a:defRPr sz="1200" b="1">
          <a:latin typeface="Calibri" pitchFamily="34" charset="0"/>
        </a:defRPr>
      </a:pPr>
      <a:endParaRPr lang="pl-PL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barChart>
        <c:barDir val="bar"/>
        <c:grouping val="clustered"/>
        <c:ser>
          <c:idx val="0"/>
          <c:order val="0"/>
          <c:spPr>
            <a:solidFill>
              <a:srgbClr val="001132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dLbl>
              <c:idx val="0"/>
              <c:layout>
                <c:manualLayout>
                  <c:x val="-0.17777653349757841"/>
                  <c:y val="0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pl-PL"/>
                </a:p>
              </c:txPr>
              <c:showVal val="1"/>
            </c:dLbl>
            <c:dLbl>
              <c:idx val="1"/>
              <c:layout>
                <c:manualLayout>
                  <c:x val="-0.14617181643134219"/>
                  <c:y val="-7.7292116281230941E-3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pl-PL"/>
                </a:p>
              </c:txPr>
              <c:showVal val="1"/>
            </c:dLbl>
            <c:dLbl>
              <c:idx val="3"/>
              <c:layout>
                <c:manualLayout>
                  <c:x val="-0.13432004753150364"/>
                  <c:y val="0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pl-PL"/>
                </a:p>
              </c:txPr>
              <c:showVal val="1"/>
            </c:dLbl>
            <c:showVal val="1"/>
          </c:dLbls>
          <c:cat>
            <c:strRef>
              <c:f>Arkusz6!$A$26:$A$32</c:f>
              <c:strCache>
                <c:ptCount val="7"/>
                <c:pt idx="0">
                  <c:v>kawalerowie/panny</c:v>
                </c:pt>
                <c:pt idx="1">
                  <c:v>żonaci/zamężne</c:v>
                </c:pt>
                <c:pt idx="2">
                  <c:v>partnerzy/partnerki</c:v>
                </c:pt>
                <c:pt idx="3">
                  <c:v>wdowcy/wdowy</c:v>
                </c:pt>
                <c:pt idx="4">
                  <c:v>rozwiedzeni/rozwiedzione</c:v>
                </c:pt>
                <c:pt idx="5">
                  <c:v>separowani/separowane</c:v>
                </c:pt>
                <c:pt idx="6">
                  <c:v>nieustalony</c:v>
                </c:pt>
              </c:strCache>
            </c:strRef>
          </c:cat>
          <c:val>
            <c:numRef>
              <c:f>Arkusz6!$C$26:$C$32</c:f>
              <c:numCache>
                <c:formatCode>0.0%</c:formatCode>
                <c:ptCount val="7"/>
                <c:pt idx="0">
                  <c:v>0.27100000000000002</c:v>
                </c:pt>
                <c:pt idx="1">
                  <c:v>0.54700000000000004</c:v>
                </c:pt>
                <c:pt idx="2">
                  <c:v>2.1999999999999999E-2</c:v>
                </c:pt>
                <c:pt idx="3">
                  <c:v>9.8000000000000226E-2</c:v>
                </c:pt>
                <c:pt idx="4">
                  <c:v>5.1999999999999998E-2</c:v>
                </c:pt>
                <c:pt idx="5">
                  <c:v>7.0000000000000114E-3</c:v>
                </c:pt>
                <c:pt idx="6">
                  <c:v>5.0000000000000114E-3</c:v>
                </c:pt>
              </c:numCache>
            </c:numRef>
          </c:val>
        </c:ser>
        <c:dLbls>
          <c:showVal val="1"/>
        </c:dLbls>
        <c:gapWidth val="204"/>
        <c:overlap val="-25"/>
        <c:axId val="75971584"/>
        <c:axId val="75977472"/>
      </c:barChart>
      <c:catAx>
        <c:axId val="75971584"/>
        <c:scaling>
          <c:orientation val="maxMin"/>
        </c:scaling>
        <c:delete val="1"/>
        <c:axPos val="l"/>
        <c:majorTickMark val="none"/>
        <c:tickLblPos val="none"/>
        <c:crossAx val="75977472"/>
        <c:crosses val="autoZero"/>
        <c:auto val="1"/>
        <c:lblAlgn val="ctr"/>
        <c:lblOffset val="100"/>
      </c:catAx>
      <c:valAx>
        <c:axId val="75977472"/>
        <c:scaling>
          <c:orientation val="minMax"/>
        </c:scaling>
        <c:delete val="1"/>
        <c:axPos val="t"/>
        <c:numFmt formatCode="0.0%" sourceLinked="1"/>
        <c:tickLblPos val="none"/>
        <c:crossAx val="75971584"/>
        <c:crosses val="autoZero"/>
        <c:crossBetween val="between"/>
      </c:valAx>
    </c:plotArea>
    <c:plotVisOnly val="1"/>
  </c:chart>
  <c:txPr>
    <a:bodyPr/>
    <a:lstStyle/>
    <a:p>
      <a:pPr>
        <a:defRPr sz="1200" b="1">
          <a:latin typeface="Calibri" pitchFamily="34" charset="0"/>
        </a:defRPr>
      </a:pPr>
      <a:endParaRPr lang="pl-PL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barChart>
        <c:barDir val="bar"/>
        <c:grouping val="clustered"/>
        <c:ser>
          <c:idx val="0"/>
          <c:order val="0"/>
          <c:spPr>
            <a:solidFill>
              <a:srgbClr val="005A9E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dLbl>
              <c:idx val="0"/>
              <c:layout>
                <c:manualLayout>
                  <c:x val="-0.17382594386429953"/>
                  <c:y val="0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pl-PL"/>
                </a:p>
              </c:txPr>
              <c:showVal val="1"/>
            </c:dLbl>
            <c:dLbl>
              <c:idx val="1"/>
              <c:layout>
                <c:manualLayout>
                  <c:x val="-0.14617181643134219"/>
                  <c:y val="0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pl-PL"/>
                </a:p>
              </c:txPr>
              <c:showVal val="1"/>
            </c:dLbl>
            <c:dLbl>
              <c:idx val="3"/>
              <c:layout>
                <c:manualLayout>
                  <c:x val="-0.13827063716478313"/>
                  <c:y val="-7.8430823601872788E-3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pl-PL"/>
                </a:p>
              </c:txPr>
              <c:showVal val="1"/>
            </c:dLbl>
            <c:showVal val="1"/>
          </c:dLbls>
          <c:cat>
            <c:strRef>
              <c:f>Arkusz6!$A$26:$A$32</c:f>
              <c:strCache>
                <c:ptCount val="7"/>
                <c:pt idx="0">
                  <c:v>kawalerowie/panny</c:v>
                </c:pt>
                <c:pt idx="1">
                  <c:v>żonaci/zamężne</c:v>
                </c:pt>
                <c:pt idx="2">
                  <c:v>partnerzy/partnerki</c:v>
                </c:pt>
                <c:pt idx="3">
                  <c:v>wdowcy/wdowy</c:v>
                </c:pt>
                <c:pt idx="4">
                  <c:v>rozwiedzeni/rozwiedzione</c:v>
                </c:pt>
                <c:pt idx="5">
                  <c:v>separowani/separowane</c:v>
                </c:pt>
                <c:pt idx="6">
                  <c:v>nieustalony</c:v>
                </c:pt>
              </c:strCache>
            </c:strRef>
          </c:cat>
          <c:val>
            <c:numRef>
              <c:f>Arkusz6!$B$26:$B$32</c:f>
              <c:numCache>
                <c:formatCode>0.0%</c:formatCode>
                <c:ptCount val="7"/>
                <c:pt idx="0">
                  <c:v>0.28400000000000031</c:v>
                </c:pt>
                <c:pt idx="1">
                  <c:v>0.55400000000000005</c:v>
                </c:pt>
                <c:pt idx="3">
                  <c:v>9.9000000000000046E-2</c:v>
                </c:pt>
                <c:pt idx="4">
                  <c:v>5.8000000000000003E-2</c:v>
                </c:pt>
                <c:pt idx="6">
                  <c:v>5.0000000000000114E-3</c:v>
                </c:pt>
              </c:numCache>
            </c:numRef>
          </c:val>
        </c:ser>
        <c:dLbls>
          <c:showVal val="1"/>
        </c:dLbls>
        <c:gapWidth val="204"/>
        <c:overlap val="-25"/>
        <c:axId val="76035200"/>
        <c:axId val="76036736"/>
      </c:barChart>
      <c:catAx>
        <c:axId val="76035200"/>
        <c:scaling>
          <c:orientation val="maxMin"/>
        </c:scaling>
        <c:delete val="1"/>
        <c:axPos val="l"/>
        <c:majorTickMark val="none"/>
        <c:tickLblPos val="none"/>
        <c:crossAx val="76036736"/>
        <c:crosses val="autoZero"/>
        <c:auto val="1"/>
        <c:lblAlgn val="ctr"/>
        <c:lblOffset val="100"/>
      </c:catAx>
      <c:valAx>
        <c:axId val="76036736"/>
        <c:scaling>
          <c:orientation val="minMax"/>
        </c:scaling>
        <c:delete val="1"/>
        <c:axPos val="t"/>
        <c:numFmt formatCode="0.0%" sourceLinked="1"/>
        <c:tickLblPos val="none"/>
        <c:crossAx val="76035200"/>
        <c:crosses val="autoZero"/>
        <c:crossBetween val="between"/>
      </c:valAx>
    </c:plotArea>
    <c:plotVisOnly val="1"/>
  </c:chart>
  <c:txPr>
    <a:bodyPr/>
    <a:lstStyle/>
    <a:p>
      <a:pPr>
        <a:defRPr sz="1200" b="1">
          <a:latin typeface="Calibri" pitchFamily="34" charset="0"/>
        </a:defRPr>
      </a:pPr>
      <a:endParaRPr lang="pl-PL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barChart>
        <c:barDir val="bar"/>
        <c:grouping val="clustered"/>
        <c:ser>
          <c:idx val="0"/>
          <c:order val="0"/>
          <c:spPr>
            <a:solidFill>
              <a:srgbClr val="005A9E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dLbl>
              <c:idx val="0"/>
              <c:layout>
                <c:manualLayout>
                  <c:x val="-0.16565540621365166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27,6</a:t>
                    </a:r>
                    <a:r>
                      <a:rPr lang="en-US" dirty="0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pPr/>
              <c:showVal val="1"/>
            </c:dLbl>
            <c:dLbl>
              <c:idx val="1"/>
              <c:layout>
                <c:manualLayout>
                  <c:x val="-0.11313052131664079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r>
                      <a:rPr lang="en-US" smtClean="0">
                        <a:solidFill>
                          <a:schemeClr val="bg1"/>
                        </a:solidFill>
                      </a:rPr>
                      <a:t>56,8</a:t>
                    </a:r>
                    <a:r>
                      <a:rPr lang="en-US" dirty="0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pPr/>
              <c:showVal val="1"/>
            </c:dLbl>
            <c:dLbl>
              <c:idx val="3"/>
              <c:layout>
                <c:manualLayout>
                  <c:x val="-0.14141283350597836"/>
                  <c:y val="-7.8428765050072222E-3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r>
                      <a:rPr lang="en-US" smtClean="0">
                        <a:solidFill>
                          <a:schemeClr val="bg1"/>
                        </a:solidFill>
                      </a:rPr>
                      <a:t>9,8</a:t>
                    </a:r>
                    <a:r>
                      <a:rPr lang="en-US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pPr/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4,6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1,2</a:t>
                    </a:r>
                    <a:r>
                      <a:rPr lang="en-US" dirty="0"/>
                      <a:t>%</a:t>
                    </a:r>
                  </a:p>
                </c:rich>
              </c:tx>
              <c:showVal val="1"/>
            </c:dLbl>
            <c:showVal val="1"/>
          </c:dLbls>
          <c:cat>
            <c:strRef>
              <c:f>Arkusz6!$E$17:$E$23</c:f>
              <c:strCache>
                <c:ptCount val="7"/>
                <c:pt idx="0">
                  <c:v>kawalerowie/panny</c:v>
                </c:pt>
                <c:pt idx="1">
                  <c:v>żonaci/zamężne</c:v>
                </c:pt>
                <c:pt idx="2">
                  <c:v>partnerzy/partnerki</c:v>
                </c:pt>
                <c:pt idx="3">
                  <c:v>wdowcy/wdowy</c:v>
                </c:pt>
                <c:pt idx="4">
                  <c:v>rozwiedzeni/rozwiedzione</c:v>
                </c:pt>
                <c:pt idx="5">
                  <c:v>separowani/separowane</c:v>
                </c:pt>
                <c:pt idx="6">
                  <c:v>nieustalony</c:v>
                </c:pt>
              </c:strCache>
            </c:strRef>
          </c:cat>
          <c:val>
            <c:numRef>
              <c:f>Arkusz6!$F$17:$F$23</c:f>
              <c:numCache>
                <c:formatCode>0.0%</c:formatCode>
                <c:ptCount val="7"/>
                <c:pt idx="0">
                  <c:v>-0.27600000000000002</c:v>
                </c:pt>
                <c:pt idx="1">
                  <c:v>-0.56799999999999995</c:v>
                </c:pt>
                <c:pt idx="3">
                  <c:v>-9.8000000000000226E-2</c:v>
                </c:pt>
                <c:pt idx="4">
                  <c:v>-4.5999999999999999E-2</c:v>
                </c:pt>
                <c:pt idx="6">
                  <c:v>-1.2E-2</c:v>
                </c:pt>
              </c:numCache>
            </c:numRef>
          </c:val>
        </c:ser>
        <c:dLbls>
          <c:showVal val="1"/>
        </c:dLbls>
        <c:gapWidth val="204"/>
        <c:overlap val="25"/>
        <c:axId val="76061696"/>
        <c:axId val="76063488"/>
      </c:barChart>
      <c:catAx>
        <c:axId val="76061696"/>
        <c:scaling>
          <c:orientation val="maxMin"/>
        </c:scaling>
        <c:delete val="1"/>
        <c:axPos val="l"/>
        <c:majorTickMark val="none"/>
        <c:tickLblPos val="none"/>
        <c:crossAx val="76063488"/>
        <c:crosses val="autoZero"/>
        <c:auto val="1"/>
        <c:lblAlgn val="ctr"/>
        <c:lblOffset val="100"/>
      </c:catAx>
      <c:valAx>
        <c:axId val="76063488"/>
        <c:scaling>
          <c:orientation val="minMax"/>
        </c:scaling>
        <c:delete val="1"/>
        <c:axPos val="t"/>
        <c:numFmt formatCode="0.0%" sourceLinked="1"/>
        <c:tickLblPos val="none"/>
        <c:crossAx val="76061696"/>
        <c:crosses val="autoZero"/>
        <c:crossBetween val="between"/>
      </c:valAx>
    </c:plotArea>
    <c:plotVisOnly val="1"/>
  </c:chart>
  <c:txPr>
    <a:bodyPr/>
    <a:lstStyle/>
    <a:p>
      <a:pPr>
        <a:defRPr sz="1200" b="1">
          <a:latin typeface="Calibri" pitchFamily="34" charset="0"/>
        </a:defRPr>
      </a:pPr>
      <a:endParaRPr lang="pl-PL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Arkusz2!$A$8</c:f>
              <c:strCache>
                <c:ptCount val="1"/>
                <c:pt idx="0">
                  <c:v>Przedprodukcyjny (0-17)</c:v>
                </c:pt>
              </c:strCache>
            </c:strRef>
          </c:tx>
          <c:spPr>
            <a:solidFill>
              <a:srgbClr val="65BDFF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txPr>
              <a:bodyPr/>
              <a:lstStyle/>
              <a:p>
                <a:pPr>
                  <a:defRPr>
                    <a:solidFill>
                      <a:srgbClr val="001132"/>
                    </a:solidFill>
                  </a:defRPr>
                </a:pPr>
                <a:endParaRPr lang="pl-PL"/>
              </a:p>
            </c:txPr>
            <c:showVal val="1"/>
          </c:dLbls>
          <c:val>
            <c:numRef>
              <c:f>Arkusz2!$B$8:$C$8</c:f>
              <c:numCache>
                <c:formatCode>0.0%</c:formatCode>
                <c:ptCount val="2"/>
                <c:pt idx="0">
                  <c:v>0.20052895301001505</c:v>
                </c:pt>
                <c:pt idx="1">
                  <c:v>0.17335649348629925</c:v>
                </c:pt>
              </c:numCache>
            </c:numRef>
          </c:val>
        </c:ser>
        <c:ser>
          <c:idx val="1"/>
          <c:order val="1"/>
          <c:tx>
            <c:strRef>
              <c:f>Arkusz2!$A$9</c:f>
              <c:strCache>
                <c:ptCount val="1"/>
                <c:pt idx="0">
                  <c:v>Produkcyjny</c:v>
                </c:pt>
              </c:strCache>
            </c:strRef>
          </c:tx>
          <c:spPr>
            <a:solidFill>
              <a:srgbClr val="005A9E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Val val="1"/>
          </c:dLbls>
          <c:val>
            <c:numRef>
              <c:f>Arkusz2!$B$9:$C$9</c:f>
              <c:numCache>
                <c:formatCode>0.0%</c:formatCode>
                <c:ptCount val="2"/>
                <c:pt idx="0">
                  <c:v>0.5844469202634105</c:v>
                </c:pt>
                <c:pt idx="1">
                  <c:v>0.57988263690131325</c:v>
                </c:pt>
              </c:numCache>
            </c:numRef>
          </c:val>
        </c:ser>
        <c:ser>
          <c:idx val="2"/>
          <c:order val="2"/>
          <c:tx>
            <c:strRef>
              <c:f>Arkusz2!$A$10</c:f>
              <c:strCache>
                <c:ptCount val="1"/>
                <c:pt idx="0">
                  <c:v>Poprodukcyjny</c:v>
                </c:pt>
              </c:strCache>
            </c:strRef>
          </c:tx>
          <c:spPr>
            <a:solidFill>
              <a:srgbClr val="001132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Val val="1"/>
          </c:dLbls>
          <c:val>
            <c:numRef>
              <c:f>Arkusz2!$B$10:$C$10</c:f>
              <c:numCache>
                <c:formatCode>0.0%</c:formatCode>
                <c:ptCount val="2"/>
                <c:pt idx="0">
                  <c:v>0.21502412672657414</c:v>
                </c:pt>
                <c:pt idx="1">
                  <c:v>0.24676086961238941</c:v>
                </c:pt>
              </c:numCache>
            </c:numRef>
          </c:val>
        </c:ser>
        <c:dLbls>
          <c:showVal val="1"/>
        </c:dLbls>
        <c:gapWidth val="95"/>
        <c:overlap val="100"/>
        <c:axId val="76328960"/>
        <c:axId val="76330496"/>
      </c:barChart>
      <c:catAx>
        <c:axId val="76328960"/>
        <c:scaling>
          <c:orientation val="minMax"/>
        </c:scaling>
        <c:delete val="1"/>
        <c:axPos val="b"/>
        <c:majorTickMark val="none"/>
        <c:tickLblPos val="none"/>
        <c:crossAx val="76330496"/>
        <c:crosses val="autoZero"/>
        <c:auto val="1"/>
        <c:lblAlgn val="ctr"/>
        <c:lblOffset val="100"/>
      </c:catAx>
      <c:valAx>
        <c:axId val="76330496"/>
        <c:scaling>
          <c:orientation val="minMax"/>
        </c:scaling>
        <c:delete val="1"/>
        <c:axPos val="l"/>
        <c:numFmt formatCode="0.0%" sourceLinked="1"/>
        <c:tickLblPos val="none"/>
        <c:crossAx val="76328960"/>
        <c:crosses val="autoZero"/>
        <c:crossBetween val="between"/>
      </c:valAx>
    </c:plotArea>
    <c:plotVisOnly val="1"/>
  </c:chart>
  <c:txPr>
    <a:bodyPr/>
    <a:lstStyle/>
    <a:p>
      <a:pPr>
        <a:defRPr sz="1200" b="1">
          <a:latin typeface="Calibri" pitchFamily="34" charset="0"/>
        </a:defRPr>
      </a:pPr>
      <a:endParaRPr lang="pl-PL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Arkusz2!$A$3</c:f>
              <c:strCache>
                <c:ptCount val="1"/>
                <c:pt idx="0">
                  <c:v>Przedprodukcyjny</c:v>
                </c:pt>
              </c:strCache>
            </c:strRef>
          </c:tx>
          <c:spPr>
            <a:solidFill>
              <a:srgbClr val="65BDFF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txPr>
              <a:bodyPr/>
              <a:lstStyle/>
              <a:p>
                <a:pPr>
                  <a:defRPr>
                    <a:solidFill>
                      <a:srgbClr val="001132"/>
                    </a:solidFill>
                  </a:defRPr>
                </a:pPr>
                <a:endParaRPr lang="pl-PL"/>
              </a:p>
            </c:txPr>
            <c:showVal val="1"/>
          </c:dLbls>
          <c:val>
            <c:numRef>
              <c:f>Arkusz2!$B$3:$C$3</c:f>
              <c:numCache>
                <c:formatCode>0.0%</c:formatCode>
                <c:ptCount val="2"/>
                <c:pt idx="0">
                  <c:v>0.22793594768270722</c:v>
                </c:pt>
                <c:pt idx="1">
                  <c:v>0.19883382360941487</c:v>
                </c:pt>
              </c:numCache>
            </c:numRef>
          </c:val>
        </c:ser>
        <c:ser>
          <c:idx val="1"/>
          <c:order val="1"/>
          <c:tx>
            <c:strRef>
              <c:f>Arkusz2!$A$4</c:f>
              <c:strCache>
                <c:ptCount val="1"/>
                <c:pt idx="0">
                  <c:v>Produkcyjny</c:v>
                </c:pt>
              </c:strCache>
            </c:strRef>
          </c:tx>
          <c:spPr>
            <a:solidFill>
              <a:srgbClr val="005A9E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Val val="1"/>
          </c:dLbls>
          <c:val>
            <c:numRef>
              <c:f>Arkusz2!$B$4:$C$4</c:f>
              <c:numCache>
                <c:formatCode>0.0%</c:formatCode>
                <c:ptCount val="2"/>
                <c:pt idx="0">
                  <c:v>0.65880759951553713</c:v>
                </c:pt>
                <c:pt idx="1">
                  <c:v>0.6821915064892301</c:v>
                </c:pt>
              </c:numCache>
            </c:numRef>
          </c:val>
        </c:ser>
        <c:ser>
          <c:idx val="2"/>
          <c:order val="2"/>
          <c:tx>
            <c:strRef>
              <c:f>Arkusz2!$A$5</c:f>
              <c:strCache>
                <c:ptCount val="1"/>
                <c:pt idx="0">
                  <c:v>Poprodukcyjny</c:v>
                </c:pt>
              </c:strCache>
            </c:strRef>
          </c:tx>
          <c:spPr>
            <a:solidFill>
              <a:srgbClr val="001132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Val val="1"/>
          </c:dLbls>
          <c:val>
            <c:numRef>
              <c:f>Arkusz2!$B$5:$C$5</c:f>
              <c:numCache>
                <c:formatCode>0.0%</c:formatCode>
                <c:ptCount val="2"/>
                <c:pt idx="0">
                  <c:v>0.11325645280176121</c:v>
                </c:pt>
                <c:pt idx="1">
                  <c:v>0.11897466990135872</c:v>
                </c:pt>
              </c:numCache>
            </c:numRef>
          </c:val>
        </c:ser>
        <c:dLbls>
          <c:showVal val="1"/>
        </c:dLbls>
        <c:gapWidth val="95"/>
        <c:overlap val="100"/>
        <c:axId val="76438912"/>
        <c:axId val="76457088"/>
      </c:barChart>
      <c:catAx>
        <c:axId val="76438912"/>
        <c:scaling>
          <c:orientation val="minMax"/>
        </c:scaling>
        <c:delete val="1"/>
        <c:axPos val="b"/>
        <c:majorTickMark val="none"/>
        <c:tickLblPos val="none"/>
        <c:crossAx val="76457088"/>
        <c:crosses val="autoZero"/>
        <c:auto val="1"/>
        <c:lblAlgn val="ctr"/>
        <c:lblOffset val="100"/>
      </c:catAx>
      <c:valAx>
        <c:axId val="76457088"/>
        <c:scaling>
          <c:orientation val="minMax"/>
        </c:scaling>
        <c:delete val="1"/>
        <c:axPos val="l"/>
        <c:numFmt formatCode="0.0%" sourceLinked="1"/>
        <c:tickLblPos val="none"/>
        <c:crossAx val="76438912"/>
        <c:crosses val="autoZero"/>
        <c:crossBetween val="between"/>
      </c:valAx>
    </c:plotArea>
    <c:plotVisOnly val="1"/>
  </c:chart>
  <c:txPr>
    <a:bodyPr/>
    <a:lstStyle/>
    <a:p>
      <a:pPr>
        <a:defRPr sz="1200" b="1">
          <a:latin typeface="Calibri" pitchFamily="34" charset="0"/>
        </a:defRPr>
      </a:pPr>
      <a:endParaRPr lang="pl-PL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style val="5"/>
  <c:chart>
    <c:title>
      <c:layout/>
      <c:txPr>
        <a:bodyPr/>
        <a:lstStyle/>
        <a:p>
          <a:pPr>
            <a:defRPr sz="1600">
              <a:solidFill>
                <a:srgbClr val="314B15"/>
              </a:solidFill>
            </a:defRPr>
          </a:pPr>
          <a:endParaRPr lang="pl-PL"/>
        </a:p>
      </c:txPr>
    </c:title>
    <c:plotArea>
      <c:layout/>
      <c:pieChart>
        <c:varyColors val="1"/>
        <c:ser>
          <c:idx val="0"/>
          <c:order val="0"/>
          <c:tx>
            <c:strRef>
              <c:f>Arkusz1!$C$2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A6D387"/>
            </a:solidFill>
          </c:spPr>
          <c:dPt>
            <c:idx val="0"/>
            <c:spPr>
              <a:solidFill>
                <a:srgbClr val="74B230"/>
              </a:solidFill>
            </c:spPr>
          </c:dPt>
          <c:dPt>
            <c:idx val="1"/>
            <c:spPr>
              <a:solidFill>
                <a:srgbClr val="C9E7A7"/>
              </a:solidFill>
            </c:spPr>
          </c:dPt>
          <c:dLbls>
            <c:dLbl>
              <c:idx val="0"/>
              <c:layout>
                <c:manualLayout>
                  <c:x val="-0.22655595175722693"/>
                  <c:y val="-7.4804959078734939E-2"/>
                </c:manualLayout>
              </c:layout>
              <c:tx>
                <c:rich>
                  <a:bodyPr/>
                  <a:lstStyle/>
                  <a:p>
                    <a:pPr>
                      <a:defRPr sz="1050" b="1">
                        <a:solidFill>
                          <a:schemeClr val="bg1"/>
                        </a:solidFill>
                      </a:defRPr>
                    </a:pPr>
                    <a:r>
                      <a:rPr lang="en-US" b="1" dirty="0" err="1" smtClean="0"/>
                      <a:t>akt</a:t>
                    </a:r>
                    <a:r>
                      <a:rPr lang="pl-PL" b="1" dirty="0" smtClean="0"/>
                      <a:t>y</a:t>
                    </a:r>
                    <a:r>
                      <a:rPr lang="en-US" b="1" dirty="0" err="1" smtClean="0"/>
                      <a:t>wni</a:t>
                    </a:r>
                    <a:r>
                      <a:rPr lang="en-US" b="1" dirty="0" smtClean="0"/>
                      <a:t> </a:t>
                    </a:r>
                    <a:r>
                      <a:rPr lang="en-US" b="1" dirty="0" err="1"/>
                      <a:t>zawodowo</a:t>
                    </a:r>
                    <a:r>
                      <a:rPr lang="en-US" b="1" dirty="0"/>
                      <a:t>
59,8%</a:t>
                    </a:r>
                  </a:p>
                </c:rich>
              </c:tx>
              <c:numFmt formatCode="0.0%" sourceLinked="0"/>
              <c:spPr/>
              <c:showCatName val="1"/>
              <c:showPercent val="1"/>
            </c:dLbl>
            <c:numFmt formatCode="0.0%" sourceLinked="0"/>
            <c:txPr>
              <a:bodyPr/>
              <a:lstStyle/>
              <a:p>
                <a:pPr>
                  <a:defRPr sz="1050" b="1"/>
                </a:pPr>
                <a:endParaRPr lang="pl-PL"/>
              </a:p>
            </c:txPr>
            <c:showCatName val="1"/>
            <c:showPercent val="1"/>
            <c:showLeaderLines val="1"/>
          </c:dLbls>
          <c:cat>
            <c:strRef>
              <c:f>Arkusz1!$A$3:$A$4</c:f>
              <c:strCache>
                <c:ptCount val="2"/>
                <c:pt idx="0">
                  <c:v>aktywni zawodowo</c:v>
                </c:pt>
                <c:pt idx="1">
                  <c:v>bierni zawodowo</c:v>
                </c:pt>
              </c:strCache>
            </c:strRef>
          </c:cat>
          <c:val>
            <c:numRef>
              <c:f>Arkusz1!$C$3:$C$4</c:f>
              <c:numCache>
                <c:formatCode>0.0</c:formatCode>
                <c:ptCount val="2"/>
                <c:pt idx="0">
                  <c:v>59.8</c:v>
                </c:pt>
                <c:pt idx="1">
                  <c:v>40.200000000000003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</c:chart>
  <c:txPr>
    <a:bodyPr/>
    <a:lstStyle/>
    <a:p>
      <a:pPr>
        <a:defRPr>
          <a:latin typeface="Calibri" pitchFamily="34" charset="0"/>
        </a:defRPr>
      </a:pPr>
      <a:endParaRPr lang="pl-PL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l-PL"/>
  <c:style val="5"/>
  <c:chart>
    <c:title>
      <c:layout/>
      <c:txPr>
        <a:bodyPr/>
        <a:lstStyle/>
        <a:p>
          <a:pPr>
            <a:defRPr sz="1600" b="1">
              <a:solidFill>
                <a:srgbClr val="314B15"/>
              </a:solidFill>
              <a:latin typeface="Calibri" pitchFamily="34" charset="0"/>
            </a:defRPr>
          </a:pPr>
          <a:endParaRPr lang="pl-PL"/>
        </a:p>
      </c:txPr>
    </c:title>
    <c:plotArea>
      <c:layout/>
      <c:pieChart>
        <c:varyColors val="1"/>
        <c:ser>
          <c:idx val="0"/>
          <c:order val="0"/>
          <c:tx>
            <c:strRef>
              <c:f>Arkusz1!$B$2</c:f>
              <c:strCache>
                <c:ptCount val="1"/>
                <c:pt idx="0">
                  <c:v>2002</c:v>
                </c:pt>
              </c:strCache>
            </c:strRef>
          </c:tx>
          <c:spPr>
            <a:solidFill>
              <a:srgbClr val="FFC000"/>
            </a:solidFill>
          </c:spPr>
          <c:dPt>
            <c:idx val="0"/>
            <c:spPr>
              <a:solidFill>
                <a:srgbClr val="74B230"/>
              </a:solidFill>
            </c:spPr>
          </c:dPt>
          <c:dPt>
            <c:idx val="1"/>
            <c:spPr>
              <a:solidFill>
                <a:srgbClr val="C9E7A7"/>
              </a:solidFill>
            </c:spPr>
          </c:dPt>
          <c:dLbls>
            <c:dLbl>
              <c:idx val="0"/>
              <c:layout>
                <c:manualLayout>
                  <c:x val="-0.24095486062506424"/>
                  <c:y val="-6.9210853386000179E-2"/>
                </c:manualLayout>
              </c:layout>
              <c:numFmt formatCode="0.0%" sourceLinked="0"/>
              <c:spPr/>
              <c:txPr>
                <a:bodyPr/>
                <a:lstStyle/>
                <a:p>
                  <a:pPr>
                    <a:defRPr sz="1050" b="1">
                      <a:solidFill>
                        <a:schemeClr val="bg1"/>
                      </a:solidFill>
                      <a:latin typeface="Calibri" pitchFamily="34" charset="0"/>
                    </a:defRPr>
                  </a:pPr>
                  <a:endParaRPr lang="pl-PL"/>
                </a:p>
              </c:txPr>
              <c:showCatName val="1"/>
              <c:showPercent val="1"/>
            </c:dLbl>
            <c:dLbl>
              <c:idx val="1"/>
              <c:layout>
                <c:manualLayout>
                  <c:x val="0.23084411191056114"/>
                  <c:y val="7.1811721916672094E-2"/>
                </c:manualLayout>
              </c:layout>
              <c:showCatName val="1"/>
              <c:showPercent val="1"/>
            </c:dLbl>
            <c:numFmt formatCode="0.0%" sourceLinked="0"/>
            <c:txPr>
              <a:bodyPr/>
              <a:lstStyle/>
              <a:p>
                <a:pPr>
                  <a:defRPr sz="1050" b="1">
                    <a:latin typeface="Calibri" pitchFamily="34" charset="0"/>
                  </a:defRPr>
                </a:pPr>
                <a:endParaRPr lang="pl-PL"/>
              </a:p>
            </c:txPr>
            <c:showCatName val="1"/>
            <c:showPercent val="1"/>
            <c:showLeaderLines val="1"/>
          </c:dLbls>
          <c:cat>
            <c:strRef>
              <c:f>Arkusz1!$A$3:$A$4</c:f>
              <c:strCache>
                <c:ptCount val="2"/>
                <c:pt idx="0">
                  <c:v>aktywni zawodowo</c:v>
                </c:pt>
                <c:pt idx="1">
                  <c:v>bierni zawodowo</c:v>
                </c:pt>
              </c:strCache>
            </c:strRef>
          </c:cat>
          <c:val>
            <c:numRef>
              <c:f>Arkusz1!$B$3:$B$4</c:f>
              <c:numCache>
                <c:formatCode>0.0</c:formatCode>
                <c:ptCount val="2"/>
                <c:pt idx="0">
                  <c:v>59</c:v>
                </c:pt>
                <c:pt idx="1">
                  <c:v>41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title>
      <c:tx>
        <c:rich>
          <a:bodyPr/>
          <a:lstStyle/>
          <a:p>
            <a:pPr>
              <a:defRPr sz="1600">
                <a:solidFill>
                  <a:srgbClr val="293E12"/>
                </a:solidFill>
              </a:defRPr>
            </a:pPr>
            <a:r>
              <a:rPr lang="pl-PL" sz="1600" dirty="0">
                <a:solidFill>
                  <a:srgbClr val="293E12"/>
                </a:solidFill>
              </a:rPr>
              <a:t>Kobiety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spPr>
            <a:solidFill>
              <a:srgbClr val="6CA62C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dLbl>
              <c:idx val="0"/>
              <c:layout>
                <c:manualLayout>
                  <c:x val="3.9100684261974585E-3"/>
                  <c:y val="0.10551550783397889"/>
                </c:manualLayout>
              </c:layout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chemeClr val="bg1"/>
                        </a:solidFill>
                      </a:rPr>
                      <a:t>81,8</a:t>
                    </a:r>
                    <a:r>
                      <a:rPr lang="pl-PL" smtClean="0">
                        <a:solidFill>
                          <a:schemeClr val="bg1"/>
                        </a:solidFill>
                      </a:rPr>
                      <a:t>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1"/>
              <c:layout>
                <c:manualLayout>
                  <c:x val="-3.9100684261973865E-3"/>
                  <c:y val="9.5923188939980794E-2"/>
                </c:manualLayout>
              </c:layout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chemeClr val="bg1"/>
                        </a:solidFill>
                      </a:rPr>
                      <a:t>18,2</a:t>
                    </a:r>
                    <a:r>
                      <a:rPr lang="pl-PL" smtClean="0">
                        <a:solidFill>
                          <a:schemeClr val="bg1"/>
                        </a:solidFill>
                      </a:rPr>
                      <a:t>%</a:t>
                    </a:r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Val val="1"/>
          </c:dLbls>
          <c:cat>
            <c:strRef>
              <c:f>Arkusz1!$A$10:$A$11</c:f>
              <c:strCache>
                <c:ptCount val="2"/>
                <c:pt idx="0">
                  <c:v>pracujący</c:v>
                </c:pt>
                <c:pt idx="1">
                  <c:v>bezrobotni</c:v>
                </c:pt>
              </c:strCache>
            </c:strRef>
          </c:cat>
          <c:val>
            <c:numRef>
              <c:f>Arkusz1!$B$10:$B$11</c:f>
              <c:numCache>
                <c:formatCode>0.0</c:formatCode>
                <c:ptCount val="2"/>
                <c:pt idx="0">
                  <c:v>81.793478260869549</c:v>
                </c:pt>
                <c:pt idx="1">
                  <c:v>18.206521739130427</c:v>
                </c:pt>
              </c:numCache>
            </c:numRef>
          </c:val>
        </c:ser>
        <c:ser>
          <c:idx val="1"/>
          <c:order val="1"/>
          <c:spPr>
            <a:solidFill>
              <a:srgbClr val="3D5D19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dLbl>
              <c:idx val="0"/>
              <c:layout>
                <c:manualLayout>
                  <c:x val="7.8201368523949169E-3"/>
                  <c:y val="0.11510782672797694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r>
                      <a:rPr lang="en-US" smtClean="0">
                        <a:solidFill>
                          <a:schemeClr val="bg1"/>
                        </a:solidFill>
                      </a:rPr>
                      <a:t>91,7</a:t>
                    </a:r>
                    <a:r>
                      <a:rPr lang="pl-PL" smtClean="0">
                        <a:solidFill>
                          <a:schemeClr val="bg1"/>
                        </a:solidFill>
                      </a:rPr>
                      <a:t>%</a:t>
                    </a:r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spPr/>
              <c:showVal val="1"/>
            </c:dLbl>
            <c:dLbl>
              <c:idx val="1"/>
              <c:layout>
                <c:manualLayout>
                  <c:x val="-3.9100684261974585E-3"/>
                  <c:y val="-3.7765035015741186E-7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8,3</a:t>
                    </a:r>
                    <a:r>
                      <a:rPr lang="pl-PL" smtClean="0"/>
                      <a:t>%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b="1"/>
                </a:pPr>
                <a:endParaRPr lang="pl-PL"/>
              </a:p>
            </c:txPr>
            <c:showVal val="1"/>
          </c:dLbls>
          <c:cat>
            <c:strRef>
              <c:f>Arkusz1!$A$10:$A$11</c:f>
              <c:strCache>
                <c:ptCount val="2"/>
                <c:pt idx="0">
                  <c:v>pracujący</c:v>
                </c:pt>
                <c:pt idx="1">
                  <c:v>bezrobotni</c:v>
                </c:pt>
              </c:strCache>
            </c:strRef>
          </c:cat>
          <c:val>
            <c:numRef>
              <c:f>Arkusz1!$C$10:$C$11</c:f>
              <c:numCache>
                <c:formatCode>0.0</c:formatCode>
                <c:ptCount val="2"/>
                <c:pt idx="0">
                  <c:v>91.714995857497911</c:v>
                </c:pt>
                <c:pt idx="1">
                  <c:v>8.2850041425020713</c:v>
                </c:pt>
              </c:numCache>
            </c:numRef>
          </c:val>
        </c:ser>
        <c:dLbls>
          <c:showVal val="1"/>
        </c:dLbls>
        <c:gapWidth val="55"/>
        <c:overlap val="-25"/>
        <c:axId val="76718080"/>
        <c:axId val="76719616"/>
      </c:barChart>
      <c:catAx>
        <c:axId val="7671808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b="1"/>
            </a:pPr>
            <a:endParaRPr lang="pl-PL"/>
          </a:p>
        </c:txPr>
        <c:crossAx val="76719616"/>
        <c:crosses val="autoZero"/>
        <c:auto val="1"/>
        <c:lblAlgn val="ctr"/>
        <c:lblOffset val="100"/>
      </c:catAx>
      <c:valAx>
        <c:axId val="76719616"/>
        <c:scaling>
          <c:orientation val="minMax"/>
          <c:max val="100"/>
        </c:scaling>
        <c:delete val="1"/>
        <c:axPos val="l"/>
        <c:numFmt formatCode="0.0" sourceLinked="1"/>
        <c:majorTickMark val="none"/>
        <c:tickLblPos val="none"/>
        <c:crossAx val="76718080"/>
        <c:crosses val="autoZero"/>
        <c:crossBetween val="between"/>
        <c:majorUnit val="25"/>
      </c:valAx>
    </c:plotArea>
    <c:plotVisOnly val="1"/>
    <c:dispBlanksAs val="gap"/>
  </c:chart>
  <c:txPr>
    <a:bodyPr/>
    <a:lstStyle/>
    <a:p>
      <a:pPr>
        <a:defRPr sz="1200">
          <a:latin typeface="Calibri" pitchFamily="34" charset="0"/>
        </a:defRPr>
      </a:pPr>
      <a:endParaRPr lang="pl-PL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title>
      <c:tx>
        <c:rich>
          <a:bodyPr/>
          <a:lstStyle/>
          <a:p>
            <a:pPr>
              <a:defRPr sz="1600">
                <a:solidFill>
                  <a:srgbClr val="24370F"/>
                </a:solidFill>
              </a:defRPr>
            </a:pPr>
            <a:r>
              <a:rPr lang="pl-PL" sz="1600" dirty="0">
                <a:solidFill>
                  <a:srgbClr val="24370F"/>
                </a:solidFill>
              </a:rPr>
              <a:t>Mężczyźni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v>2002+Arkusz1!$B$14:$B$15</c:v>
          </c:tx>
          <c:spPr>
            <a:solidFill>
              <a:srgbClr val="6CA62C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dLbl>
              <c:idx val="0"/>
              <c:layout>
                <c:manualLayout>
                  <c:x val="7.8201368523949169E-3"/>
                  <c:y val="9.8089841614591097E-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r>
                      <a:rPr lang="en-US" smtClean="0">
                        <a:solidFill>
                          <a:schemeClr val="bg1"/>
                        </a:solidFill>
                      </a:rPr>
                      <a:t>84,3</a:t>
                    </a:r>
                    <a:r>
                      <a:rPr lang="pl-PL" smtClean="0">
                        <a:solidFill>
                          <a:schemeClr val="bg1"/>
                        </a:solidFill>
                      </a:rPr>
                      <a:t>%</a:t>
                    </a:r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spPr/>
              <c:showVal val="1"/>
            </c:dLbl>
            <c:dLbl>
              <c:idx val="1"/>
              <c:layout>
                <c:manualLayout>
                  <c:x val="-3.9100684261973865E-3"/>
                  <c:y val="0.10279248402368824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r>
                      <a:rPr lang="en-US" smtClean="0">
                        <a:solidFill>
                          <a:schemeClr val="bg1"/>
                        </a:solidFill>
                      </a:rPr>
                      <a:t>15,7</a:t>
                    </a:r>
                    <a:r>
                      <a:rPr lang="pl-PL" smtClean="0">
                        <a:solidFill>
                          <a:schemeClr val="bg1"/>
                        </a:solidFill>
                      </a:rPr>
                      <a:t>%</a:t>
                    </a:r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spPr/>
              <c:showVal val="1"/>
            </c:dLbl>
            <c:txPr>
              <a:bodyPr/>
              <a:lstStyle/>
              <a:p>
                <a:pPr>
                  <a:defRPr b="1"/>
                </a:pPr>
                <a:endParaRPr lang="pl-PL"/>
              </a:p>
            </c:txPr>
            <c:showVal val="1"/>
          </c:dLbls>
          <c:cat>
            <c:strRef>
              <c:f>Arkusz1!$A$14:$A$15</c:f>
              <c:strCache>
                <c:ptCount val="2"/>
                <c:pt idx="0">
                  <c:v>pracujący</c:v>
                </c:pt>
                <c:pt idx="1">
                  <c:v>bezrobotni</c:v>
                </c:pt>
              </c:strCache>
            </c:strRef>
          </c:cat>
          <c:val>
            <c:numRef>
              <c:f>Arkusz1!$B$14:$B$15</c:f>
              <c:numCache>
                <c:formatCode>0.0</c:formatCode>
                <c:ptCount val="2"/>
                <c:pt idx="0">
                  <c:v>84.258492129246051</c:v>
                </c:pt>
                <c:pt idx="1">
                  <c:v>15.741507870753935</c:v>
                </c:pt>
              </c:numCache>
            </c:numRef>
          </c:val>
        </c:ser>
        <c:ser>
          <c:idx val="1"/>
          <c:order val="1"/>
          <c:tx>
            <c:v>2012</c:v>
          </c:tx>
          <c:spPr>
            <a:gradFill rotWithShape="1">
              <a:gsLst>
                <a:gs pos="0">
                  <a:schemeClr val="accent2">
                    <a:tint val="30000"/>
                    <a:satMod val="250000"/>
                  </a:schemeClr>
                </a:gs>
                <a:gs pos="72000">
                  <a:schemeClr val="accent2">
                    <a:tint val="75000"/>
                    <a:satMod val="210000"/>
                  </a:schemeClr>
                </a:gs>
                <a:gs pos="100000">
                  <a:schemeClr val="accent2">
                    <a:tint val="85000"/>
                    <a:satMod val="210000"/>
                  </a:schemeClr>
                </a:gs>
              </a:gsLst>
              <a:lin ang="5400000" scaled="1"/>
            </a:gradFill>
            <a:ln w="10000" cap="flat" cmpd="sng" algn="ctr">
              <a:solidFill>
                <a:schemeClr val="accent2"/>
              </a:solidFill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Pt>
            <c:idx val="0"/>
            <c:spPr>
              <a:solidFill>
                <a:srgbClr val="3D5D19"/>
              </a:solidFill>
              <a:ln w="10000" cap="flat" cmpd="sng" algn="ctr">
                <a:noFill/>
                <a:prstDash val="solid"/>
              </a:ln>
              <a:effectLst>
                <a:outerShdw blurRad="76200" dist="50800" dir="5400000" rotWithShape="0">
                  <a:srgbClr val="4E3B30">
                    <a:alpha val="60000"/>
                  </a:srgbClr>
                </a:outerShdw>
              </a:effectLst>
            </c:spPr>
          </c:dPt>
          <c:dPt>
            <c:idx val="1"/>
            <c:spPr>
              <a:solidFill>
                <a:srgbClr val="3D5D19"/>
              </a:solidFill>
              <a:ln w="10000" cap="flat" cmpd="sng" algn="ctr">
                <a:noFill/>
                <a:prstDash val="solid"/>
              </a:ln>
              <a:effectLst>
                <a:outerShdw blurRad="76200" dist="50800" dir="5400000" rotWithShape="0">
                  <a:srgbClr val="4E3B30">
                    <a:alpha val="60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3.9100684261974229E-3"/>
                  <c:y val="0.1120840012223334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r>
                      <a:rPr lang="en-US" smtClean="0">
                        <a:solidFill>
                          <a:schemeClr val="bg1"/>
                        </a:solidFill>
                      </a:rPr>
                      <a:t>92,4</a:t>
                    </a:r>
                    <a:r>
                      <a:rPr lang="pl-PL" smtClean="0">
                        <a:solidFill>
                          <a:schemeClr val="bg1"/>
                        </a:solidFill>
                      </a:rPr>
                      <a:t>%</a:t>
                    </a:r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spPr/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7,6</a:t>
                    </a:r>
                    <a:r>
                      <a:rPr lang="pl-PL" smtClean="0"/>
                      <a:t>%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b="1"/>
                </a:pPr>
                <a:endParaRPr lang="pl-PL"/>
              </a:p>
            </c:txPr>
            <c:showVal val="1"/>
          </c:dLbls>
          <c:cat>
            <c:strRef>
              <c:f>Arkusz1!$A$14:$A$15</c:f>
              <c:strCache>
                <c:ptCount val="2"/>
                <c:pt idx="0">
                  <c:v>pracujący</c:v>
                </c:pt>
                <c:pt idx="1">
                  <c:v>bezrobotni</c:v>
                </c:pt>
              </c:strCache>
            </c:strRef>
          </c:cat>
          <c:val>
            <c:numRef>
              <c:f>Arkusz1!$C$14:$C$15</c:f>
              <c:numCache>
                <c:formatCode>0.0</c:formatCode>
                <c:ptCount val="2"/>
                <c:pt idx="0">
                  <c:v>92.372288313504114</c:v>
                </c:pt>
                <c:pt idx="1">
                  <c:v>7.6277116864940355</c:v>
                </c:pt>
              </c:numCache>
            </c:numRef>
          </c:val>
        </c:ser>
        <c:dLbls>
          <c:showVal val="1"/>
        </c:dLbls>
        <c:gapWidth val="55"/>
        <c:overlap val="-25"/>
        <c:axId val="76779904"/>
        <c:axId val="76781440"/>
      </c:barChart>
      <c:catAx>
        <c:axId val="7677990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b="1"/>
            </a:pPr>
            <a:endParaRPr lang="pl-PL"/>
          </a:p>
        </c:txPr>
        <c:crossAx val="76781440"/>
        <c:crosses val="autoZero"/>
        <c:auto val="1"/>
        <c:lblAlgn val="ctr"/>
        <c:lblOffset val="100"/>
      </c:catAx>
      <c:valAx>
        <c:axId val="76781440"/>
        <c:scaling>
          <c:orientation val="minMax"/>
          <c:max val="100"/>
        </c:scaling>
        <c:delete val="1"/>
        <c:axPos val="l"/>
        <c:numFmt formatCode="0.0" sourceLinked="1"/>
        <c:majorTickMark val="none"/>
        <c:tickLblPos val="none"/>
        <c:crossAx val="76779904"/>
        <c:crosses val="autoZero"/>
        <c:crossBetween val="between"/>
        <c:majorUnit val="25"/>
      </c:valAx>
    </c:plotArea>
    <c:plotVisOnly val="1"/>
    <c:dispBlanksAs val="gap"/>
  </c:chart>
  <c:txPr>
    <a:bodyPr/>
    <a:lstStyle/>
    <a:p>
      <a:pPr>
        <a:defRPr sz="1200">
          <a:latin typeface="Calibri" pitchFamily="34" charset="0"/>
        </a:defRPr>
      </a:pPr>
      <a:endParaRPr lang="pl-PL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title>
      <c:tx>
        <c:rich>
          <a:bodyPr/>
          <a:lstStyle/>
          <a:p>
            <a:pPr>
              <a:defRPr sz="1600">
                <a:solidFill>
                  <a:srgbClr val="2F4814"/>
                </a:solidFill>
              </a:defRPr>
            </a:pPr>
            <a:r>
              <a:rPr lang="pl-PL" sz="1600" dirty="0" smtClean="0">
                <a:solidFill>
                  <a:srgbClr val="2F4814"/>
                </a:solidFill>
              </a:rPr>
              <a:t>Wskaźnik zatrudnienia </a:t>
            </a:r>
            <a:r>
              <a:rPr lang="pl-PL" sz="1600" b="0" dirty="0" smtClean="0">
                <a:solidFill>
                  <a:srgbClr val="2F4814"/>
                </a:solidFill>
              </a:rPr>
              <a:t>(w %)</a:t>
            </a:r>
            <a:endParaRPr lang="pl-PL" sz="1600" b="0" dirty="0">
              <a:solidFill>
                <a:srgbClr val="2F4814"/>
              </a:solidFill>
            </a:endParaRPr>
          </a:p>
        </c:rich>
      </c:tx>
      <c:layout>
        <c:manualLayout>
          <c:xMode val="edge"/>
          <c:yMode val="edge"/>
          <c:x val="0.22913675394847877"/>
          <c:y val="1.9047485731883626E-2"/>
        </c:manualLayout>
      </c:layout>
    </c:title>
    <c:plotArea>
      <c:layout/>
      <c:barChart>
        <c:barDir val="bar"/>
        <c:grouping val="clustered"/>
        <c:ser>
          <c:idx val="0"/>
          <c:order val="0"/>
          <c:spPr>
            <a:solidFill>
              <a:srgbClr val="7CC032"/>
            </a:solidFill>
            <a:ln w="10000" cap="flat" cmpd="sng" algn="ctr">
              <a:solidFill>
                <a:schemeClr val="accent2"/>
              </a:solidFill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dLbl>
              <c:idx val="0"/>
              <c:layout>
                <c:manualLayout>
                  <c:x val="-0.12530130601162789"/>
                  <c:y val="3.1748309223182552E-3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>
                        <a:solidFill>
                          <a:schemeClr val="bg1"/>
                        </a:solidFill>
                      </a:rPr>
                      <a:t>72,9</a:t>
                    </a:r>
                    <a:endParaRPr lang="en-US" sz="1300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1"/>
              <c:layout>
                <c:manualLayout>
                  <c:x val="-0.12902292588105418"/>
                  <c:y val="-6.3486619766190914E-3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>
                        <a:solidFill>
                          <a:schemeClr val="bg1"/>
                        </a:solidFill>
                      </a:rPr>
                      <a:t>64,8</a:t>
                    </a:r>
                    <a:endParaRPr lang="en-US" sz="1300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2"/>
              <c:layout>
                <c:manualLayout>
                  <c:x val="-0.12878742548663241"/>
                  <c:y val="7.4990101306629047E-7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>
                        <a:solidFill>
                          <a:schemeClr val="bg1"/>
                        </a:solidFill>
                      </a:rPr>
                      <a:t>39,5</a:t>
                    </a:r>
                    <a:endParaRPr lang="en-US" sz="1300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3"/>
              <c:layout>
                <c:manualLayout>
                  <c:x val="-0.12878715101064803"/>
                  <c:y val="-9.5232429319329868E-3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>
                        <a:solidFill>
                          <a:schemeClr val="bg1"/>
                        </a:solidFill>
                      </a:rPr>
                      <a:t>58,4</a:t>
                    </a:r>
                    <a:endParaRPr lang="en-US" sz="1300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4"/>
              <c:layout>
                <c:manualLayout>
                  <c:x val="-0.12727341595792394"/>
                  <c:y val="1.999736034843437E-6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>
                        <a:solidFill>
                          <a:schemeClr val="bg1"/>
                        </a:solidFill>
                      </a:rPr>
                      <a:t>22,2</a:t>
                    </a:r>
                    <a:endParaRPr lang="en-US" sz="1300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300" b="1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Val val="1"/>
          </c:dLbls>
          <c:cat>
            <c:strRef>
              <c:f>wskaźniki!$A$4:$A$8</c:f>
              <c:strCache>
                <c:ptCount val="5"/>
                <c:pt idx="0">
                  <c:v>wyższym</c:v>
                </c:pt>
                <c:pt idx="1">
                  <c:v>policealnym i średnim zawodowym</c:v>
                </c:pt>
                <c:pt idx="2">
                  <c:v>średnim ogólnokształcącym</c:v>
                </c:pt>
                <c:pt idx="3">
                  <c:v>zasadniczym zawodowym</c:v>
                </c:pt>
                <c:pt idx="4">
                  <c:v>gimnazjalnym, podstawowym i niepełnym podstawowym</c:v>
                </c:pt>
              </c:strCache>
            </c:strRef>
          </c:cat>
          <c:val>
            <c:numRef>
              <c:f>wskaźniki!$B$4:$B$8</c:f>
              <c:numCache>
                <c:formatCode>General</c:formatCode>
                <c:ptCount val="5"/>
                <c:pt idx="0">
                  <c:v>-72.900000000000006</c:v>
                </c:pt>
                <c:pt idx="1">
                  <c:v>-64.8</c:v>
                </c:pt>
                <c:pt idx="2">
                  <c:v>-39.5</c:v>
                </c:pt>
                <c:pt idx="3">
                  <c:v>-58.4</c:v>
                </c:pt>
                <c:pt idx="4">
                  <c:v>-22.2</c:v>
                </c:pt>
              </c:numCache>
            </c:numRef>
          </c:val>
        </c:ser>
        <c:ser>
          <c:idx val="1"/>
          <c:order val="1"/>
          <c:spPr>
            <a:solidFill>
              <a:srgbClr val="314B15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>
                <a:rot lat="0" lon="0" rev="0"/>
              </a:lightRig>
            </a:scene3d>
            <a:sp3d prstMaterial="metal">
              <a:bevelT w="10000" h="10000"/>
            </a:sp3d>
          </c:spPr>
          <c:dLbls>
            <c:dLbl>
              <c:idx val="0"/>
              <c:layout>
                <c:manualLayout>
                  <c:x val="-0.11856539088399402"/>
                  <c:y val="2.4996700435542592E-7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/>
                      <a:t>78,5</a:t>
                    </a:r>
                    <a:endParaRPr lang="en-US" sz="1300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0.12543719229061764"/>
                  <c:y val="-3.1725812192790652E-3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/>
                      <a:t>61,1</a:t>
                    </a:r>
                    <a:endParaRPr lang="en-US" sz="1300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-0.12541933068482541"/>
                  <c:y val="-3.1743309883095826E-3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/>
                      <a:t>45,2</a:t>
                    </a:r>
                    <a:endParaRPr lang="en-US" sz="1300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-0.11531504627939568"/>
                  <c:y val="3.1758307903356812E-3"/>
                </c:manualLayout>
              </c:layout>
              <c:tx>
                <c:rich>
                  <a:bodyPr/>
                  <a:lstStyle/>
                  <a:p>
                    <a:r>
                      <a:rPr lang="en-US" sz="1300" b="1" dirty="0" smtClean="0">
                        <a:solidFill>
                          <a:schemeClr val="bg1"/>
                        </a:solidFill>
                      </a:rPr>
                      <a:t>57</a:t>
                    </a:r>
                    <a:r>
                      <a:rPr lang="pl-PL" sz="1300" b="1" dirty="0" smtClean="0">
                        <a:solidFill>
                          <a:schemeClr val="bg1"/>
                        </a:solidFill>
                      </a:rPr>
                      <a:t>,0</a:t>
                    </a:r>
                    <a:endParaRPr lang="en-US" sz="13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4"/>
              <c:layout>
                <c:manualLayout>
                  <c:x val="-0.12559911245445771"/>
                  <c:y val="-6.3474121415973113E-3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>
                        <a:solidFill>
                          <a:schemeClr val="bg1"/>
                        </a:solidFill>
                      </a:rPr>
                      <a:t>17,5</a:t>
                    </a:r>
                    <a:endParaRPr lang="en-US" sz="1300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300" b="1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Val val="1"/>
          </c:dLbls>
          <c:cat>
            <c:strRef>
              <c:f>wskaźniki!$A$4:$A$8</c:f>
              <c:strCache>
                <c:ptCount val="5"/>
                <c:pt idx="0">
                  <c:v>wyższym</c:v>
                </c:pt>
                <c:pt idx="1">
                  <c:v>policealnym i średnim zawodowym</c:v>
                </c:pt>
                <c:pt idx="2">
                  <c:v>średnim ogólnokształcącym</c:v>
                </c:pt>
                <c:pt idx="3">
                  <c:v>zasadniczym zawodowym</c:v>
                </c:pt>
                <c:pt idx="4">
                  <c:v>gimnazjalnym, podstawowym i niepełnym podstawowym</c:v>
                </c:pt>
              </c:strCache>
            </c:strRef>
          </c:cat>
          <c:val>
            <c:numRef>
              <c:f>wskaźniki!$C$4:$C$8</c:f>
              <c:numCache>
                <c:formatCode>General</c:formatCode>
                <c:ptCount val="5"/>
                <c:pt idx="0">
                  <c:v>-78.5</c:v>
                </c:pt>
                <c:pt idx="1">
                  <c:v>-61.1</c:v>
                </c:pt>
                <c:pt idx="2">
                  <c:v>-45.2</c:v>
                </c:pt>
                <c:pt idx="3">
                  <c:v>-57</c:v>
                </c:pt>
                <c:pt idx="4">
                  <c:v>-17.5</c:v>
                </c:pt>
              </c:numCache>
            </c:numRef>
          </c:val>
        </c:ser>
        <c:dLbls>
          <c:showVal val="1"/>
        </c:dLbls>
        <c:gapWidth val="100"/>
        <c:overlap val="-25"/>
        <c:axId val="76565888"/>
        <c:axId val="76579968"/>
      </c:barChart>
      <c:catAx>
        <c:axId val="76565888"/>
        <c:scaling>
          <c:orientation val="maxMin"/>
        </c:scaling>
        <c:delete val="1"/>
        <c:axPos val="l"/>
        <c:majorTickMark val="none"/>
        <c:tickLblPos val="none"/>
        <c:crossAx val="76579968"/>
        <c:crosses val="autoZero"/>
        <c:auto val="1"/>
        <c:lblAlgn val="ctr"/>
        <c:lblOffset val="100"/>
      </c:catAx>
      <c:valAx>
        <c:axId val="76579968"/>
        <c:scaling>
          <c:orientation val="minMax"/>
        </c:scaling>
        <c:delete val="1"/>
        <c:axPos val="t"/>
        <c:numFmt formatCode="General" sourceLinked="1"/>
        <c:tickLblPos val="none"/>
        <c:crossAx val="76565888"/>
        <c:crosses val="autoZero"/>
        <c:crossBetween val="between"/>
      </c:valAx>
    </c:plotArea>
    <c:plotVisOnly val="1"/>
  </c:chart>
  <c:txPr>
    <a:bodyPr/>
    <a:lstStyle/>
    <a:p>
      <a:pPr>
        <a:defRPr sz="1050">
          <a:latin typeface="Calibri" pitchFamily="34" charset="0"/>
        </a:defRPr>
      </a:pPr>
      <a:endParaRPr lang="pl-PL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title>
      <c:tx>
        <c:rich>
          <a:bodyPr/>
          <a:lstStyle/>
          <a:p>
            <a:pPr>
              <a:defRPr sz="1600">
                <a:solidFill>
                  <a:srgbClr val="18240A"/>
                </a:solidFill>
              </a:defRPr>
            </a:pPr>
            <a:r>
              <a:rPr lang="pl-PL" sz="1600" dirty="0" smtClean="0">
                <a:solidFill>
                  <a:srgbClr val="18240A"/>
                </a:solidFill>
              </a:rPr>
              <a:t>Stopa bezrobocia</a:t>
            </a:r>
            <a:r>
              <a:rPr lang="pl-PL" sz="1600" b="0" dirty="0" smtClean="0">
                <a:solidFill>
                  <a:srgbClr val="18240A"/>
                </a:solidFill>
              </a:rPr>
              <a:t> (w %)</a:t>
            </a:r>
            <a:endParaRPr lang="pl-PL" sz="1600" dirty="0">
              <a:solidFill>
                <a:srgbClr val="18240A"/>
              </a:solidFill>
            </a:endParaRPr>
          </a:p>
        </c:rich>
      </c:tx>
      <c:layout>
        <c:manualLayout>
          <c:xMode val="edge"/>
          <c:yMode val="edge"/>
          <c:x val="0.10766281553537636"/>
          <c:y val="1.9047485731883595E-2"/>
        </c:manualLayout>
      </c:layout>
    </c:title>
    <c:plotArea>
      <c:layout/>
      <c:barChart>
        <c:barDir val="bar"/>
        <c:grouping val="clustered"/>
        <c:ser>
          <c:idx val="0"/>
          <c:order val="0"/>
          <c:tx>
            <c:strRef>
              <c:f>wskaźniki!$B$9</c:f>
              <c:strCache>
                <c:ptCount val="1"/>
                <c:pt idx="0">
                  <c:v>2002 r</c:v>
                </c:pt>
              </c:strCache>
            </c:strRef>
          </c:tx>
          <c:spPr>
            <a:solidFill>
              <a:srgbClr val="7CC032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>
                <a:rot lat="0" lon="0" rev="0"/>
              </a:lightRig>
            </a:scene3d>
            <a:sp3d prstMaterial="metal">
              <a:bevelT w="10000" h="10000"/>
            </a:sp3d>
          </c:spPr>
          <c:dLbls>
            <c:dLbl>
              <c:idx val="0"/>
              <c:layout>
                <c:manualLayout>
                  <c:x val="-0.12871339872025794"/>
                  <c:y val="3.1753308563270211E-3"/>
                </c:manualLayout>
              </c:layout>
              <c:showVal val="1"/>
            </c:dLbl>
            <c:dLbl>
              <c:idx val="1"/>
              <c:layout>
                <c:manualLayout>
                  <c:x val="-0.17578607401600771"/>
                  <c:y val="-3.1740810213052137E-3"/>
                </c:manualLayout>
              </c:layout>
              <c:showVal val="1"/>
            </c:dLbl>
            <c:dLbl>
              <c:idx val="2"/>
              <c:layout>
                <c:manualLayout>
                  <c:x val="-0.15332487222797703"/>
                  <c:y val="4.9993400871086264E-7"/>
                </c:manualLayout>
              </c:layout>
              <c:showVal val="1"/>
            </c:dLbl>
            <c:dLbl>
              <c:idx val="3"/>
              <c:layout>
                <c:manualLayout>
                  <c:x val="-0.17132571833851093"/>
                  <c:y val="-6.348911943623442E-3"/>
                </c:manualLayout>
              </c:layout>
              <c:showVal val="1"/>
            </c:dLbl>
            <c:dLbl>
              <c:idx val="4"/>
              <c:layout>
                <c:manualLayout>
                  <c:x val="-0.16638787013447559"/>
                  <c:y val="-3.1743309883095826E-3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Val val="1"/>
          </c:dLbls>
          <c:cat>
            <c:strRef>
              <c:f>wskaźniki!$A$10:$A$14</c:f>
              <c:strCache>
                <c:ptCount val="5"/>
                <c:pt idx="0">
                  <c:v>wyższym</c:v>
                </c:pt>
                <c:pt idx="1">
                  <c:v>policealnym i średnim zawodowym</c:v>
                </c:pt>
                <c:pt idx="2">
                  <c:v>średnim ogólnokształcącym</c:v>
                </c:pt>
                <c:pt idx="3">
                  <c:v>zasadniczym zawodowym</c:v>
                </c:pt>
                <c:pt idx="4">
                  <c:v>gimnazjalnym, podstawowym i niepełnym podstawowym</c:v>
                </c:pt>
              </c:strCache>
            </c:strRef>
          </c:cat>
          <c:val>
            <c:numRef>
              <c:f>wskaźniki!$B$10:$B$14</c:f>
              <c:numCache>
                <c:formatCode>0.0</c:formatCode>
                <c:ptCount val="5"/>
                <c:pt idx="0" formatCode="General">
                  <c:v>6.6</c:v>
                </c:pt>
                <c:pt idx="1">
                  <c:v>13</c:v>
                </c:pt>
                <c:pt idx="2" formatCode="General">
                  <c:v>21.6</c:v>
                </c:pt>
                <c:pt idx="3" formatCode="General">
                  <c:v>23.1</c:v>
                </c:pt>
                <c:pt idx="4" formatCode="General">
                  <c:v>22.1</c:v>
                </c:pt>
              </c:numCache>
            </c:numRef>
          </c:val>
        </c:ser>
        <c:ser>
          <c:idx val="1"/>
          <c:order val="1"/>
          <c:tx>
            <c:strRef>
              <c:f>wskaźniki!$C$9</c:f>
              <c:strCache>
                <c:ptCount val="1"/>
                <c:pt idx="0">
                  <c:v>2012 r.</c:v>
                </c:pt>
              </c:strCache>
            </c:strRef>
          </c:tx>
          <c:spPr>
            <a:solidFill>
              <a:srgbClr val="314B15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>
                <a:rot lat="0" lon="0" rev="0"/>
              </a:lightRig>
            </a:scene3d>
            <a:sp3d prstMaterial="metal">
              <a:bevelT w="10000" h="10000"/>
            </a:sp3d>
          </c:spPr>
          <c:dLbls>
            <c:dLbl>
              <c:idx val="0"/>
              <c:layout>
                <c:manualLayout>
                  <c:x val="-0.11971297566499002"/>
                  <c:y val="7.4990101306629047E-7"/>
                </c:manualLayout>
              </c:layout>
              <c:showVal val="1"/>
            </c:dLbl>
            <c:dLbl>
              <c:idx val="1"/>
              <c:layout>
                <c:manualLayout>
                  <c:x val="-0.12329728031455429"/>
                  <c:y val="6.3504117456495814E-3"/>
                </c:manualLayout>
              </c:layout>
              <c:showVal val="1"/>
            </c:dLbl>
            <c:dLbl>
              <c:idx val="2"/>
              <c:layout>
                <c:manualLayout>
                  <c:x val="-0.16861746471687974"/>
                  <c:y val="-3.1743309883095826E-3"/>
                </c:manualLayout>
              </c:layout>
              <c:showVal val="1"/>
            </c:dLbl>
            <c:dLbl>
              <c:idx val="3"/>
              <c:layout>
                <c:manualLayout>
                  <c:x val="-0.15380275359208281"/>
                  <c:y val="3.175080889322631E-3"/>
                </c:manualLayout>
              </c:layout>
              <c:showVal val="1"/>
            </c:dLbl>
            <c:dLbl>
              <c:idx val="4"/>
              <c:layout>
                <c:manualLayout>
                  <c:x val="-0.15826310926957643"/>
                  <c:y val="-6.3484120096147434E-3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solidFill>
                          <a:schemeClr val="bg1"/>
                        </a:solidFill>
                      </a:rPr>
                      <a:t>19</a:t>
                    </a:r>
                    <a:r>
                      <a:rPr lang="pl-PL" sz="1200" b="1" dirty="0" smtClean="0">
                        <a:solidFill>
                          <a:schemeClr val="bg1"/>
                        </a:solidFill>
                      </a:rPr>
                      <a:t>,0</a:t>
                    </a:r>
                    <a:endParaRPr lang="en-US" sz="1200" b="1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Val val="1"/>
          </c:dLbls>
          <c:cat>
            <c:strRef>
              <c:f>wskaźniki!$A$10:$A$14</c:f>
              <c:strCache>
                <c:ptCount val="5"/>
                <c:pt idx="0">
                  <c:v>wyższym</c:v>
                </c:pt>
                <c:pt idx="1">
                  <c:v>policealnym i średnim zawodowym</c:v>
                </c:pt>
                <c:pt idx="2">
                  <c:v>średnim ogólnokształcącym</c:v>
                </c:pt>
                <c:pt idx="3">
                  <c:v>zasadniczym zawodowym</c:v>
                </c:pt>
                <c:pt idx="4">
                  <c:v>gimnazjalnym, podstawowym i niepełnym podstawowym</c:v>
                </c:pt>
              </c:strCache>
            </c:strRef>
          </c:cat>
          <c:val>
            <c:numRef>
              <c:f>wskaźniki!$C$10:$C$14</c:f>
              <c:numCache>
                <c:formatCode>General</c:formatCode>
                <c:ptCount val="5"/>
                <c:pt idx="0">
                  <c:v>3.7</c:v>
                </c:pt>
                <c:pt idx="1">
                  <c:v>7.4</c:v>
                </c:pt>
                <c:pt idx="2">
                  <c:v>12.7</c:v>
                </c:pt>
                <c:pt idx="3">
                  <c:v>10.4</c:v>
                </c:pt>
                <c:pt idx="4">
                  <c:v>19</c:v>
                </c:pt>
              </c:numCache>
            </c:numRef>
          </c:val>
        </c:ser>
        <c:dLbls>
          <c:showVal val="1"/>
        </c:dLbls>
        <c:gapWidth val="100"/>
        <c:overlap val="-25"/>
        <c:axId val="76605312"/>
        <c:axId val="76606848"/>
      </c:barChart>
      <c:catAx>
        <c:axId val="76605312"/>
        <c:scaling>
          <c:orientation val="maxMin"/>
        </c:scaling>
        <c:delete val="1"/>
        <c:axPos val="l"/>
        <c:majorTickMark val="none"/>
        <c:tickLblPos val="none"/>
        <c:crossAx val="76606848"/>
        <c:crosses val="autoZero"/>
        <c:auto val="1"/>
        <c:lblAlgn val="ctr"/>
        <c:lblOffset val="100"/>
      </c:catAx>
      <c:valAx>
        <c:axId val="76606848"/>
        <c:scaling>
          <c:orientation val="minMax"/>
        </c:scaling>
        <c:delete val="1"/>
        <c:axPos val="t"/>
        <c:numFmt formatCode="General" sourceLinked="1"/>
        <c:tickLblPos val="none"/>
        <c:crossAx val="76605312"/>
        <c:crosses val="autoZero"/>
        <c:crossBetween val="between"/>
      </c:valAx>
    </c:plotArea>
    <c:plotVisOnly val="1"/>
  </c:chart>
  <c:txPr>
    <a:bodyPr/>
    <a:lstStyle/>
    <a:p>
      <a:pPr>
        <a:defRPr sz="1050">
          <a:latin typeface="Calibri" pitchFamily="34" charset="0"/>
        </a:defRPr>
      </a:pPr>
      <a:endParaRPr lang="pl-PL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title>
      <c:tx>
        <c:rich>
          <a:bodyPr/>
          <a:lstStyle/>
          <a:p>
            <a:pPr>
              <a:defRPr sz="1600">
                <a:solidFill>
                  <a:srgbClr val="18240A"/>
                </a:solidFill>
              </a:defRPr>
            </a:pPr>
            <a:r>
              <a:rPr lang="pl-PL" sz="1600" dirty="0">
                <a:solidFill>
                  <a:srgbClr val="18240A"/>
                </a:solidFill>
              </a:rPr>
              <a:t>Bezrobotni według czasu pozostawania </a:t>
            </a:r>
            <a:r>
              <a:rPr lang="pl-PL" sz="1600" dirty="0" smtClean="0">
                <a:solidFill>
                  <a:srgbClr val="18240A"/>
                </a:solidFill>
              </a:rPr>
              <a:t/>
            </a:r>
            <a:br>
              <a:rPr lang="pl-PL" sz="1600" dirty="0" smtClean="0">
                <a:solidFill>
                  <a:srgbClr val="18240A"/>
                </a:solidFill>
              </a:rPr>
            </a:br>
            <a:r>
              <a:rPr lang="pl-PL" sz="1600" dirty="0" smtClean="0">
                <a:solidFill>
                  <a:srgbClr val="18240A"/>
                </a:solidFill>
              </a:rPr>
              <a:t>bez </a:t>
            </a:r>
            <a:r>
              <a:rPr lang="pl-PL" sz="1600" dirty="0">
                <a:solidFill>
                  <a:srgbClr val="18240A"/>
                </a:solidFill>
              </a:rPr>
              <a:t>pracy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Bezrobotni!$B$67</c:f>
              <c:strCache>
                <c:ptCount val="1"/>
                <c:pt idx="0">
                  <c:v>2004 r.</c:v>
                </c:pt>
              </c:strCache>
            </c:strRef>
          </c:tx>
          <c:spPr>
            <a:solidFill>
              <a:srgbClr val="92D050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>
                <a:rot lat="0" lon="0" rev="0"/>
              </a:lightRig>
            </a:scene3d>
            <a:sp3d prstMaterial="metal">
              <a:bevelT w="10000" h="10000"/>
            </a:sp3d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="0" smtClean="0"/>
                      <a:t>16,5</a:t>
                    </a:r>
                    <a:r>
                      <a:rPr lang="pl-PL" b="0" smtClean="0"/>
                      <a:t>%</a:t>
                    </a:r>
                    <a:endParaRPr lang="en-US" b="0"/>
                  </a:p>
                </c:rich>
              </c:tx>
              <c:showVal val="1"/>
            </c:dLbl>
            <c:dLbl>
              <c:idx val="1"/>
              <c:layout>
                <c:manualLayout>
                  <c:x val="-1.0158659057004476E-2"/>
                  <c:y val="8.0940821432129817E-17"/>
                </c:manualLayout>
              </c:layout>
              <c:tx>
                <c:rich>
                  <a:bodyPr/>
                  <a:lstStyle/>
                  <a:p>
                    <a:r>
                      <a:rPr lang="en-US" b="0" smtClean="0"/>
                      <a:t>12,1</a:t>
                    </a:r>
                    <a:r>
                      <a:rPr lang="pl-PL" b="0" smtClean="0"/>
                      <a:t>%</a:t>
                    </a:r>
                    <a:endParaRPr lang="en-US" b="0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-1.7777653349757845E-2"/>
                  <c:y val="8.8300097964440268E-3"/>
                </c:manualLayout>
              </c:layout>
              <c:tx>
                <c:rich>
                  <a:bodyPr/>
                  <a:lstStyle/>
                  <a:p>
                    <a:r>
                      <a:rPr lang="en-US" b="0" smtClean="0"/>
                      <a:t>19,9</a:t>
                    </a:r>
                    <a:r>
                      <a:rPr lang="pl-PL" b="0" smtClean="0"/>
                      <a:t>%</a:t>
                    </a:r>
                    <a:endParaRPr lang="en-US" b="0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b="0" smtClean="0"/>
                      <a:t>51,5</a:t>
                    </a:r>
                    <a:r>
                      <a:rPr lang="pl-PL" b="0" smtClean="0"/>
                      <a:t>%</a:t>
                    </a:r>
                    <a:endParaRPr lang="en-US" b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0"/>
                </a:pPr>
                <a:endParaRPr lang="pl-PL"/>
              </a:p>
            </c:txPr>
            <c:showVal val="1"/>
          </c:dLbls>
          <c:cat>
            <c:strRef>
              <c:f>Bezrobotni!$A$68:$A$71</c:f>
              <c:strCache>
                <c:ptCount val="4"/>
                <c:pt idx="0">
                  <c:v>do 3 miesięcy</c:v>
                </c:pt>
                <c:pt idx="1">
                  <c:v>4-6</c:v>
                </c:pt>
                <c:pt idx="2">
                  <c:v>7-12</c:v>
                </c:pt>
                <c:pt idx="3">
                  <c:v>powyżej 13 miesięcy</c:v>
                </c:pt>
              </c:strCache>
            </c:strRef>
          </c:cat>
          <c:val>
            <c:numRef>
              <c:f>Bezrobotni!$B$68:$B$71</c:f>
              <c:numCache>
                <c:formatCode>0.0</c:formatCode>
                <c:ptCount val="4"/>
                <c:pt idx="0">
                  <c:v>16.498316498316488</c:v>
                </c:pt>
                <c:pt idx="1">
                  <c:v>12.121212121211981</c:v>
                </c:pt>
                <c:pt idx="2">
                  <c:v>19.865319865319613</c:v>
                </c:pt>
                <c:pt idx="3">
                  <c:v>51.515151515151516</c:v>
                </c:pt>
              </c:numCache>
            </c:numRef>
          </c:val>
        </c:ser>
        <c:ser>
          <c:idx val="1"/>
          <c:order val="1"/>
          <c:tx>
            <c:strRef>
              <c:f>Bezrobotni!$C$67</c:f>
              <c:strCache>
                <c:ptCount val="1"/>
                <c:pt idx="0">
                  <c:v>2012 r.</c:v>
                </c:pt>
              </c:strCache>
            </c:strRef>
          </c:tx>
          <c:spPr>
            <a:solidFill>
              <a:srgbClr val="314B15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>
                <a:rot lat="0" lon="0" rev="0"/>
              </a:lightRig>
            </a:scene3d>
            <a:sp3d prstMaterial="metal">
              <a:bevelT w="10000" h="10000"/>
            </a:sp3d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="0" smtClean="0"/>
                      <a:t>31,0</a:t>
                    </a:r>
                    <a:r>
                      <a:rPr lang="pl-PL" b="0" smtClean="0"/>
                      <a:t>%</a:t>
                    </a:r>
                    <a:endParaRPr lang="en-US" b="0"/>
                  </a:p>
                </c:rich>
              </c:tx>
              <c:showVal val="1"/>
            </c:dLbl>
            <c:dLbl>
              <c:idx val="1"/>
              <c:layout>
                <c:manualLayout>
                  <c:x val="1.0158659057004476E-2"/>
                  <c:y val="8.8300097964440268E-3"/>
                </c:manualLayout>
              </c:layout>
              <c:tx>
                <c:rich>
                  <a:bodyPr/>
                  <a:lstStyle/>
                  <a:p>
                    <a:r>
                      <a:rPr lang="en-US" b="0" smtClean="0"/>
                      <a:t>19,5</a:t>
                    </a:r>
                    <a:r>
                      <a:rPr lang="pl-PL" b="0" smtClean="0"/>
                      <a:t>%</a:t>
                    </a:r>
                    <a:endParaRPr lang="en-US" b="0"/>
                  </a:p>
                </c:rich>
              </c:tx>
              <c:showVal val="1"/>
            </c:dLbl>
            <c:dLbl>
              <c:idx val="2"/>
              <c:layout>
                <c:manualLayout>
                  <c:x val="1.5237988585506712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b="0" smtClean="0"/>
                      <a:t>22,9</a:t>
                    </a:r>
                    <a:r>
                      <a:rPr lang="pl-PL" b="0" smtClean="0"/>
                      <a:t>%</a:t>
                    </a:r>
                    <a:endParaRPr lang="en-US" b="0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b="0" smtClean="0"/>
                      <a:t>26,6</a:t>
                    </a:r>
                    <a:r>
                      <a:rPr lang="pl-PL" b="0" smtClean="0"/>
                      <a:t>%</a:t>
                    </a:r>
                    <a:endParaRPr lang="en-US" b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0"/>
                </a:pPr>
                <a:endParaRPr lang="pl-PL"/>
              </a:p>
            </c:txPr>
            <c:showVal val="1"/>
          </c:dLbls>
          <c:cat>
            <c:strRef>
              <c:f>Bezrobotni!$A$68:$A$71</c:f>
              <c:strCache>
                <c:ptCount val="4"/>
                <c:pt idx="0">
                  <c:v>do 3 miesięcy</c:v>
                </c:pt>
                <c:pt idx="1">
                  <c:v>4-6</c:v>
                </c:pt>
                <c:pt idx="2">
                  <c:v>7-12</c:v>
                </c:pt>
                <c:pt idx="3">
                  <c:v>powyżej 13 miesięcy</c:v>
                </c:pt>
              </c:strCache>
            </c:strRef>
          </c:cat>
          <c:val>
            <c:numRef>
              <c:f>Bezrobotni!$C$68:$C$71</c:f>
              <c:numCache>
                <c:formatCode>General</c:formatCode>
                <c:ptCount val="4"/>
                <c:pt idx="0" formatCode="0.0">
                  <c:v>31</c:v>
                </c:pt>
                <c:pt idx="1">
                  <c:v>19.5</c:v>
                </c:pt>
                <c:pt idx="2">
                  <c:v>22.9</c:v>
                </c:pt>
                <c:pt idx="3">
                  <c:v>26.6</c:v>
                </c:pt>
              </c:numCache>
            </c:numRef>
          </c:val>
        </c:ser>
        <c:dLbls>
          <c:showVal val="1"/>
        </c:dLbls>
        <c:overlap val="-25"/>
        <c:axId val="77186176"/>
        <c:axId val="77187712"/>
      </c:barChart>
      <c:catAx>
        <c:axId val="7718617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 b="1"/>
            </a:pPr>
            <a:endParaRPr lang="pl-PL"/>
          </a:p>
        </c:txPr>
        <c:crossAx val="77187712"/>
        <c:crosses val="autoZero"/>
        <c:auto val="1"/>
        <c:lblAlgn val="ctr"/>
        <c:lblOffset val="100"/>
      </c:catAx>
      <c:valAx>
        <c:axId val="77187712"/>
        <c:scaling>
          <c:orientation val="minMax"/>
          <c:max val="100"/>
        </c:scaling>
        <c:delete val="1"/>
        <c:axPos val="l"/>
        <c:numFmt formatCode="0" sourceLinked="0"/>
        <c:majorTickMark val="none"/>
        <c:tickLblPos val="none"/>
        <c:crossAx val="77186176"/>
        <c:crosses val="autoZero"/>
        <c:crossBetween val="between"/>
        <c:majorUnit val="20"/>
      </c:valAx>
    </c:plotArea>
    <c:plotVisOnly val="1"/>
  </c:chart>
  <c:txPr>
    <a:bodyPr/>
    <a:lstStyle/>
    <a:p>
      <a:pPr>
        <a:defRPr>
          <a:latin typeface="Calibri" pitchFamily="34" charset="0"/>
        </a:defRPr>
      </a:pPr>
      <a:endParaRPr lang="pl-PL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title>
      <c:tx>
        <c:rich>
          <a:bodyPr/>
          <a:lstStyle/>
          <a:p>
            <a:pPr>
              <a:defRPr sz="1600">
                <a:solidFill>
                  <a:srgbClr val="18240A"/>
                </a:solidFill>
              </a:defRPr>
            </a:pPr>
            <a:r>
              <a:rPr lang="pl-PL" sz="1600" dirty="0">
                <a:solidFill>
                  <a:srgbClr val="18240A"/>
                </a:solidFill>
              </a:rPr>
              <a:t>Bezrobotni w podziale </a:t>
            </a:r>
            <a:r>
              <a:rPr lang="pl-PL" sz="1600" dirty="0" smtClean="0">
                <a:solidFill>
                  <a:srgbClr val="18240A"/>
                </a:solidFill>
              </a:rPr>
              <a:t/>
            </a:r>
            <a:br>
              <a:rPr lang="pl-PL" sz="1600" dirty="0" smtClean="0">
                <a:solidFill>
                  <a:srgbClr val="18240A"/>
                </a:solidFill>
              </a:rPr>
            </a:br>
            <a:r>
              <a:rPr lang="pl-PL" sz="1600" dirty="0" smtClean="0">
                <a:solidFill>
                  <a:srgbClr val="18240A"/>
                </a:solidFill>
              </a:rPr>
              <a:t>na grupy wieku</a:t>
            </a:r>
            <a:endParaRPr lang="pl-PL" sz="1600" dirty="0">
              <a:solidFill>
                <a:srgbClr val="18240A"/>
              </a:solidFill>
            </a:endParaRPr>
          </a:p>
        </c:rich>
      </c:tx>
      <c:layout>
        <c:manualLayout>
          <c:xMode val="edge"/>
          <c:yMode val="edge"/>
          <c:x val="0.14005411750765179"/>
          <c:y val="1.8390675879059827E-2"/>
        </c:manualLayout>
      </c:layout>
    </c:title>
    <c:plotArea>
      <c:layout/>
      <c:barChart>
        <c:barDir val="bar"/>
        <c:grouping val="clustered"/>
        <c:ser>
          <c:idx val="0"/>
          <c:order val="0"/>
          <c:tx>
            <c:strRef>
              <c:f>Bezrobotni!$B$111</c:f>
              <c:strCache>
                <c:ptCount val="1"/>
                <c:pt idx="0">
                  <c:v>2002 r</c:v>
                </c:pt>
              </c:strCache>
            </c:strRef>
          </c:tx>
          <c:spPr>
            <a:solidFill>
              <a:srgbClr val="76B630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>
                <a:rot lat="0" lon="0" rev="0"/>
              </a:lightRig>
            </a:scene3d>
            <a:sp3d prstMaterial="metal">
              <a:bevelT w="10000" h="10000"/>
            </a:sp3d>
          </c:spPr>
          <c:dLbls>
            <c:dLbl>
              <c:idx val="0"/>
              <c:layout>
                <c:manualLayout>
                  <c:x val="-0.16666550015397968"/>
                  <c:y val="3.065595341414981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31,2</a:t>
                    </a:r>
                    <a:r>
                      <a:rPr lang="pl-PL" dirty="0" smtClean="0">
                        <a:solidFill>
                          <a:schemeClr val="bg1"/>
                        </a:solidFill>
                      </a:rPr>
                      <a:t> 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1"/>
              <c:layout>
                <c:manualLayout>
                  <c:x val="-0.15185078902918142"/>
                  <c:y val="3.0651126465100157E-3"/>
                </c:manualLayout>
              </c:layout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chemeClr val="bg1"/>
                        </a:solidFill>
                      </a:rPr>
                      <a:t>22,3</a:t>
                    </a:r>
                    <a:r>
                      <a:rPr lang="pl-PL" smtClean="0">
                        <a:solidFill>
                          <a:schemeClr val="bg1"/>
                        </a:solidFill>
                      </a:rPr>
                      <a:t>%</a:t>
                    </a:r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2"/>
              <c:layout>
                <c:manualLayout>
                  <c:x val="-0.15185078902918148"/>
                  <c:y val="2.4134745248110449E-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19,7</a:t>
                    </a:r>
                    <a:r>
                      <a:rPr lang="pl-PL" dirty="0" smtClean="0">
                        <a:solidFill>
                          <a:schemeClr val="bg1"/>
                        </a:solidFill>
                      </a:rPr>
                      <a:t>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3"/>
              <c:layout>
                <c:manualLayout>
                  <c:x val="-0.15555446681038296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chemeClr val="bg1"/>
                        </a:solidFill>
                      </a:rPr>
                      <a:t>22,5</a:t>
                    </a:r>
                    <a:r>
                      <a:rPr lang="pl-PL" smtClean="0">
                        <a:solidFill>
                          <a:schemeClr val="bg1"/>
                        </a:solidFill>
                      </a:rPr>
                      <a:t>%</a:t>
                    </a:r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4"/>
              <c:layout>
                <c:manualLayout>
                  <c:x val="-8.2686759766315482E-2"/>
                  <c:y val="4.8269490496220729E-7"/>
                </c:manualLayout>
              </c:layout>
              <c:tx>
                <c:rich>
                  <a:bodyPr/>
                  <a:lstStyle/>
                  <a:p>
                    <a:pPr>
                      <a:defRPr sz="1100" b="1">
                        <a:solidFill>
                          <a:schemeClr val="tx1"/>
                        </a:solidFill>
                      </a:defRPr>
                    </a:pPr>
                    <a:r>
                      <a:rPr lang="en-US" sz="1100" b="1" smtClean="0">
                        <a:solidFill>
                          <a:schemeClr val="tx1"/>
                        </a:solidFill>
                      </a:rPr>
                      <a:t>4,3</a:t>
                    </a:r>
                    <a:r>
                      <a:rPr lang="pl-PL" sz="1100" b="1" smtClean="0">
                        <a:solidFill>
                          <a:schemeClr val="tx1"/>
                        </a:solidFill>
                      </a:rPr>
                      <a:t>%</a:t>
                    </a:r>
                    <a:endParaRPr lang="en-US" sz="1100" b="1">
                      <a:solidFill>
                        <a:schemeClr val="tx1"/>
                      </a:solidFill>
                    </a:endParaRPr>
                  </a:p>
                </c:rich>
              </c:tx>
              <c:spPr/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Val val="1"/>
          </c:dLbls>
          <c:cat>
            <c:strRef>
              <c:f>Bezrobotni!$A$112:$A$116</c:f>
              <c:strCache>
                <c:ptCount val="5"/>
                <c:pt idx="0">
                  <c:v>15 - 24 lata</c:v>
                </c:pt>
                <c:pt idx="1">
                  <c:v> 25 - 34</c:v>
                </c:pt>
                <c:pt idx="2">
                  <c:v> 35 - 44</c:v>
                </c:pt>
                <c:pt idx="3">
                  <c:v> 45 - 54</c:v>
                </c:pt>
                <c:pt idx="4">
                  <c:v> 55 lat i więcej</c:v>
                </c:pt>
              </c:strCache>
            </c:strRef>
          </c:cat>
          <c:val>
            <c:numRef>
              <c:f>Bezrobotni!$B$112:$B$116</c:f>
              <c:numCache>
                <c:formatCode>0.0</c:formatCode>
                <c:ptCount val="5"/>
                <c:pt idx="0">
                  <c:v>31.202046035805406</c:v>
                </c:pt>
                <c:pt idx="1">
                  <c:v>22.250639386188933</c:v>
                </c:pt>
                <c:pt idx="2">
                  <c:v>19.69309462915621</c:v>
                </c:pt>
                <c:pt idx="3">
                  <c:v>22.50639386189259</c:v>
                </c:pt>
                <c:pt idx="4">
                  <c:v>4.3478260869565215</c:v>
                </c:pt>
              </c:numCache>
            </c:numRef>
          </c:val>
        </c:ser>
        <c:ser>
          <c:idx val="1"/>
          <c:order val="1"/>
          <c:tx>
            <c:strRef>
              <c:f>Bezrobotni!$C$111</c:f>
              <c:strCache>
                <c:ptCount val="1"/>
                <c:pt idx="0">
                  <c:v>2012 r</c:v>
                </c:pt>
              </c:strCache>
            </c:strRef>
          </c:tx>
          <c:spPr>
            <a:solidFill>
              <a:srgbClr val="314B15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>
                <a:rot lat="0" lon="0" rev="0"/>
              </a:lightRig>
            </a:scene3d>
            <a:sp3d prstMaterial="metal">
              <a:bevelT w="10000" h="10000"/>
            </a:sp3d>
          </c:spPr>
          <c:dLbls>
            <c:dLbl>
              <c:idx val="0"/>
              <c:layout>
                <c:manualLayout>
                  <c:x val="-0.15185078902918148"/>
                  <c:y val="6.1304666404724513E-3"/>
                </c:manualLayout>
              </c:layout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chemeClr val="bg1"/>
                        </a:solidFill>
                      </a:rPr>
                      <a:t>19,5</a:t>
                    </a:r>
                    <a:r>
                      <a:rPr lang="pl-PL" smtClean="0">
                        <a:solidFill>
                          <a:schemeClr val="bg1"/>
                        </a:solidFill>
                      </a:rPr>
                      <a:t>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1"/>
              <c:layout>
                <c:manualLayout>
                  <c:x val="-0.16554572935907338"/>
                  <c:y val="3.0655953414149817E-3"/>
                </c:manualLayout>
              </c:layout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chemeClr val="bg1"/>
                        </a:solidFill>
                      </a:rPr>
                      <a:t>31,0</a:t>
                    </a:r>
                    <a:r>
                      <a:rPr lang="pl-PL" smtClean="0">
                        <a:solidFill>
                          <a:schemeClr val="bg1"/>
                        </a:solidFill>
                      </a:rPr>
                      <a:t>%</a:t>
                    </a:r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2"/>
              <c:layout>
                <c:manualLayout>
                  <c:x val="-0.1527120280588079"/>
                  <c:y val="2.4134745248110449E-7"/>
                </c:manualLayout>
              </c:layout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chemeClr val="bg1"/>
                        </a:solidFill>
                      </a:rPr>
                      <a:t>19,0</a:t>
                    </a:r>
                    <a:r>
                      <a:rPr lang="pl-PL" smtClean="0">
                        <a:solidFill>
                          <a:schemeClr val="bg1"/>
                        </a:solidFill>
                      </a:rPr>
                      <a:t>%</a:t>
                    </a:r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3"/>
              <c:layout>
                <c:manualLayout>
                  <c:x val="-0.18079101930638194"/>
                  <c:y val="2.4134745248110449E-7"/>
                </c:manualLayout>
              </c:layout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chemeClr val="bg1"/>
                        </a:solidFill>
                      </a:rPr>
                      <a:t>21,0</a:t>
                    </a:r>
                    <a:r>
                      <a:rPr lang="pl-PL" smtClean="0">
                        <a:solidFill>
                          <a:schemeClr val="bg1"/>
                        </a:solidFill>
                      </a:rPr>
                      <a:t>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dLbl>
              <c:idx val="4"/>
              <c:layout>
                <c:manualLayout>
                  <c:x val="-0.13049012414082434"/>
                  <c:y val="2.4134745236871778E-7"/>
                </c:manualLayout>
              </c:layout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chemeClr val="bg1"/>
                        </a:solidFill>
                      </a:rPr>
                      <a:t>9,5</a:t>
                    </a:r>
                    <a:r>
                      <a:rPr lang="pl-PL" smtClean="0">
                        <a:solidFill>
                          <a:schemeClr val="bg1"/>
                        </a:solidFill>
                      </a:rPr>
                      <a:t>%</a:t>
                    </a:r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Val val="1"/>
          </c:dLbls>
          <c:cat>
            <c:strRef>
              <c:f>Bezrobotni!$A$112:$A$116</c:f>
              <c:strCache>
                <c:ptCount val="5"/>
                <c:pt idx="0">
                  <c:v>15 - 24 lata</c:v>
                </c:pt>
                <c:pt idx="1">
                  <c:v> 25 - 34</c:v>
                </c:pt>
                <c:pt idx="2">
                  <c:v> 35 - 44</c:v>
                </c:pt>
                <c:pt idx="3">
                  <c:v> 45 - 54</c:v>
                </c:pt>
                <c:pt idx="4">
                  <c:v> 55 lat i więcej</c:v>
                </c:pt>
              </c:strCache>
            </c:strRef>
          </c:cat>
          <c:val>
            <c:numRef>
              <c:f>Bezrobotni!$C$112:$C$116</c:f>
              <c:numCache>
                <c:formatCode>0.0</c:formatCode>
                <c:ptCount val="5"/>
                <c:pt idx="0">
                  <c:v>19.5</c:v>
                </c:pt>
                <c:pt idx="1">
                  <c:v>31</c:v>
                </c:pt>
                <c:pt idx="2">
                  <c:v>19</c:v>
                </c:pt>
                <c:pt idx="3">
                  <c:v>21</c:v>
                </c:pt>
                <c:pt idx="4">
                  <c:v>9.5</c:v>
                </c:pt>
              </c:numCache>
            </c:numRef>
          </c:val>
        </c:ser>
        <c:dLbls>
          <c:showVal val="1"/>
        </c:dLbls>
        <c:gapWidth val="55"/>
        <c:overlap val="-25"/>
        <c:axId val="77299712"/>
        <c:axId val="77301248"/>
      </c:barChart>
      <c:catAx>
        <c:axId val="77299712"/>
        <c:scaling>
          <c:orientation val="maxMin"/>
        </c:scaling>
        <c:axPos val="l"/>
        <c:majorTickMark val="none"/>
        <c:tickLblPos val="nextTo"/>
        <c:txPr>
          <a:bodyPr/>
          <a:lstStyle/>
          <a:p>
            <a:pPr>
              <a:defRPr sz="1200"/>
            </a:pPr>
            <a:endParaRPr lang="pl-PL"/>
          </a:p>
        </c:txPr>
        <c:crossAx val="77301248"/>
        <c:crosses val="autoZero"/>
        <c:auto val="1"/>
        <c:lblAlgn val="ctr"/>
        <c:lblOffset val="100"/>
      </c:catAx>
      <c:valAx>
        <c:axId val="77301248"/>
        <c:scaling>
          <c:orientation val="minMax"/>
        </c:scaling>
        <c:delete val="1"/>
        <c:axPos val="t"/>
        <c:numFmt formatCode="0.0" sourceLinked="1"/>
        <c:tickLblPos val="none"/>
        <c:crossAx val="77299712"/>
        <c:crosses val="autoZero"/>
        <c:crossBetween val="between"/>
      </c:valAx>
    </c:plotArea>
    <c:plotVisOnly val="1"/>
  </c:chart>
  <c:txPr>
    <a:bodyPr/>
    <a:lstStyle/>
    <a:p>
      <a:pPr>
        <a:defRPr>
          <a:latin typeface="Calibri" pitchFamily="34" charset="0"/>
        </a:defRPr>
      </a:pPr>
      <a:endParaRPr lang="pl-PL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barChart>
        <c:barDir val="col"/>
        <c:grouping val="clustered"/>
        <c:ser>
          <c:idx val="0"/>
          <c:order val="0"/>
          <c:spPr>
            <a:solidFill>
              <a:srgbClr val="DAB000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>
                <a:rot lat="0" lon="0" rev="0"/>
              </a:lightRig>
            </a:scene3d>
            <a:sp3d prstMaterial="metal">
              <a:bevelT w="10000" h="10000"/>
            </a:sp3d>
          </c:spPr>
          <c:dLbls>
            <c:dLbl>
              <c:idx val="0"/>
              <c:layout>
                <c:manualLayout>
                  <c:x val="-2.8218497380567992E-3"/>
                  <c:y val="1.616150304523459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91,4</a:t>
                    </a:r>
                    <a:r>
                      <a:rPr lang="pl-PL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1.4109248690283994E-2"/>
                  <c:y val="-5.3871676817448871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83,9</a:t>
                    </a:r>
                    <a:r>
                      <a:rPr lang="pl-PL" smtClean="0"/>
                      <a:t>%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>
                <c:manualLayout>
                  <c:x val="-8.4655492141706128E-3"/>
                  <c:y val="-1.0774335363489601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58,4</a:t>
                    </a:r>
                    <a:r>
                      <a:rPr lang="pl-PL" smtClean="0"/>
                      <a:t>%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b="1"/>
                </a:pPr>
                <a:endParaRPr lang="pl-PL"/>
              </a:p>
            </c:txPr>
            <c:showVal val="1"/>
          </c:dLbls>
          <c:cat>
            <c:strRef>
              <c:f>Arkusz1!$A$11:$A$13</c:f>
              <c:strCache>
                <c:ptCount val="3"/>
                <c:pt idx="0">
                  <c:v>wodociąg</c:v>
                </c:pt>
                <c:pt idx="1">
                  <c:v>łazienkę</c:v>
                </c:pt>
                <c:pt idx="2">
                  <c:v>gaz z sieci</c:v>
                </c:pt>
              </c:strCache>
            </c:strRef>
          </c:cat>
          <c:val>
            <c:numRef>
              <c:f>Arkusz1!$B$11:$B$13</c:f>
              <c:numCache>
                <c:formatCode>General</c:formatCode>
                <c:ptCount val="3"/>
                <c:pt idx="0">
                  <c:v>91.4</c:v>
                </c:pt>
                <c:pt idx="1">
                  <c:v>83.9</c:v>
                </c:pt>
                <c:pt idx="2">
                  <c:v>58.4</c:v>
                </c:pt>
              </c:numCache>
            </c:numRef>
          </c:val>
        </c:ser>
        <c:ser>
          <c:idx val="1"/>
          <c:order val="1"/>
          <c:spPr>
            <a:solidFill>
              <a:srgbClr val="7E3F00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>
                <a:rot lat="0" lon="0" rev="0"/>
              </a:lightRig>
            </a:scene3d>
            <a:sp3d prstMaterial="metal">
              <a:bevelT w="10000" h="10000"/>
            </a:sp3d>
          </c:spPr>
          <c:dLbls>
            <c:dLbl>
              <c:idx val="0"/>
              <c:layout>
                <c:manualLayout>
                  <c:x val="0"/>
                  <c:y val="1.6161503045234595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91,5</a:t>
                    </a:r>
                    <a:r>
                      <a:rPr lang="pl-PL" smtClean="0"/>
                      <a:t>%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89,1</a:t>
                    </a:r>
                    <a:r>
                      <a:rPr lang="pl-PL" smtClean="0"/>
                      <a:t>%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58,1</a:t>
                    </a:r>
                    <a:r>
                      <a:rPr lang="pl-PL" smtClean="0"/>
                      <a:t>%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b="1"/>
                </a:pPr>
                <a:endParaRPr lang="pl-PL"/>
              </a:p>
            </c:txPr>
            <c:showVal val="1"/>
          </c:dLbls>
          <c:cat>
            <c:strRef>
              <c:f>Arkusz1!$A$11:$A$13</c:f>
              <c:strCache>
                <c:ptCount val="3"/>
                <c:pt idx="0">
                  <c:v>wodociąg</c:v>
                </c:pt>
                <c:pt idx="1">
                  <c:v>łazienkę</c:v>
                </c:pt>
                <c:pt idx="2">
                  <c:v>gaz z sieci</c:v>
                </c:pt>
              </c:strCache>
            </c:strRef>
          </c:cat>
          <c:val>
            <c:numRef>
              <c:f>Arkusz1!$C$11:$C$13</c:f>
              <c:numCache>
                <c:formatCode>General</c:formatCode>
                <c:ptCount val="3"/>
                <c:pt idx="0">
                  <c:v>91.5</c:v>
                </c:pt>
                <c:pt idx="1">
                  <c:v>89.1</c:v>
                </c:pt>
                <c:pt idx="2">
                  <c:v>58.1</c:v>
                </c:pt>
              </c:numCache>
            </c:numRef>
          </c:val>
        </c:ser>
        <c:dLbls>
          <c:showVal val="1"/>
        </c:dLbls>
        <c:overlap val="-25"/>
        <c:axId val="77049856"/>
        <c:axId val="77051392"/>
      </c:barChart>
      <c:catAx>
        <c:axId val="7704985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b="1"/>
            </a:pPr>
            <a:endParaRPr lang="pl-PL"/>
          </a:p>
        </c:txPr>
        <c:crossAx val="77051392"/>
        <c:crosses val="autoZero"/>
        <c:auto val="1"/>
        <c:lblAlgn val="ctr"/>
        <c:lblOffset val="100"/>
      </c:catAx>
      <c:valAx>
        <c:axId val="77051392"/>
        <c:scaling>
          <c:orientation val="minMax"/>
          <c:max val="100"/>
        </c:scaling>
        <c:delete val="1"/>
        <c:axPos val="l"/>
        <c:numFmt formatCode="General" sourceLinked="1"/>
        <c:majorTickMark val="none"/>
        <c:tickLblPos val="none"/>
        <c:crossAx val="77049856"/>
        <c:crosses val="autoZero"/>
        <c:crossBetween val="between"/>
        <c:majorUnit val="20"/>
      </c:valAx>
    </c:plotArea>
    <c:plotVisOnly val="1"/>
  </c:chart>
  <c:txPr>
    <a:bodyPr/>
    <a:lstStyle/>
    <a:p>
      <a:pPr>
        <a:defRPr sz="1200">
          <a:latin typeface="Calibri" pitchFamily="34" charset="0"/>
        </a:defRPr>
      </a:pPr>
      <a:endParaRPr lang="pl-PL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zdrowie!$A$4</c:f>
              <c:strCache>
                <c:ptCount val="1"/>
                <c:pt idx="0">
                  <c:v>1 dentystę</c:v>
                </c:pt>
              </c:strCache>
            </c:strRef>
          </c:tx>
          <c:spPr>
            <a:solidFill>
              <a:srgbClr val="7F07A5"/>
            </a:solidFill>
          </c:spPr>
          <c:dPt>
            <c:idx val="0"/>
            <c:spPr>
              <a:solidFill>
                <a:srgbClr val="BC226F"/>
              </a:solidFill>
            </c:spPr>
          </c:dPt>
          <c:dPt>
            <c:idx val="1"/>
            <c:spPr>
              <a:solidFill>
                <a:srgbClr val="6C084B"/>
              </a:solidFill>
            </c:spPr>
          </c:dPt>
          <c:dLbls>
            <c:dLbl>
              <c:idx val="0"/>
              <c:layout>
                <c:manualLayout>
                  <c:x val="7.2562182076227133E-3"/>
                  <c:y val="0.13071803933645576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pl-PL"/>
                </a:p>
              </c:txPr>
              <c:showVal val="1"/>
            </c:dLbl>
            <c:dLbl>
              <c:idx val="1"/>
              <c:layout>
                <c:manualLayout>
                  <c:x val="0"/>
                  <c:y val="0.14640420405683069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pl-PL"/>
                </a:p>
              </c:txPr>
              <c:showVal val="1"/>
            </c:dLbl>
            <c:showVal val="1"/>
          </c:dLbls>
          <c:val>
            <c:numRef>
              <c:f>zdrowie!$B$4:$C$4</c:f>
              <c:numCache>
                <c:formatCode>General</c:formatCode>
                <c:ptCount val="2"/>
                <c:pt idx="0">
                  <c:v>2231</c:v>
                </c:pt>
                <c:pt idx="1">
                  <c:v>3816</c:v>
                </c:pt>
              </c:numCache>
            </c:numRef>
          </c:val>
        </c:ser>
        <c:dLbls>
          <c:showVal val="1"/>
        </c:dLbls>
        <c:gapWidth val="90"/>
        <c:overlap val="-25"/>
        <c:axId val="77894784"/>
        <c:axId val="77896320"/>
      </c:barChart>
      <c:catAx>
        <c:axId val="77894784"/>
        <c:scaling>
          <c:orientation val="minMax"/>
        </c:scaling>
        <c:delete val="1"/>
        <c:axPos val="b"/>
        <c:majorTickMark val="none"/>
        <c:tickLblPos val="none"/>
        <c:crossAx val="77896320"/>
        <c:crosses val="autoZero"/>
        <c:auto val="1"/>
        <c:lblAlgn val="ctr"/>
        <c:lblOffset val="100"/>
      </c:catAx>
      <c:valAx>
        <c:axId val="77896320"/>
        <c:scaling>
          <c:orientation val="minMax"/>
        </c:scaling>
        <c:delete val="1"/>
        <c:axPos val="l"/>
        <c:numFmt formatCode="General" sourceLinked="1"/>
        <c:tickLblPos val="none"/>
        <c:crossAx val="77894784"/>
        <c:crosses val="autoZero"/>
        <c:crossBetween val="between"/>
      </c:valAx>
    </c:plotArea>
    <c:plotVisOnly val="1"/>
  </c:chart>
  <c:txPr>
    <a:bodyPr/>
    <a:lstStyle/>
    <a:p>
      <a:pPr>
        <a:defRPr sz="1200" b="1">
          <a:latin typeface="Calibri" pitchFamily="34" charset="0"/>
        </a:defRPr>
      </a:pPr>
      <a:endParaRPr lang="pl-PL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zdrowie!$A$3</c:f>
              <c:strCache>
                <c:ptCount val="1"/>
                <c:pt idx="0">
                  <c:v>1 lekarza</c:v>
                </c:pt>
              </c:strCache>
            </c:strRef>
          </c:tx>
          <c:spPr>
            <a:solidFill>
              <a:srgbClr val="88038B"/>
            </a:solidFill>
          </c:spPr>
          <c:dPt>
            <c:idx val="0"/>
            <c:spPr>
              <a:solidFill>
                <a:srgbClr val="BC226F"/>
              </a:solidFill>
              <a:ln w="10000" cap="flat" cmpd="sng" algn="ctr">
                <a:noFill/>
                <a:prstDash val="solid"/>
              </a:ln>
              <a:effectLst>
                <a:outerShdw blurRad="76200" dist="50800" dir="5400000" rotWithShape="0">
                  <a:srgbClr val="4E3B30">
                    <a:alpha val="60000"/>
                  </a:srgbClr>
                </a:outerShdw>
              </a:effectLst>
            </c:spPr>
          </c:dPt>
          <c:dPt>
            <c:idx val="1"/>
            <c:spPr>
              <a:solidFill>
                <a:srgbClr val="6C084B"/>
              </a:solidFill>
            </c:spPr>
          </c:dPt>
          <c:dLbls>
            <c:dLbl>
              <c:idx val="0"/>
              <c:layout>
                <c:manualLayout>
                  <c:x val="7.5649588722373753E-3"/>
                  <c:y val="8.573038522183031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9.9266761835802728E-2"/>
                </c:manualLayout>
              </c:layout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Val val="1"/>
          </c:dLbls>
          <c:val>
            <c:numRef>
              <c:f>zdrowie!$B$3:$C$3</c:f>
              <c:numCache>
                <c:formatCode>General</c:formatCode>
                <c:ptCount val="2"/>
                <c:pt idx="0">
                  <c:v>357</c:v>
                </c:pt>
                <c:pt idx="1">
                  <c:v>435</c:v>
                </c:pt>
              </c:numCache>
            </c:numRef>
          </c:val>
        </c:ser>
        <c:dLbls>
          <c:showVal val="1"/>
        </c:dLbls>
        <c:gapWidth val="91"/>
        <c:overlap val="-51"/>
        <c:axId val="77916800"/>
        <c:axId val="77791616"/>
      </c:barChart>
      <c:catAx>
        <c:axId val="77916800"/>
        <c:scaling>
          <c:orientation val="minMax"/>
        </c:scaling>
        <c:delete val="1"/>
        <c:axPos val="b"/>
        <c:majorTickMark val="none"/>
        <c:tickLblPos val="none"/>
        <c:crossAx val="77791616"/>
        <c:crosses val="autoZero"/>
        <c:auto val="1"/>
        <c:lblAlgn val="ctr"/>
        <c:lblOffset val="100"/>
      </c:catAx>
      <c:valAx>
        <c:axId val="77791616"/>
        <c:scaling>
          <c:orientation val="minMax"/>
          <c:max val="4000"/>
        </c:scaling>
        <c:delete val="1"/>
        <c:axPos val="l"/>
        <c:numFmt formatCode="General" sourceLinked="1"/>
        <c:tickLblPos val="none"/>
        <c:crossAx val="77916800"/>
        <c:crosses val="autoZero"/>
        <c:crossBetween val="between"/>
      </c:valAx>
    </c:plotArea>
    <c:plotVisOnly val="1"/>
  </c:chart>
  <c:txPr>
    <a:bodyPr/>
    <a:lstStyle/>
    <a:p>
      <a:pPr>
        <a:defRPr sz="1200" b="1">
          <a:latin typeface="Calibri" pitchFamily="34" charset="0"/>
        </a:defRPr>
      </a:pPr>
      <a:endParaRPr lang="pl-PL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zdrowie!$A$5</c:f>
              <c:strCache>
                <c:ptCount val="1"/>
                <c:pt idx="0">
                  <c:v>1 aptekę </c:v>
                </c:pt>
              </c:strCache>
            </c:strRef>
          </c:tx>
          <c:dPt>
            <c:idx val="0"/>
            <c:spPr>
              <a:solidFill>
                <a:srgbClr val="BC226F"/>
              </a:solidFill>
              <a:ln w="10000" cap="flat" cmpd="sng" algn="ctr">
                <a:noFill/>
                <a:prstDash val="solid"/>
              </a:ln>
              <a:effectLst>
                <a:outerShdw blurRad="76200" dist="50800" dir="5400000" rotWithShape="0">
                  <a:srgbClr val="4E3B30">
                    <a:alpha val="60000"/>
                  </a:srgbClr>
                </a:outerShdw>
              </a:effectLst>
            </c:spPr>
          </c:dPt>
          <c:dPt>
            <c:idx val="1"/>
            <c:spPr>
              <a:solidFill>
                <a:srgbClr val="6C084B"/>
              </a:solidFill>
              <a:ln w="10000" cap="flat" cmpd="sng" algn="ctr">
                <a:noFill/>
                <a:prstDash val="solid"/>
              </a:ln>
              <a:effectLst>
                <a:outerShdw blurRad="76200" dist="50800" dir="5400000" rotWithShape="0">
                  <a:srgbClr val="4E3B30">
                    <a:alpha val="60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0"/>
                  <c:y val="0.1002841983832497"/>
                </c:manualLayout>
              </c:layout>
              <c:showVal val="1"/>
            </c:dLbl>
            <c:dLbl>
              <c:idx val="1"/>
              <c:layout>
                <c:manualLayout>
                  <c:x val="8.2686759766315409E-3"/>
                  <c:y val="0.11395931634460106"/>
                </c:manualLayout>
              </c:layout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Val val="1"/>
          </c:dLbls>
          <c:val>
            <c:numRef>
              <c:f>zdrowie!$B$5:$C$5</c:f>
              <c:numCache>
                <c:formatCode>General</c:formatCode>
                <c:ptCount val="2"/>
                <c:pt idx="0">
                  <c:v>5667</c:v>
                </c:pt>
                <c:pt idx="1">
                  <c:v>3536</c:v>
                </c:pt>
              </c:numCache>
            </c:numRef>
          </c:val>
        </c:ser>
        <c:dLbls>
          <c:showVal val="1"/>
        </c:dLbls>
        <c:gapWidth val="90"/>
        <c:overlap val="-25"/>
        <c:axId val="77828480"/>
        <c:axId val="77830016"/>
      </c:barChart>
      <c:catAx>
        <c:axId val="77828480"/>
        <c:scaling>
          <c:orientation val="minMax"/>
        </c:scaling>
        <c:delete val="1"/>
        <c:axPos val="b"/>
        <c:majorTickMark val="none"/>
        <c:tickLblPos val="none"/>
        <c:crossAx val="77830016"/>
        <c:crosses val="autoZero"/>
        <c:auto val="1"/>
        <c:lblAlgn val="ctr"/>
        <c:lblOffset val="100"/>
      </c:catAx>
      <c:valAx>
        <c:axId val="77830016"/>
        <c:scaling>
          <c:orientation val="minMax"/>
        </c:scaling>
        <c:delete val="1"/>
        <c:axPos val="l"/>
        <c:numFmt formatCode="General" sourceLinked="1"/>
        <c:tickLblPos val="none"/>
        <c:crossAx val="77828480"/>
        <c:crosses val="autoZero"/>
        <c:crossBetween val="between"/>
      </c:valAx>
    </c:plotArea>
    <c:plotVisOnly val="1"/>
  </c:chart>
  <c:txPr>
    <a:bodyPr/>
    <a:lstStyle/>
    <a:p>
      <a:pPr>
        <a:defRPr sz="1200" b="1">
          <a:latin typeface="Calibri" pitchFamily="34" charset="0"/>
        </a:defRPr>
      </a:pPr>
      <a:endParaRPr lang="pl-PL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Arkusz4!$A$10</c:f>
              <c:strCache>
                <c:ptCount val="1"/>
                <c:pt idx="0">
                  <c:v>Mężczyźni</c:v>
                </c:pt>
              </c:strCache>
            </c:strRef>
          </c:tx>
          <c:spPr>
            <a:solidFill>
              <a:srgbClr val="6C084B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dLbl>
              <c:idx val="0"/>
              <c:layout>
                <c:manualLayout>
                  <c:x val="-0.10864121491518741"/>
                  <c:y val="-6.5843160554658704E-3"/>
                </c:manualLayout>
              </c:layout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chemeClr val="bg1"/>
                        </a:solidFill>
                      </a:rPr>
                      <a:t>66,4</a:t>
                    </a:r>
                    <a:r>
                      <a:rPr lang="en-US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-7.90117926655904E-2"/>
                  <c:y val="6.5843160554658704E-3"/>
                </c:manualLayout>
              </c:layout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chemeClr val="bg1"/>
                        </a:solidFill>
                      </a:rPr>
                      <a:t>68,7</a:t>
                    </a:r>
                    <a:r>
                      <a:rPr lang="en-US" dirty="0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Val val="1"/>
          </c:dLbls>
          <c:val>
            <c:numRef>
              <c:f>Arkusz4!$B$10:$C$10</c:f>
              <c:numCache>
                <c:formatCode>0.0%</c:formatCode>
                <c:ptCount val="2"/>
                <c:pt idx="0">
                  <c:v>-0.66400000000000414</c:v>
                </c:pt>
                <c:pt idx="1">
                  <c:v>-0.68700000000000061</c:v>
                </c:pt>
              </c:numCache>
            </c:numRef>
          </c:val>
        </c:ser>
        <c:ser>
          <c:idx val="1"/>
          <c:order val="1"/>
          <c:tx>
            <c:strRef>
              <c:f>Arkusz4!$A$11</c:f>
              <c:strCache>
                <c:ptCount val="1"/>
                <c:pt idx="0">
                  <c:v>Kobiety</c:v>
                </c:pt>
              </c:strCache>
            </c:strRef>
          </c:tx>
          <c:spPr>
            <a:solidFill>
              <a:srgbClr val="BC226F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dLbl>
              <c:idx val="0"/>
              <c:layout>
                <c:manualLayout>
                  <c:x val="-0.20246771870557531"/>
                  <c:y val="-6.5843160554658704E-3"/>
                </c:manualLayout>
              </c:layout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chemeClr val="bg1"/>
                        </a:solidFill>
                      </a:rPr>
                      <a:t>57,8</a:t>
                    </a:r>
                    <a:r>
                      <a:rPr lang="en-US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-0.1629614335352193"/>
                  <c:y val="6.5848345055489711E-3"/>
                </c:manualLayout>
              </c:layout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chemeClr val="bg1"/>
                        </a:solidFill>
                      </a:rPr>
                      <a:t>62,6</a:t>
                    </a:r>
                    <a:r>
                      <a:rPr lang="en-US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Val val="1"/>
          </c:dLbls>
          <c:val>
            <c:numRef>
              <c:f>Arkusz4!$B$11:$C$11</c:f>
              <c:numCache>
                <c:formatCode>0.0%</c:formatCode>
                <c:ptCount val="2"/>
                <c:pt idx="0">
                  <c:v>-0.57800000000000062</c:v>
                </c:pt>
                <c:pt idx="1">
                  <c:v>-0.62600000000000344</c:v>
                </c:pt>
              </c:numCache>
            </c:numRef>
          </c:val>
        </c:ser>
        <c:dLbls>
          <c:showVal val="1"/>
        </c:dLbls>
        <c:gapWidth val="55"/>
        <c:overlap val="-18"/>
        <c:axId val="77982336"/>
        <c:axId val="78000512"/>
      </c:barChart>
      <c:catAx>
        <c:axId val="77982336"/>
        <c:scaling>
          <c:orientation val="maxMin"/>
        </c:scaling>
        <c:delete val="1"/>
        <c:axPos val="l"/>
        <c:majorTickMark val="none"/>
        <c:tickLblPos val="none"/>
        <c:crossAx val="78000512"/>
        <c:crosses val="autoZero"/>
        <c:auto val="1"/>
        <c:lblAlgn val="ctr"/>
        <c:lblOffset val="100"/>
      </c:catAx>
      <c:valAx>
        <c:axId val="78000512"/>
        <c:scaling>
          <c:orientation val="minMax"/>
          <c:max val="0"/>
          <c:min val="-0.70000000000000062"/>
        </c:scaling>
        <c:delete val="1"/>
        <c:axPos val="t"/>
        <c:numFmt formatCode="0.0%" sourceLinked="1"/>
        <c:tickLblPos val="none"/>
        <c:crossAx val="77982336"/>
        <c:crosses val="autoZero"/>
        <c:crossBetween val="between"/>
      </c:valAx>
    </c:plotArea>
    <c:plotVisOnly val="1"/>
  </c:chart>
  <c:txPr>
    <a:bodyPr/>
    <a:lstStyle/>
    <a:p>
      <a:pPr>
        <a:defRPr sz="1200" b="1">
          <a:latin typeface="Calibri" pitchFamily="34" charset="0"/>
        </a:defRPr>
      </a:pPr>
      <a:endParaRPr lang="pl-PL"/>
    </a:p>
  </c:txPr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Arkusz4!$A$5</c:f>
              <c:strCache>
                <c:ptCount val="1"/>
                <c:pt idx="0">
                  <c:v>MIASTA</c:v>
                </c:pt>
              </c:strCache>
            </c:strRef>
          </c:tx>
          <c:spPr>
            <a:solidFill>
              <a:srgbClr val="650F0F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dLbl>
              <c:idx val="0"/>
              <c:layout>
                <c:manualLayout>
                  <c:x val="-0.1738018252335527"/>
                  <c:y val="-6.5843160554658704E-3"/>
                </c:manualLayout>
              </c:layout>
              <c:showVal val="1"/>
            </c:dLbl>
            <c:dLbl>
              <c:idx val="1"/>
              <c:layout>
                <c:manualLayout>
                  <c:x val="-9.8644279186613074E-2"/>
                  <c:y val="6.5848345055489711E-3"/>
                </c:manualLayout>
              </c:layout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Val val="1"/>
          </c:dLbls>
          <c:val>
            <c:numRef>
              <c:f>Arkusz4!$B$5:$C$5</c:f>
              <c:numCache>
                <c:formatCode>0.0%</c:formatCode>
                <c:ptCount val="2"/>
                <c:pt idx="0">
                  <c:v>0.61900000000000321</c:v>
                </c:pt>
                <c:pt idx="1">
                  <c:v>0.67400000000000415</c:v>
                </c:pt>
              </c:numCache>
            </c:numRef>
          </c:val>
        </c:ser>
        <c:ser>
          <c:idx val="1"/>
          <c:order val="1"/>
          <c:tx>
            <c:strRef>
              <c:f>Arkusz4!$A$6</c:f>
              <c:strCache>
                <c:ptCount val="1"/>
                <c:pt idx="0">
                  <c:v>WIEŚ</c:v>
                </c:pt>
              </c:strCache>
            </c:strRef>
          </c:tx>
          <c:spPr>
            <a:solidFill>
              <a:srgbClr val="B12D3A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dLbl>
              <c:idx val="0"/>
              <c:layout>
                <c:manualLayout>
                  <c:x val="-0.19728855837322379"/>
                  <c:y val="-6.5843160554658704E-3"/>
                </c:manualLayout>
              </c:layout>
              <c:showVal val="1"/>
            </c:dLbl>
            <c:dLbl>
              <c:idx val="1"/>
              <c:layout>
                <c:manualLayout>
                  <c:x val="-0.1738018252335527"/>
                  <c:y val="6.5843160554658704E-3"/>
                </c:manualLayout>
              </c:layout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Val val="1"/>
          </c:dLbls>
          <c:val>
            <c:numRef>
              <c:f>Arkusz4!$B$6:$C$6</c:f>
              <c:numCache>
                <c:formatCode>0.0%</c:formatCode>
                <c:ptCount val="2"/>
                <c:pt idx="0">
                  <c:v>0.61200000000000065</c:v>
                </c:pt>
                <c:pt idx="1">
                  <c:v>0.61800000000000321</c:v>
                </c:pt>
              </c:numCache>
            </c:numRef>
          </c:val>
        </c:ser>
        <c:dLbls>
          <c:showVal val="1"/>
        </c:dLbls>
        <c:gapWidth val="55"/>
        <c:overlap val="-18"/>
        <c:axId val="78013184"/>
        <c:axId val="78014720"/>
      </c:barChart>
      <c:catAx>
        <c:axId val="78013184"/>
        <c:scaling>
          <c:orientation val="maxMin"/>
        </c:scaling>
        <c:delete val="1"/>
        <c:axPos val="l"/>
        <c:majorTickMark val="none"/>
        <c:tickLblPos val="none"/>
        <c:crossAx val="78014720"/>
        <c:crosses val="autoZero"/>
        <c:auto val="1"/>
        <c:lblAlgn val="ctr"/>
        <c:lblOffset val="100"/>
      </c:catAx>
      <c:valAx>
        <c:axId val="78014720"/>
        <c:scaling>
          <c:orientation val="minMax"/>
          <c:max val="0.70000000000000062"/>
          <c:min val="0"/>
        </c:scaling>
        <c:delete val="1"/>
        <c:axPos val="t"/>
        <c:numFmt formatCode="0.0%" sourceLinked="1"/>
        <c:tickLblPos val="none"/>
        <c:crossAx val="78013184"/>
        <c:crosses val="autoZero"/>
        <c:crossBetween val="between"/>
      </c:valAx>
    </c:plotArea>
    <c:plotVisOnly val="1"/>
  </c:chart>
  <c:txPr>
    <a:bodyPr/>
    <a:lstStyle/>
    <a:p>
      <a:pPr>
        <a:defRPr sz="1200" b="1">
          <a:latin typeface="Calibri" pitchFamily="34" charset="0"/>
        </a:defRPr>
      </a:pPr>
      <a:endParaRPr lang="pl-PL"/>
    </a:p>
  </c:txPr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pieChart>
        <c:varyColors val="1"/>
        <c:ser>
          <c:idx val="0"/>
          <c:order val="0"/>
          <c:spPr>
            <a:solidFill>
              <a:srgbClr val="6C084B"/>
            </a:solidFill>
          </c:spPr>
          <c:dPt>
            <c:idx val="1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1.0023413751490066E-2"/>
                  <c:y val="5.8604664184327714E-2"/>
                </c:manualLayout>
              </c:layout>
              <c:tx>
                <c:rich>
                  <a:bodyPr/>
                  <a:lstStyle/>
                  <a:p>
                    <a:pPr>
                      <a:defRPr sz="1400">
                        <a:solidFill>
                          <a:srgbClr val="6C084B"/>
                        </a:solidFill>
                      </a:defRPr>
                    </a:pPr>
                    <a:r>
                      <a:rPr lang="en-US" sz="1400" smtClean="0">
                        <a:solidFill>
                          <a:srgbClr val="6C084B"/>
                        </a:solidFill>
                      </a:rPr>
                      <a:t>1</a:t>
                    </a:r>
                    <a:r>
                      <a:rPr lang="pl-PL" sz="1400" smtClean="0">
                        <a:solidFill>
                          <a:srgbClr val="6C084B"/>
                        </a:solidFill>
                      </a:rPr>
                      <a:t>1,3</a:t>
                    </a:r>
                    <a:r>
                      <a:rPr lang="en-US" sz="1400" smtClean="0">
                        <a:solidFill>
                          <a:srgbClr val="6C084B"/>
                        </a:solidFill>
                      </a:rPr>
                      <a:t>%</a:t>
                    </a:r>
                    <a:endParaRPr lang="en-US" sz="1400">
                      <a:solidFill>
                        <a:srgbClr val="6C084B"/>
                      </a:solidFill>
                    </a:endParaRPr>
                  </a:p>
                </c:rich>
              </c:tx>
              <c:spPr/>
              <c:showPercent val="1"/>
            </c:dLbl>
            <c:dLbl>
              <c:idx val="1"/>
              <c:delete val="1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Percent val="1"/>
          </c:dLbls>
          <c:val>
            <c:numRef>
              <c:f>Arkusz4!$E$22:$F$22</c:f>
              <c:numCache>
                <c:formatCode>0.0</c:formatCode>
                <c:ptCount val="2"/>
                <c:pt idx="0">
                  <c:v>11.3</c:v>
                </c:pt>
                <c:pt idx="1">
                  <c:v>88.7</c:v>
                </c:pt>
              </c:numCache>
            </c:numRef>
          </c:val>
        </c:ser>
        <c:dLbls>
          <c:showPercent val="1"/>
        </c:dLbls>
        <c:firstSliceAng val="0"/>
      </c:pieChart>
    </c:plotArea>
    <c:plotVisOnly val="1"/>
  </c:chart>
  <c:txPr>
    <a:bodyPr/>
    <a:lstStyle/>
    <a:p>
      <a:pPr>
        <a:defRPr sz="1200" b="1">
          <a:latin typeface="Calibri" pitchFamily="34" charset="0"/>
        </a:defRPr>
      </a:pPr>
      <a:endParaRPr lang="pl-PL"/>
    </a:p>
  </c:txPr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pieChart>
        <c:varyColors val="1"/>
        <c:ser>
          <c:idx val="0"/>
          <c:order val="0"/>
          <c:dPt>
            <c:idx val="0"/>
            <c:spPr>
              <a:solidFill>
                <a:srgbClr val="6C084B"/>
              </a:solidFill>
            </c:spPr>
          </c:dPt>
          <c:dPt>
            <c:idx val="1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8.6056559427225027E-3"/>
                  <c:y val="4.7657409221982701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rgbClr val="6C084B"/>
                        </a:solidFill>
                        <a:latin typeface="Calibri" pitchFamily="34" charset="0"/>
                      </a:defRPr>
                    </a:pPr>
                    <a:r>
                      <a:rPr lang="pl-PL" sz="1400" b="1" smtClean="0">
                        <a:solidFill>
                          <a:srgbClr val="6C084B"/>
                        </a:solidFill>
                        <a:latin typeface="Calibri" pitchFamily="34" charset="0"/>
                      </a:rPr>
                      <a:t>9,8</a:t>
                    </a:r>
                    <a:r>
                      <a:rPr lang="en-US" sz="1400" b="1" smtClean="0">
                        <a:solidFill>
                          <a:srgbClr val="6C084B"/>
                        </a:solidFill>
                        <a:latin typeface="Calibri" pitchFamily="34" charset="0"/>
                      </a:rPr>
                      <a:t>%</a:t>
                    </a:r>
                    <a:endParaRPr lang="en-US" sz="1400" b="1" dirty="0">
                      <a:solidFill>
                        <a:srgbClr val="6C084B"/>
                      </a:solidFill>
                      <a:latin typeface="Calibri" pitchFamily="34" charset="0"/>
                    </a:endParaRPr>
                  </a:p>
                </c:rich>
              </c:tx>
              <c:spPr/>
              <c:showPercent val="1"/>
            </c:dLbl>
            <c:dLbl>
              <c:idx val="1"/>
              <c:delete val="1"/>
            </c:dLbl>
            <c:showPercent val="1"/>
          </c:dLbls>
          <c:val>
            <c:numRef>
              <c:f>Arkusz4!$E$23:$F$23</c:f>
              <c:numCache>
                <c:formatCode>General</c:formatCode>
                <c:ptCount val="2"/>
                <c:pt idx="0">
                  <c:v>9.8000000000000007</c:v>
                </c:pt>
                <c:pt idx="1">
                  <c:v>90.2</c:v>
                </c:pt>
              </c:numCache>
            </c:numRef>
          </c:val>
        </c:ser>
        <c:dLbls>
          <c:showPercent val="1"/>
        </c:dLbls>
        <c:firstSliceAng val="0"/>
      </c:pieChart>
    </c:plotArea>
    <c:plotVisOnly val="1"/>
  </c:chart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barChart>
        <c:barDir val="bar"/>
        <c:grouping val="stacked"/>
        <c:ser>
          <c:idx val="0"/>
          <c:order val="0"/>
          <c:tx>
            <c:strRef>
              <c:f>Arkusz4!$A$47</c:f>
              <c:strCache>
                <c:ptCount val="1"/>
                <c:pt idx="0">
                  <c:v>  mężczyźni</c:v>
                </c:pt>
              </c:strCache>
            </c:strRef>
          </c:tx>
          <c:spPr>
            <a:solidFill>
              <a:srgbClr val="6C084B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showVal val="1"/>
          </c:dLbls>
          <c:val>
            <c:numRef>
              <c:f>Arkusz4!$C$47</c:f>
              <c:numCache>
                <c:formatCode>0.0%</c:formatCode>
                <c:ptCount val="1"/>
                <c:pt idx="0">
                  <c:v>0.46100000000000002</c:v>
                </c:pt>
              </c:numCache>
            </c:numRef>
          </c:val>
        </c:ser>
        <c:ser>
          <c:idx val="1"/>
          <c:order val="1"/>
          <c:tx>
            <c:strRef>
              <c:f>Arkusz4!$A$48</c:f>
              <c:strCache>
                <c:ptCount val="1"/>
                <c:pt idx="0">
                  <c:v>  kobiety</c:v>
                </c:pt>
              </c:strCache>
            </c:strRef>
          </c:tx>
          <c:spPr>
            <a:solidFill>
              <a:srgbClr val="BC226F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showVal val="1"/>
          </c:dLbls>
          <c:val>
            <c:numRef>
              <c:f>Arkusz4!$C$48</c:f>
              <c:numCache>
                <c:formatCode>0.0%</c:formatCode>
                <c:ptCount val="1"/>
                <c:pt idx="0">
                  <c:v>0.53900000000000003</c:v>
                </c:pt>
              </c:numCache>
            </c:numRef>
          </c:val>
        </c:ser>
        <c:dLbls>
          <c:showVal val="1"/>
        </c:dLbls>
        <c:gapWidth val="95"/>
        <c:overlap val="100"/>
        <c:axId val="78423936"/>
        <c:axId val="78425472"/>
      </c:barChart>
      <c:catAx>
        <c:axId val="78423936"/>
        <c:scaling>
          <c:orientation val="minMax"/>
        </c:scaling>
        <c:delete val="1"/>
        <c:axPos val="l"/>
        <c:majorTickMark val="none"/>
        <c:tickLblPos val="none"/>
        <c:crossAx val="78425472"/>
        <c:crosses val="autoZero"/>
        <c:auto val="1"/>
        <c:lblAlgn val="ctr"/>
        <c:lblOffset val="100"/>
      </c:catAx>
      <c:valAx>
        <c:axId val="78425472"/>
        <c:scaling>
          <c:orientation val="minMax"/>
        </c:scaling>
        <c:delete val="1"/>
        <c:axPos val="b"/>
        <c:numFmt formatCode="0.0%" sourceLinked="1"/>
        <c:tickLblPos val="none"/>
        <c:crossAx val="78423936"/>
        <c:crosses val="autoZero"/>
        <c:crossBetween val="between"/>
      </c:valAx>
    </c:plotArea>
    <c:plotVisOnly val="1"/>
  </c:chart>
  <c:txPr>
    <a:bodyPr/>
    <a:lstStyle/>
    <a:p>
      <a:pPr>
        <a:defRPr sz="1200" b="1">
          <a:solidFill>
            <a:schemeClr val="bg1"/>
          </a:solidFill>
          <a:latin typeface="Calibri" pitchFamily="34" charset="0"/>
        </a:defRPr>
      </a:pPr>
      <a:endParaRPr lang="pl-PL"/>
    </a:p>
  </c:txPr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>
        <c:manualLayout>
          <c:layoutTarget val="inner"/>
          <c:xMode val="edge"/>
          <c:yMode val="edge"/>
          <c:x val="6.1111111111111123E-2"/>
          <c:y val="6.0185185185185147E-2"/>
          <c:w val="0.93888888888889188"/>
          <c:h val="0.89814814814814814"/>
        </c:manualLayout>
      </c:layout>
      <c:barChart>
        <c:barDir val="bar"/>
        <c:grouping val="stacked"/>
        <c:ser>
          <c:idx val="0"/>
          <c:order val="0"/>
          <c:tx>
            <c:strRef>
              <c:f>Arkusz4!$A$50</c:f>
              <c:strCache>
                <c:ptCount val="1"/>
                <c:pt idx="0">
                  <c:v>  mężczyźni</c:v>
                </c:pt>
              </c:strCache>
            </c:strRef>
          </c:tx>
          <c:spPr>
            <a:solidFill>
              <a:srgbClr val="6C084B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showVal val="1"/>
          </c:dLbls>
          <c:val>
            <c:numRef>
              <c:f>Arkusz4!$C$50</c:f>
              <c:numCache>
                <c:formatCode>0.0%</c:formatCode>
                <c:ptCount val="1"/>
                <c:pt idx="0">
                  <c:v>0.49100000000000038</c:v>
                </c:pt>
              </c:numCache>
            </c:numRef>
          </c:val>
        </c:ser>
        <c:ser>
          <c:idx val="1"/>
          <c:order val="1"/>
          <c:tx>
            <c:strRef>
              <c:f>Arkusz4!$A$51</c:f>
              <c:strCache>
                <c:ptCount val="1"/>
                <c:pt idx="0">
                  <c:v>  kobiety</c:v>
                </c:pt>
              </c:strCache>
            </c:strRef>
          </c:tx>
          <c:spPr>
            <a:solidFill>
              <a:srgbClr val="BC226F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showVal val="1"/>
          </c:dLbls>
          <c:val>
            <c:numRef>
              <c:f>Arkusz4!$C$51</c:f>
              <c:numCache>
                <c:formatCode>0.0%</c:formatCode>
                <c:ptCount val="1"/>
                <c:pt idx="0">
                  <c:v>0.50900000000000001</c:v>
                </c:pt>
              </c:numCache>
            </c:numRef>
          </c:val>
        </c:ser>
        <c:dLbls>
          <c:showVal val="1"/>
        </c:dLbls>
        <c:gapWidth val="95"/>
        <c:overlap val="100"/>
        <c:axId val="78319616"/>
        <c:axId val="78321152"/>
      </c:barChart>
      <c:catAx>
        <c:axId val="78319616"/>
        <c:scaling>
          <c:orientation val="minMax"/>
        </c:scaling>
        <c:delete val="1"/>
        <c:axPos val="l"/>
        <c:majorTickMark val="none"/>
        <c:tickLblPos val="none"/>
        <c:crossAx val="78321152"/>
        <c:crosses val="autoZero"/>
        <c:auto val="1"/>
        <c:lblAlgn val="ctr"/>
        <c:lblOffset val="100"/>
      </c:catAx>
      <c:valAx>
        <c:axId val="78321152"/>
        <c:scaling>
          <c:orientation val="minMax"/>
        </c:scaling>
        <c:delete val="1"/>
        <c:axPos val="b"/>
        <c:numFmt formatCode="0.0%" sourceLinked="1"/>
        <c:tickLblPos val="none"/>
        <c:crossAx val="78319616"/>
        <c:crosses val="autoZero"/>
        <c:crossBetween val="between"/>
      </c:valAx>
    </c:plotArea>
    <c:plotVisOnly val="1"/>
  </c:chart>
  <c:txPr>
    <a:bodyPr/>
    <a:lstStyle/>
    <a:p>
      <a:pPr>
        <a:defRPr sz="1200">
          <a:solidFill>
            <a:schemeClr val="bg1"/>
          </a:solidFill>
          <a:latin typeface="Calibri" pitchFamily="34" charset="0"/>
        </a:defRPr>
      </a:pPr>
      <a:endParaRPr lang="pl-PL"/>
    </a:p>
  </c:txPr>
  <c:externalData r:id="rId1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barChart>
        <c:barDir val="bar"/>
        <c:grouping val="stacked"/>
        <c:ser>
          <c:idx val="0"/>
          <c:order val="0"/>
          <c:tx>
            <c:strRef>
              <c:f>Arkusz4!$A$55</c:f>
              <c:strCache>
                <c:ptCount val="1"/>
                <c:pt idx="0">
                  <c:v>  mężczyźni</c:v>
                </c:pt>
              </c:strCache>
            </c:strRef>
          </c:tx>
          <c:spPr>
            <a:solidFill>
              <a:srgbClr val="6C084B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showVal val="1"/>
          </c:dLbls>
          <c:val>
            <c:numRef>
              <c:f>Arkusz4!$C$55</c:f>
              <c:numCache>
                <c:formatCode>0.0%</c:formatCode>
                <c:ptCount val="1"/>
                <c:pt idx="0">
                  <c:v>0.44700000000000001</c:v>
                </c:pt>
              </c:numCache>
            </c:numRef>
          </c:val>
        </c:ser>
        <c:ser>
          <c:idx val="1"/>
          <c:order val="1"/>
          <c:tx>
            <c:strRef>
              <c:f>Arkusz4!$A$56</c:f>
              <c:strCache>
                <c:ptCount val="1"/>
                <c:pt idx="0">
                  <c:v>  kobiety</c:v>
                </c:pt>
              </c:strCache>
            </c:strRef>
          </c:tx>
          <c:spPr>
            <a:solidFill>
              <a:srgbClr val="BC226F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showVal val="1"/>
          </c:dLbls>
          <c:val>
            <c:numRef>
              <c:f>Arkusz4!$C$56</c:f>
              <c:numCache>
                <c:formatCode>0.0%</c:formatCode>
                <c:ptCount val="1"/>
                <c:pt idx="0">
                  <c:v>0.55300000000000005</c:v>
                </c:pt>
              </c:numCache>
            </c:numRef>
          </c:val>
        </c:ser>
        <c:dLbls>
          <c:showVal val="1"/>
        </c:dLbls>
        <c:gapWidth val="95"/>
        <c:overlap val="100"/>
        <c:axId val="78370688"/>
        <c:axId val="78372224"/>
      </c:barChart>
      <c:catAx>
        <c:axId val="78370688"/>
        <c:scaling>
          <c:orientation val="minMax"/>
        </c:scaling>
        <c:delete val="1"/>
        <c:axPos val="l"/>
        <c:majorTickMark val="none"/>
        <c:tickLblPos val="none"/>
        <c:crossAx val="78372224"/>
        <c:crosses val="autoZero"/>
        <c:auto val="1"/>
        <c:lblAlgn val="ctr"/>
        <c:lblOffset val="100"/>
      </c:catAx>
      <c:valAx>
        <c:axId val="78372224"/>
        <c:scaling>
          <c:orientation val="minMax"/>
        </c:scaling>
        <c:delete val="1"/>
        <c:axPos val="b"/>
        <c:numFmt formatCode="0.0%" sourceLinked="1"/>
        <c:tickLblPos val="none"/>
        <c:crossAx val="78370688"/>
        <c:crosses val="autoZero"/>
        <c:crossBetween val="between"/>
      </c:valAx>
    </c:plotArea>
    <c:plotVisOnly val="1"/>
  </c:chart>
  <c:txPr>
    <a:bodyPr/>
    <a:lstStyle/>
    <a:p>
      <a:pPr>
        <a:defRPr sz="1200" b="1">
          <a:solidFill>
            <a:schemeClr val="bg1"/>
          </a:solidFill>
          <a:latin typeface="Calibri" pitchFamily="34" charset="0"/>
        </a:defRPr>
      </a:pPr>
      <a:endParaRPr lang="pl-PL"/>
    </a:p>
  </c:txPr>
  <c:externalData r:id="rId1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barChart>
        <c:barDir val="bar"/>
        <c:grouping val="stacked"/>
        <c:ser>
          <c:idx val="0"/>
          <c:order val="0"/>
          <c:tx>
            <c:strRef>
              <c:f>Arkusz4!$A$58</c:f>
              <c:strCache>
                <c:ptCount val="1"/>
                <c:pt idx="0">
                  <c:v>  mężczyźni</c:v>
                </c:pt>
              </c:strCache>
            </c:strRef>
          </c:tx>
          <c:spPr>
            <a:solidFill>
              <a:srgbClr val="6C084B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showVal val="1"/>
          </c:dLbls>
          <c:val>
            <c:numRef>
              <c:f>Arkusz4!$C$58</c:f>
              <c:numCache>
                <c:formatCode>0.0%</c:formatCode>
                <c:ptCount val="1"/>
                <c:pt idx="0">
                  <c:v>0.49000000000000032</c:v>
                </c:pt>
              </c:numCache>
            </c:numRef>
          </c:val>
        </c:ser>
        <c:ser>
          <c:idx val="1"/>
          <c:order val="1"/>
          <c:tx>
            <c:strRef>
              <c:f>Arkusz4!$A$59</c:f>
              <c:strCache>
                <c:ptCount val="1"/>
                <c:pt idx="0">
                  <c:v>  kobiety</c:v>
                </c:pt>
              </c:strCache>
            </c:strRef>
          </c:tx>
          <c:spPr>
            <a:solidFill>
              <a:srgbClr val="BC226F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showVal val="1"/>
          </c:dLbls>
          <c:val>
            <c:numRef>
              <c:f>Arkusz4!$C$59</c:f>
              <c:numCache>
                <c:formatCode>0.0%</c:formatCode>
                <c:ptCount val="1"/>
                <c:pt idx="0">
                  <c:v>0.51</c:v>
                </c:pt>
              </c:numCache>
            </c:numRef>
          </c:val>
        </c:ser>
        <c:dLbls>
          <c:showVal val="1"/>
        </c:dLbls>
        <c:gapWidth val="95"/>
        <c:overlap val="100"/>
        <c:axId val="78471168"/>
        <c:axId val="78472704"/>
      </c:barChart>
      <c:catAx>
        <c:axId val="78471168"/>
        <c:scaling>
          <c:orientation val="minMax"/>
        </c:scaling>
        <c:delete val="1"/>
        <c:axPos val="l"/>
        <c:majorTickMark val="none"/>
        <c:tickLblPos val="none"/>
        <c:crossAx val="78472704"/>
        <c:crosses val="autoZero"/>
        <c:auto val="1"/>
        <c:lblAlgn val="ctr"/>
        <c:lblOffset val="100"/>
      </c:catAx>
      <c:valAx>
        <c:axId val="78472704"/>
        <c:scaling>
          <c:orientation val="minMax"/>
        </c:scaling>
        <c:delete val="1"/>
        <c:axPos val="b"/>
        <c:numFmt formatCode="0.0%" sourceLinked="1"/>
        <c:tickLblPos val="none"/>
        <c:crossAx val="78471168"/>
        <c:crosses val="autoZero"/>
        <c:crossBetween val="between"/>
      </c:valAx>
    </c:plotArea>
    <c:plotVisOnly val="1"/>
  </c:chart>
  <c:txPr>
    <a:bodyPr/>
    <a:lstStyle/>
    <a:p>
      <a:pPr>
        <a:defRPr sz="1200" b="1">
          <a:solidFill>
            <a:schemeClr val="bg1"/>
          </a:solidFill>
          <a:latin typeface="Calibri" pitchFamily="34" charset="0"/>
        </a:defRPr>
      </a:pPr>
      <a:endParaRPr lang="pl-PL"/>
    </a:p>
  </c:txPr>
  <c:externalData r:id="rId1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/>
      <c:barChart>
        <c:barDir val="col"/>
        <c:grouping val="clustered"/>
        <c:ser>
          <c:idx val="0"/>
          <c:order val="0"/>
          <c:spPr>
            <a:solidFill>
              <a:srgbClr val="FD598C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txPr>
              <a:bodyPr/>
              <a:lstStyle/>
              <a:p>
                <a:pPr>
                  <a:defRPr b="1"/>
                </a:pPr>
                <a:endParaRPr lang="pl-PL"/>
              </a:p>
            </c:txPr>
            <c:showVal val="1"/>
          </c:dLbls>
          <c:cat>
            <c:strRef>
              <c:f>Arkusz1!$A$63:$A$67</c:f>
              <c:strCache>
                <c:ptCount val="5"/>
                <c:pt idx="0">
                  <c:v>przyjemność i rozrywka</c:v>
                </c:pt>
                <c:pt idx="1">
                  <c:v>utrzymanie kondycji fizycznej oraz zachowanie właściwej sylwetki</c:v>
                </c:pt>
                <c:pt idx="2">
                  <c:v>zalecenia lekarza</c:v>
                </c:pt>
                <c:pt idx="3">
                  <c:v>spotkania ze znajomymi</c:v>
                </c:pt>
                <c:pt idx="4">
                  <c:v>inne przyczyny</c:v>
                </c:pt>
              </c:strCache>
            </c:strRef>
          </c:cat>
          <c:val>
            <c:numRef>
              <c:f>Arkusz1!$B$63:$B$67</c:f>
              <c:numCache>
                <c:formatCode>0.0%</c:formatCode>
                <c:ptCount val="5"/>
                <c:pt idx="0">
                  <c:v>0.51500000000000001</c:v>
                </c:pt>
                <c:pt idx="1">
                  <c:v>0.41400000000000031</c:v>
                </c:pt>
                <c:pt idx="2">
                  <c:v>1.0000000000000005E-2</c:v>
                </c:pt>
                <c:pt idx="3">
                  <c:v>3.500000000000001E-2</c:v>
                </c:pt>
                <c:pt idx="4">
                  <c:v>2.0000000000000011E-2</c:v>
                </c:pt>
              </c:numCache>
            </c:numRef>
          </c:val>
        </c:ser>
        <c:ser>
          <c:idx val="1"/>
          <c:order val="1"/>
          <c:spPr>
            <a:solidFill>
              <a:srgbClr val="A90342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txPr>
              <a:bodyPr/>
              <a:lstStyle/>
              <a:p>
                <a:pPr>
                  <a:defRPr b="1"/>
                </a:pPr>
                <a:endParaRPr lang="pl-PL"/>
              </a:p>
            </c:txPr>
            <c:showVal val="1"/>
          </c:dLbls>
          <c:cat>
            <c:strRef>
              <c:f>Arkusz1!$A$63:$A$67</c:f>
              <c:strCache>
                <c:ptCount val="5"/>
                <c:pt idx="0">
                  <c:v>przyjemność i rozrywka</c:v>
                </c:pt>
                <c:pt idx="1">
                  <c:v>utrzymanie kondycji fizycznej oraz zachowanie właściwej sylwetki</c:v>
                </c:pt>
                <c:pt idx="2">
                  <c:v>zalecenia lekarza</c:v>
                </c:pt>
                <c:pt idx="3">
                  <c:v>spotkania ze znajomymi</c:v>
                </c:pt>
                <c:pt idx="4">
                  <c:v>inne przyczyny</c:v>
                </c:pt>
              </c:strCache>
            </c:strRef>
          </c:cat>
          <c:val>
            <c:numRef>
              <c:f>Arkusz1!$C$63:$C$67</c:f>
              <c:numCache>
                <c:formatCode>0.00%</c:formatCode>
                <c:ptCount val="5"/>
                <c:pt idx="0" formatCode="0.0%">
                  <c:v>0.66000000000000425</c:v>
                </c:pt>
                <c:pt idx="1">
                  <c:v>0.17800000000000021</c:v>
                </c:pt>
                <c:pt idx="2">
                  <c:v>9.9000000000000046E-2</c:v>
                </c:pt>
                <c:pt idx="3">
                  <c:v>4.1000000000000002E-2</c:v>
                </c:pt>
                <c:pt idx="4">
                  <c:v>2.1999999999999999E-2</c:v>
                </c:pt>
              </c:numCache>
            </c:numRef>
          </c:val>
        </c:ser>
        <c:dLbls>
          <c:showVal val="1"/>
        </c:dLbls>
        <c:overlap val="-25"/>
        <c:axId val="78678656"/>
        <c:axId val="78688640"/>
      </c:barChart>
      <c:catAx>
        <c:axId val="7867865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b="1"/>
            </a:pPr>
            <a:endParaRPr lang="pl-PL"/>
          </a:p>
        </c:txPr>
        <c:crossAx val="78688640"/>
        <c:crosses val="autoZero"/>
        <c:auto val="1"/>
        <c:lblAlgn val="ctr"/>
        <c:lblOffset val="100"/>
      </c:catAx>
      <c:valAx>
        <c:axId val="78688640"/>
        <c:scaling>
          <c:orientation val="minMax"/>
        </c:scaling>
        <c:delete val="1"/>
        <c:axPos val="l"/>
        <c:numFmt formatCode="0%" sourceLinked="0"/>
        <c:tickLblPos val="none"/>
        <c:crossAx val="78678656"/>
        <c:crosses val="autoZero"/>
        <c:crossBetween val="between"/>
      </c:valAx>
    </c:plotArea>
    <c:plotVisOnly val="1"/>
  </c:chart>
  <c:txPr>
    <a:bodyPr/>
    <a:lstStyle/>
    <a:p>
      <a:pPr>
        <a:defRPr sz="1200">
          <a:latin typeface="Calibri" pitchFamily="34" charset="0"/>
        </a:defRPr>
      </a:pPr>
      <a:endParaRPr lang="pl-PL"/>
    </a:p>
  </c:txPr>
  <c:externalData r:id="rId1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l-PL"/>
  <c:chart>
    <c:autoTitleDeleted val="1"/>
    <c:plotArea>
      <c:layout>
        <c:manualLayout>
          <c:layoutTarget val="inner"/>
          <c:xMode val="edge"/>
          <c:yMode val="edge"/>
          <c:x val="0.5248427720361426"/>
          <c:y val="3.2592364474556212E-2"/>
          <c:w val="0.45520268247668233"/>
          <c:h val="0.93481527105089335"/>
        </c:manualLayout>
      </c:layout>
      <c:barChart>
        <c:barDir val="bar"/>
        <c:grouping val="clustered"/>
        <c:ser>
          <c:idx val="1"/>
          <c:order val="0"/>
          <c:tx>
            <c:strRef>
              <c:f>Arkusz4!$C$17</c:f>
              <c:strCache>
                <c:ptCount val="1"/>
                <c:pt idx="0">
                  <c:v>2009 r.:</c:v>
                </c:pt>
              </c:strCache>
            </c:strRef>
          </c:tx>
          <c:spPr>
            <a:solidFill>
              <a:srgbClr val="CC6600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dLbl>
              <c:idx val="0"/>
              <c:layout>
                <c:manualLayout>
                  <c:x val="-5.442138780538187E-3"/>
                  <c:y val="2.9629422249596391E-3"/>
                </c:manualLayout>
              </c:layout>
              <c:showVal val="1"/>
            </c:dLbl>
            <c:dLbl>
              <c:idx val="1"/>
              <c:layout>
                <c:manualLayout>
                  <c:x val="-6.4628119690610469E-2"/>
                  <c:y val="-5.9258844499192774E-3"/>
                </c:manualLayout>
              </c:layout>
              <c:showVal val="1"/>
            </c:dLbl>
            <c:dLbl>
              <c:idx val="2"/>
              <c:layout>
                <c:manualLayout>
                  <c:x val="-8.788292957377819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-8.4757462617345306E-2"/>
                  <c:y val="2.9629422249596391E-3"/>
                </c:manualLayout>
              </c:layout>
              <c:showVal val="1"/>
            </c:dLbl>
            <c:dLbl>
              <c:idx val="4"/>
              <c:layout>
                <c:manualLayout>
                  <c:x val="-8.9041403161288765E-2"/>
                  <c:y val="-5.9258844499192774E-3"/>
                </c:manualLayout>
              </c:layout>
              <c:showVal val="1"/>
            </c:dLbl>
            <c:dLbl>
              <c:idx val="5"/>
              <c:layout>
                <c:manualLayout>
                  <c:x val="-9.0680536193318853E-2"/>
                  <c:y val="-2.3330253739839816E-7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pl-PL"/>
              </a:p>
            </c:txPr>
            <c:showVal val="1"/>
          </c:dLbls>
          <c:cat>
            <c:strRef>
              <c:f>Arkusz4!$A$18:$A$23</c:f>
              <c:strCache>
                <c:ptCount val="6"/>
                <c:pt idx="0">
                  <c:v>chodzenie do kawiarni, 
restauracji</c:v>
                </c:pt>
                <c:pt idx="1">
                  <c:v>chodzenie do kina, teatru, 
udział w imprezach kulturalnych</c:v>
                </c:pt>
                <c:pt idx="2">
                  <c:v>czytanie  </c:v>
                </c:pt>
                <c:pt idx="3">
                  <c:v>udział w spotkaniach 
towarzyskich</c:v>
                </c:pt>
                <c:pt idx="4">
                  <c:v>wypoczynek bierny 
- opalanie się, relaks</c:v>
                </c:pt>
                <c:pt idx="5">
                  <c:v>słuchanie radia, muzyki, 
oglądanie TV,  video</c:v>
                </c:pt>
              </c:strCache>
            </c:strRef>
          </c:cat>
          <c:val>
            <c:numRef>
              <c:f>Arkusz4!$C$18:$C$23</c:f>
              <c:numCache>
                <c:formatCode>0.0%</c:formatCode>
                <c:ptCount val="6"/>
                <c:pt idx="0">
                  <c:v>1.7000000000000001E-2</c:v>
                </c:pt>
                <c:pt idx="1">
                  <c:v>3.4000000000000002E-2</c:v>
                </c:pt>
                <c:pt idx="2">
                  <c:v>0.113</c:v>
                </c:pt>
                <c:pt idx="3">
                  <c:v>0.127</c:v>
                </c:pt>
                <c:pt idx="4">
                  <c:v>0.14600000000000021</c:v>
                </c:pt>
                <c:pt idx="5">
                  <c:v>0.25800000000000001</c:v>
                </c:pt>
              </c:numCache>
            </c:numRef>
          </c:val>
        </c:ser>
        <c:ser>
          <c:idx val="0"/>
          <c:order val="1"/>
          <c:tx>
            <c:strRef>
              <c:f>Arkusz4!$B$17</c:f>
              <c:strCache>
                <c:ptCount val="1"/>
                <c:pt idx="0">
                  <c:v>2001 r.</c:v>
                </c:pt>
              </c:strCache>
            </c:strRef>
          </c:tx>
          <c:spPr>
            <a:solidFill>
              <a:srgbClr val="FFC000"/>
            </a:solidFill>
            <a:ln w="10000" cap="flat" cmpd="sng" algn="ctr">
              <a:noFill/>
              <a:prstDash val="solid"/>
            </a:ln>
            <a:effectLst>
              <a:outerShdw blurRad="76200" dist="50800" dir="5400000" rotWithShape="0">
                <a:srgbClr val="4E3B30">
                  <a:alpha val="60000"/>
                </a:srgbClr>
              </a:outerShdw>
            </a:effectLst>
          </c:spPr>
          <c:dLbls>
            <c:dLbl>
              <c:idx val="1"/>
              <c:layout>
                <c:manualLayout>
                  <c:x val="-5.3743797385010422E-2"/>
                  <c:y val="-5.9258844499192774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2,7%</a:t>
                    </a:r>
                  </a:p>
                </c:rich>
              </c:tx>
              <c:showVal val="1"/>
            </c:dLbl>
            <c:dLbl>
              <c:idx val="2"/>
              <c:layout>
                <c:manualLayout>
                  <c:x val="-8.821078991067155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-8.7882929573778107E-2"/>
                  <c:y val="2.9629422249596391E-3"/>
                </c:manualLayout>
              </c:layout>
              <c:showVal val="1"/>
            </c:dLbl>
            <c:dLbl>
              <c:idx val="4"/>
              <c:layout>
                <c:manualLayout>
                  <c:x val="-9.0352675856425493E-2"/>
                  <c:y val="-5.9258844499192774E-3"/>
                </c:manualLayout>
              </c:layout>
              <c:showVal val="1"/>
            </c:dLbl>
            <c:dLbl>
              <c:idx val="5"/>
              <c:layout>
                <c:manualLayout>
                  <c:x val="-5.5557822993870826E-2"/>
                  <c:y val="6.7899974935690655E-18"/>
                </c:manualLayout>
              </c:layout>
              <c:showVal val="1"/>
            </c:dLbl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pl-PL"/>
              </a:p>
            </c:txPr>
            <c:showVal val="1"/>
          </c:dLbls>
          <c:cat>
            <c:strRef>
              <c:f>Arkusz4!$A$18:$A$23</c:f>
              <c:strCache>
                <c:ptCount val="6"/>
                <c:pt idx="0">
                  <c:v>chodzenie do kawiarni, 
restauracji</c:v>
                </c:pt>
                <c:pt idx="1">
                  <c:v>chodzenie do kina, teatru, 
udział w imprezach kulturalnych</c:v>
                </c:pt>
                <c:pt idx="2">
                  <c:v>czytanie  </c:v>
                </c:pt>
                <c:pt idx="3">
                  <c:v>udział w spotkaniach 
towarzyskich</c:v>
                </c:pt>
                <c:pt idx="4">
                  <c:v>wypoczynek bierny 
- opalanie się, relaks</c:v>
                </c:pt>
                <c:pt idx="5">
                  <c:v>słuchanie radia, muzyki, 
oglądanie TV,  video</c:v>
                </c:pt>
              </c:strCache>
            </c:strRef>
          </c:cat>
          <c:val>
            <c:numRef>
              <c:f>Arkusz4!$B$18:$B$23</c:f>
              <c:numCache>
                <c:formatCode>0.0%</c:formatCode>
                <c:ptCount val="6"/>
                <c:pt idx="0">
                  <c:v>1.3000000000000001E-2</c:v>
                </c:pt>
                <c:pt idx="1">
                  <c:v>2.7000000000000246E-2</c:v>
                </c:pt>
                <c:pt idx="2">
                  <c:v>0.12100000000000002</c:v>
                </c:pt>
                <c:pt idx="3">
                  <c:v>0.12200000000000009</c:v>
                </c:pt>
                <c:pt idx="4">
                  <c:v>0.13900000000000001</c:v>
                </c:pt>
                <c:pt idx="5">
                  <c:v>0.28300000000000008</c:v>
                </c:pt>
              </c:numCache>
            </c:numRef>
          </c:val>
        </c:ser>
        <c:dLbls>
          <c:showVal val="1"/>
        </c:dLbls>
        <c:gapWidth val="55"/>
        <c:overlap val="-12"/>
        <c:axId val="78719232"/>
        <c:axId val="78729216"/>
      </c:barChart>
      <c:catAx>
        <c:axId val="78719232"/>
        <c:scaling>
          <c:orientation val="minMax"/>
        </c:scaling>
        <c:axPos val="l"/>
        <c:majorTickMark val="none"/>
        <c:tickLblPos val="nextTo"/>
        <c:txPr>
          <a:bodyPr/>
          <a:lstStyle/>
          <a:p>
            <a:pPr>
              <a:defRPr b="1"/>
            </a:pPr>
            <a:endParaRPr lang="pl-PL"/>
          </a:p>
        </c:txPr>
        <c:crossAx val="78729216"/>
        <c:crosses val="autoZero"/>
        <c:auto val="1"/>
        <c:lblAlgn val="ctr"/>
        <c:lblOffset val="100"/>
      </c:catAx>
      <c:valAx>
        <c:axId val="78729216"/>
        <c:scaling>
          <c:orientation val="minMax"/>
        </c:scaling>
        <c:delete val="1"/>
        <c:axPos val="b"/>
        <c:numFmt formatCode="0.0%" sourceLinked="1"/>
        <c:tickLblPos val="none"/>
        <c:crossAx val="78719232"/>
        <c:crosses val="autoZero"/>
        <c:crossBetween val="between"/>
      </c:valAx>
    </c:plotArea>
    <c:plotVisOnly val="1"/>
  </c:chart>
  <c:txPr>
    <a:bodyPr/>
    <a:lstStyle/>
    <a:p>
      <a:pPr>
        <a:defRPr sz="1200">
          <a:latin typeface="Calibri" pitchFamily="34" charset="0"/>
        </a:defRPr>
      </a:pPr>
      <a:endParaRPr lang="pl-PL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523B41-0EF7-4610-8127-2FCDD4C6FB7D}" type="doc">
      <dgm:prSet loTypeId="urn:microsoft.com/office/officeart/2005/8/layout/balance1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250DE30-3DB1-4F9B-A492-D4F72DD14A76}">
      <dgm:prSet phldrT="[Teks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endParaRPr lang="pl-PL" sz="1600" dirty="0">
            <a:latin typeface="Calibri" pitchFamily="34" charset="0"/>
          </a:endParaRPr>
        </a:p>
      </dgm:t>
    </dgm:pt>
    <dgm:pt modelId="{85D8F350-8D1D-48D0-93EB-42A332D2B064}" type="parTrans" cxnId="{BB215B23-E43D-48AB-9574-B39B02A7739D}">
      <dgm:prSet/>
      <dgm:spPr/>
      <dgm:t>
        <a:bodyPr/>
        <a:lstStyle/>
        <a:p>
          <a:endParaRPr lang="pl-PL" sz="1600">
            <a:latin typeface="Calibri" pitchFamily="34" charset="0"/>
          </a:endParaRPr>
        </a:p>
      </dgm:t>
    </dgm:pt>
    <dgm:pt modelId="{C17C051A-A313-49A0-958B-948915BB48CC}" type="sibTrans" cxnId="{BB215B23-E43D-48AB-9574-B39B02A7739D}">
      <dgm:prSet/>
      <dgm:spPr/>
      <dgm:t>
        <a:bodyPr/>
        <a:lstStyle/>
        <a:p>
          <a:endParaRPr lang="pl-PL" sz="1600">
            <a:latin typeface="Calibri" pitchFamily="34" charset="0"/>
          </a:endParaRPr>
        </a:p>
      </dgm:t>
    </dgm:pt>
    <dgm:pt modelId="{94026BF3-0C2D-4F83-8D98-7E65A782F208}">
      <dgm:prSet phldrT="[Tekst]" phldr="1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endParaRPr lang="pl-PL" sz="1600">
            <a:latin typeface="Calibri" pitchFamily="34" charset="0"/>
          </a:endParaRPr>
        </a:p>
      </dgm:t>
    </dgm:pt>
    <dgm:pt modelId="{FF867992-5475-4F72-9103-990AB7AE6EDD}" type="parTrans" cxnId="{12353E77-2C53-476A-B4FA-662F5487DDC1}">
      <dgm:prSet/>
      <dgm:spPr/>
      <dgm:t>
        <a:bodyPr/>
        <a:lstStyle/>
        <a:p>
          <a:endParaRPr lang="pl-PL" sz="1600">
            <a:latin typeface="Calibri" pitchFamily="34" charset="0"/>
          </a:endParaRPr>
        </a:p>
      </dgm:t>
    </dgm:pt>
    <dgm:pt modelId="{3B229909-4A5B-4249-B433-07294BB87188}" type="sibTrans" cxnId="{12353E77-2C53-476A-B4FA-662F5487DDC1}">
      <dgm:prSet/>
      <dgm:spPr/>
      <dgm:t>
        <a:bodyPr/>
        <a:lstStyle/>
        <a:p>
          <a:endParaRPr lang="pl-PL" sz="1600">
            <a:latin typeface="Calibri" pitchFamily="34" charset="0"/>
          </a:endParaRPr>
        </a:p>
      </dgm:t>
    </dgm:pt>
    <dgm:pt modelId="{08C123E0-FE58-4BDC-9788-5C044C4768FE}">
      <dgm:prSet phldrT="[Tekst]" phldr="1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endParaRPr lang="pl-PL" sz="1600">
            <a:latin typeface="Calibri" pitchFamily="34" charset="0"/>
          </a:endParaRPr>
        </a:p>
      </dgm:t>
    </dgm:pt>
    <dgm:pt modelId="{75276D91-9439-45B2-B72C-6B9EBB09B1D4}" type="parTrans" cxnId="{7E080C30-B58F-4353-A856-7854B4ABD879}">
      <dgm:prSet/>
      <dgm:spPr/>
      <dgm:t>
        <a:bodyPr/>
        <a:lstStyle/>
        <a:p>
          <a:endParaRPr lang="pl-PL" sz="1600">
            <a:latin typeface="Calibri" pitchFamily="34" charset="0"/>
          </a:endParaRPr>
        </a:p>
      </dgm:t>
    </dgm:pt>
    <dgm:pt modelId="{6143055A-37F7-42E9-9FBE-0118AC21A2CD}" type="sibTrans" cxnId="{7E080C30-B58F-4353-A856-7854B4ABD879}">
      <dgm:prSet/>
      <dgm:spPr/>
      <dgm:t>
        <a:bodyPr/>
        <a:lstStyle/>
        <a:p>
          <a:endParaRPr lang="pl-PL" sz="1600">
            <a:latin typeface="Calibri" pitchFamily="34" charset="0"/>
          </a:endParaRPr>
        </a:p>
      </dgm:t>
    </dgm:pt>
    <dgm:pt modelId="{369EEAB3-FE2F-4AE1-9125-D9F1C1B738EA}">
      <dgm:prSet phldrT="[Tekst]" phldr="1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endParaRPr lang="pl-PL" sz="1600" dirty="0">
            <a:latin typeface="Calibri" pitchFamily="34" charset="0"/>
          </a:endParaRPr>
        </a:p>
      </dgm:t>
    </dgm:pt>
    <dgm:pt modelId="{8DC26D75-989D-4072-8AF6-D200A3585991}" type="parTrans" cxnId="{88B0F3F7-4D7D-48D6-83A6-A8445665AFA4}">
      <dgm:prSet/>
      <dgm:spPr/>
      <dgm:t>
        <a:bodyPr/>
        <a:lstStyle/>
        <a:p>
          <a:endParaRPr lang="pl-PL" sz="1600">
            <a:latin typeface="Calibri" pitchFamily="34" charset="0"/>
          </a:endParaRPr>
        </a:p>
      </dgm:t>
    </dgm:pt>
    <dgm:pt modelId="{725B9742-3B18-4C4C-AE07-6A7C7819D8E2}" type="sibTrans" cxnId="{88B0F3F7-4D7D-48D6-83A6-A8445665AFA4}">
      <dgm:prSet/>
      <dgm:spPr/>
      <dgm:t>
        <a:bodyPr/>
        <a:lstStyle/>
        <a:p>
          <a:endParaRPr lang="pl-PL" sz="1600">
            <a:latin typeface="Calibri" pitchFamily="34" charset="0"/>
          </a:endParaRPr>
        </a:p>
      </dgm:t>
    </dgm:pt>
    <dgm:pt modelId="{B4ABC605-77B1-4F18-8EAD-196BB32FF62F}">
      <dgm:prSet phldrT="[Tekst]" custT="1"/>
      <dgm:spPr>
        <a:solidFill>
          <a:schemeClr val="accent1">
            <a:tint val="40000"/>
            <a:hueOff val="0"/>
            <a:satOff val="0"/>
            <a:lumOff val="0"/>
            <a:alpha val="0"/>
          </a:schemeClr>
        </a:solidFill>
        <a:ln>
          <a:noFill/>
        </a:ln>
      </dgm:spPr>
      <dgm:t>
        <a:bodyPr/>
        <a:lstStyle/>
        <a:p>
          <a:endParaRPr lang="pl-PL" sz="1600" dirty="0">
            <a:latin typeface="Calibri" pitchFamily="34" charset="0"/>
          </a:endParaRPr>
        </a:p>
      </dgm:t>
    </dgm:pt>
    <dgm:pt modelId="{22AEA01E-5BD4-47B7-9941-E8D220652E0C}" type="sibTrans" cxnId="{CE48FD95-0EAC-430D-9A41-4D465939FBCF}">
      <dgm:prSet/>
      <dgm:spPr/>
      <dgm:t>
        <a:bodyPr/>
        <a:lstStyle/>
        <a:p>
          <a:endParaRPr lang="pl-PL" sz="1600">
            <a:latin typeface="Calibri" pitchFamily="34" charset="0"/>
          </a:endParaRPr>
        </a:p>
      </dgm:t>
    </dgm:pt>
    <dgm:pt modelId="{37D1C0D4-31E4-4482-BB78-F316B13F36DC}" type="parTrans" cxnId="{CE48FD95-0EAC-430D-9A41-4D465939FBCF}">
      <dgm:prSet/>
      <dgm:spPr/>
      <dgm:t>
        <a:bodyPr/>
        <a:lstStyle/>
        <a:p>
          <a:endParaRPr lang="pl-PL" sz="1600">
            <a:latin typeface="Calibri" pitchFamily="34" charset="0"/>
          </a:endParaRPr>
        </a:p>
      </dgm:t>
    </dgm:pt>
    <dgm:pt modelId="{1E8084F1-A599-4B38-9200-1C80C78F383E}">
      <dgm:prSet phldrT="[Tekst]" phldr="1" custLinFactX="-47746" custLinFactNeighborX="-100000" custLinFactNeighborY="-49249"/>
      <dgm:spPr/>
      <dgm:t>
        <a:bodyPr/>
        <a:lstStyle/>
        <a:p>
          <a:endParaRPr lang="pl-PL">
            <a:latin typeface="Calibri" pitchFamily="34" charset="0"/>
          </a:endParaRPr>
        </a:p>
      </dgm:t>
    </dgm:pt>
    <dgm:pt modelId="{00D56217-3663-47DF-983E-852700AA7B75}" type="parTrans" cxnId="{688588BC-11FE-4965-BF09-58FB433A9AEC}">
      <dgm:prSet/>
      <dgm:spPr/>
      <dgm:t>
        <a:bodyPr/>
        <a:lstStyle/>
        <a:p>
          <a:endParaRPr lang="pl-PL"/>
        </a:p>
      </dgm:t>
    </dgm:pt>
    <dgm:pt modelId="{9D5CEA78-604B-4ED7-B82E-327B08DD3D52}" type="sibTrans" cxnId="{688588BC-11FE-4965-BF09-58FB433A9AEC}">
      <dgm:prSet/>
      <dgm:spPr/>
      <dgm:t>
        <a:bodyPr/>
        <a:lstStyle/>
        <a:p>
          <a:endParaRPr lang="pl-PL"/>
        </a:p>
      </dgm:t>
    </dgm:pt>
    <dgm:pt modelId="{FD3BE5D8-9C90-41C3-B9AE-4535C565B4DD}">
      <dgm:prSet phldrT="[Teks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endParaRPr lang="pl-PL" dirty="0">
            <a:latin typeface="Calibri" pitchFamily="34" charset="0"/>
          </a:endParaRPr>
        </a:p>
      </dgm:t>
    </dgm:pt>
    <dgm:pt modelId="{E7B4C1A1-12A1-4952-A000-C7901FF71DD9}" type="parTrans" cxnId="{4B4DC61C-445D-479D-BA41-CB7D2FD40022}">
      <dgm:prSet/>
      <dgm:spPr/>
      <dgm:t>
        <a:bodyPr/>
        <a:lstStyle/>
        <a:p>
          <a:endParaRPr lang="pl-PL"/>
        </a:p>
      </dgm:t>
    </dgm:pt>
    <dgm:pt modelId="{0ED39B3F-7D01-48BC-8B6A-7AED1DE35CB0}" type="sibTrans" cxnId="{4B4DC61C-445D-479D-BA41-CB7D2FD40022}">
      <dgm:prSet/>
      <dgm:spPr/>
      <dgm:t>
        <a:bodyPr/>
        <a:lstStyle/>
        <a:p>
          <a:endParaRPr lang="pl-PL"/>
        </a:p>
      </dgm:t>
    </dgm:pt>
    <dgm:pt modelId="{283B55AC-D9FA-44DC-863A-FAE463AEC31F}">
      <dgm:prSet phldrT="[Tekst]" phldr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endParaRPr lang="pl-PL" dirty="0">
            <a:latin typeface="Calibri" pitchFamily="34" charset="0"/>
          </a:endParaRPr>
        </a:p>
      </dgm:t>
    </dgm:pt>
    <dgm:pt modelId="{D97EF96F-33DC-4FFD-9B6C-D99E62E2CE8C}" type="parTrans" cxnId="{63473836-7880-4114-8BCC-FE3CD50007BC}">
      <dgm:prSet/>
      <dgm:spPr/>
      <dgm:t>
        <a:bodyPr/>
        <a:lstStyle/>
        <a:p>
          <a:endParaRPr lang="pl-PL"/>
        </a:p>
      </dgm:t>
    </dgm:pt>
    <dgm:pt modelId="{060E2648-614A-457F-8742-2C8DCA0E7DEE}" type="sibTrans" cxnId="{63473836-7880-4114-8BCC-FE3CD50007BC}">
      <dgm:prSet/>
      <dgm:spPr/>
      <dgm:t>
        <a:bodyPr/>
        <a:lstStyle/>
        <a:p>
          <a:endParaRPr lang="pl-PL"/>
        </a:p>
      </dgm:t>
    </dgm:pt>
    <dgm:pt modelId="{9CD22625-F821-46CE-8AAE-DECA0C1AC6FA}">
      <dgm:prSet phldrT="[Tekst]" phldr="1" custT="1"/>
      <dgm:spPr>
        <a:solidFill>
          <a:schemeClr val="accent1">
            <a:tint val="40000"/>
            <a:hueOff val="0"/>
            <a:satOff val="0"/>
            <a:lumOff val="0"/>
            <a:alpha val="0"/>
          </a:schemeClr>
        </a:solidFill>
        <a:ln>
          <a:noFill/>
        </a:ln>
      </dgm:spPr>
      <dgm:t>
        <a:bodyPr/>
        <a:lstStyle/>
        <a:p>
          <a:endParaRPr lang="pl-PL" sz="1600" dirty="0">
            <a:solidFill>
              <a:schemeClr val="bg1"/>
            </a:solidFill>
            <a:latin typeface="Calibri" pitchFamily="34" charset="0"/>
          </a:endParaRPr>
        </a:p>
      </dgm:t>
    </dgm:pt>
    <dgm:pt modelId="{F877AB8B-924D-4D38-92A2-BDD7C7716C47}" type="sibTrans" cxnId="{9C7B5B5D-C7C7-436F-A4A3-56B2373AF863}">
      <dgm:prSet/>
      <dgm:spPr/>
      <dgm:t>
        <a:bodyPr/>
        <a:lstStyle/>
        <a:p>
          <a:endParaRPr lang="pl-PL" sz="1600">
            <a:latin typeface="Calibri" pitchFamily="34" charset="0"/>
          </a:endParaRPr>
        </a:p>
      </dgm:t>
    </dgm:pt>
    <dgm:pt modelId="{CE8E05AE-BF37-4699-B565-1F73F29F4FBA}" type="parTrans" cxnId="{9C7B5B5D-C7C7-436F-A4A3-56B2373AF863}">
      <dgm:prSet/>
      <dgm:spPr/>
      <dgm:t>
        <a:bodyPr/>
        <a:lstStyle/>
        <a:p>
          <a:endParaRPr lang="pl-PL" sz="1600">
            <a:latin typeface="Calibri" pitchFamily="34" charset="0"/>
          </a:endParaRPr>
        </a:p>
      </dgm:t>
    </dgm:pt>
    <dgm:pt modelId="{4C7C9530-1C8B-4128-A232-C0BFFB8E9FBD}" type="pres">
      <dgm:prSet presAssocID="{07523B41-0EF7-4610-8127-2FCDD4C6FB7D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3AD62AEC-F142-41BC-B02A-1167FE65D0A4}" type="pres">
      <dgm:prSet presAssocID="{07523B41-0EF7-4610-8127-2FCDD4C6FB7D}" presName="dummyMaxCanvas" presStyleCnt="0"/>
      <dgm:spPr/>
      <dgm:t>
        <a:bodyPr/>
        <a:lstStyle/>
        <a:p>
          <a:endParaRPr lang="pl-PL"/>
        </a:p>
      </dgm:t>
    </dgm:pt>
    <dgm:pt modelId="{63C9CF5A-A154-4F5C-B179-BD4816DCFCB2}" type="pres">
      <dgm:prSet presAssocID="{07523B41-0EF7-4610-8127-2FCDD4C6FB7D}" presName="parentComposite" presStyleCnt="0"/>
      <dgm:spPr/>
      <dgm:t>
        <a:bodyPr/>
        <a:lstStyle/>
        <a:p>
          <a:endParaRPr lang="pl-PL"/>
        </a:p>
      </dgm:t>
    </dgm:pt>
    <dgm:pt modelId="{22D4AA63-D95C-4409-818B-E00BB00B326F}" type="pres">
      <dgm:prSet presAssocID="{07523B41-0EF7-4610-8127-2FCDD4C6FB7D}" presName="parent1" presStyleLbl="alignAccFollowNode1" presStyleIdx="0" presStyleCnt="4" custAng="21319022" custFlipVert="1" custScaleX="93991" custScaleY="4324" custLinFactNeighborX="-12077" custLinFactNeighborY="54082">
        <dgm:presLayoutVars>
          <dgm:chMax val="4"/>
        </dgm:presLayoutVars>
      </dgm:prSet>
      <dgm:spPr/>
      <dgm:t>
        <a:bodyPr/>
        <a:lstStyle/>
        <a:p>
          <a:endParaRPr lang="pl-PL"/>
        </a:p>
      </dgm:t>
    </dgm:pt>
    <dgm:pt modelId="{7CDC84BC-C4BB-4FAE-AAEF-3F25A8830700}" type="pres">
      <dgm:prSet presAssocID="{07523B41-0EF7-4610-8127-2FCDD4C6FB7D}" presName="parent2" presStyleLbl="alignAccFollowNode1" presStyleIdx="1" presStyleCnt="4" custScaleY="21622" custLinFactNeighborX="-21971" custLinFactNeighborY="1352">
        <dgm:presLayoutVars>
          <dgm:chMax val="4"/>
        </dgm:presLayoutVars>
      </dgm:prSet>
      <dgm:spPr/>
      <dgm:t>
        <a:bodyPr/>
        <a:lstStyle/>
        <a:p>
          <a:endParaRPr lang="pl-PL"/>
        </a:p>
      </dgm:t>
    </dgm:pt>
    <dgm:pt modelId="{39F90B56-9AE6-4D90-81F0-B25B0CE934E7}" type="pres">
      <dgm:prSet presAssocID="{07523B41-0EF7-4610-8127-2FCDD4C6FB7D}" presName="childrenComposite" presStyleCnt="0"/>
      <dgm:spPr/>
      <dgm:t>
        <a:bodyPr/>
        <a:lstStyle/>
        <a:p>
          <a:endParaRPr lang="pl-PL"/>
        </a:p>
      </dgm:t>
    </dgm:pt>
    <dgm:pt modelId="{6D9578B2-00CF-458A-87ED-6DDDBD3C0425}" type="pres">
      <dgm:prSet presAssocID="{07523B41-0EF7-4610-8127-2FCDD4C6FB7D}" presName="dummyMaxCanvas_ChildArea" presStyleCnt="0"/>
      <dgm:spPr/>
      <dgm:t>
        <a:bodyPr/>
        <a:lstStyle/>
        <a:p>
          <a:endParaRPr lang="pl-PL"/>
        </a:p>
      </dgm:t>
    </dgm:pt>
    <dgm:pt modelId="{6C126D50-BBE4-471A-9FD2-6C2D759EBAAF}" type="pres">
      <dgm:prSet presAssocID="{07523B41-0EF7-4610-8127-2FCDD4C6FB7D}" presName="fulcrum" presStyleLbl="alignAccFollowNode1" presStyleIdx="2" presStyleCnt="4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endParaRPr lang="pl-PL"/>
        </a:p>
      </dgm:t>
    </dgm:pt>
    <dgm:pt modelId="{44A267A6-3BF6-4FC1-9FA2-D9723C2FDE3D}" type="pres">
      <dgm:prSet presAssocID="{07523B41-0EF7-4610-8127-2FCDD4C6FB7D}" presName="balance_24" presStyleLbl="alignAccFollowNode1" presStyleIdx="3" presStyleCnt="4">
        <dgm:presLayoutVars>
          <dgm:bulletEnabled val="1"/>
        </dgm:presLayoutVars>
      </dgm:prSet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endParaRPr lang="pl-PL"/>
        </a:p>
      </dgm:t>
    </dgm:pt>
    <dgm:pt modelId="{574381F8-1D01-4FCF-A707-EB1D69A61322}" type="pres">
      <dgm:prSet presAssocID="{07523B41-0EF7-4610-8127-2FCDD4C6FB7D}" presName="right_24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C52873F-72C9-4B68-9C60-E1AD698F10AA}" type="pres">
      <dgm:prSet presAssocID="{07523B41-0EF7-4610-8127-2FCDD4C6FB7D}" presName="right_24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E505C49-D7AB-4C1B-9E06-FD9B21F91903}" type="pres">
      <dgm:prSet presAssocID="{07523B41-0EF7-4610-8127-2FCDD4C6FB7D}" presName="right_24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E23A645-4E8A-466D-AF45-C3936056A0B8}" type="pres">
      <dgm:prSet presAssocID="{07523B41-0EF7-4610-8127-2FCDD4C6FB7D}" presName="right_24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40DA033-69F8-4962-B687-751667B77D66}" type="pres">
      <dgm:prSet presAssocID="{07523B41-0EF7-4610-8127-2FCDD4C6FB7D}" presName="left_24_1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AA55A6E-F794-48A6-BED4-DF249394817B}" type="pres">
      <dgm:prSet presAssocID="{07523B41-0EF7-4610-8127-2FCDD4C6FB7D}" presName="left_24_2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4B4DC61C-445D-479D-BA41-CB7D2FD40022}" srcId="{B4ABC605-77B1-4F18-8EAD-196BB32FF62F}" destId="{FD3BE5D8-9C90-41C3-B9AE-4535C565B4DD}" srcOrd="1" destOrd="0" parTransId="{E7B4C1A1-12A1-4952-A000-C7901FF71DD9}" sibTransId="{0ED39B3F-7D01-48BC-8B6A-7AED1DE35CB0}"/>
    <dgm:cxn modelId="{BDC5A91F-A8FD-4061-9A20-6B01FB956A36}" type="presOf" srcId="{369EEAB3-FE2F-4AE1-9125-D9F1C1B738EA}" destId="{1E505C49-D7AB-4C1B-9E06-FD9B21F91903}" srcOrd="0" destOrd="0" presId="urn:microsoft.com/office/officeart/2005/8/layout/balance1"/>
    <dgm:cxn modelId="{A9DC50FD-5086-48B4-82C7-DB966D00FF3F}" type="presOf" srcId="{07523B41-0EF7-4610-8127-2FCDD4C6FB7D}" destId="{4C7C9530-1C8B-4128-A232-C0BFFB8E9FBD}" srcOrd="0" destOrd="0" presId="urn:microsoft.com/office/officeart/2005/8/layout/balance1"/>
    <dgm:cxn modelId="{12353E77-2C53-476A-B4FA-662F5487DDC1}" srcId="{9CD22625-F821-46CE-8AAE-DECA0C1AC6FA}" destId="{94026BF3-0C2D-4F83-8D98-7E65A782F208}" srcOrd="0" destOrd="0" parTransId="{FF867992-5475-4F72-9103-990AB7AE6EDD}" sibTransId="{3B229909-4A5B-4249-B433-07294BB87188}"/>
    <dgm:cxn modelId="{9C7B5B5D-C7C7-436F-A4A3-56B2373AF863}" srcId="{07523B41-0EF7-4610-8127-2FCDD4C6FB7D}" destId="{9CD22625-F821-46CE-8AAE-DECA0C1AC6FA}" srcOrd="1" destOrd="0" parTransId="{CE8E05AE-BF37-4699-B565-1F73F29F4FBA}" sibTransId="{F877AB8B-924D-4D38-92A2-BDD7C7716C47}"/>
    <dgm:cxn modelId="{CE48FD95-0EAC-430D-9A41-4D465939FBCF}" srcId="{07523B41-0EF7-4610-8127-2FCDD4C6FB7D}" destId="{B4ABC605-77B1-4F18-8EAD-196BB32FF62F}" srcOrd="0" destOrd="0" parTransId="{37D1C0D4-31E4-4482-BB78-F316B13F36DC}" sibTransId="{22AEA01E-5BD4-47B7-9941-E8D220652E0C}"/>
    <dgm:cxn modelId="{BB215B23-E43D-48AB-9574-B39B02A7739D}" srcId="{B4ABC605-77B1-4F18-8EAD-196BB32FF62F}" destId="{C250DE30-3DB1-4F9B-A492-D4F72DD14A76}" srcOrd="0" destOrd="0" parTransId="{85D8F350-8D1D-48D0-93EB-42A332D2B064}" sibTransId="{C17C051A-A313-49A0-958B-948915BB48CC}"/>
    <dgm:cxn modelId="{BCADC182-E6F7-494F-A146-D6A716A9669D}" type="presOf" srcId="{08C123E0-FE58-4BDC-9788-5C044C4768FE}" destId="{2C52873F-72C9-4B68-9C60-E1AD698F10AA}" srcOrd="0" destOrd="0" presId="urn:microsoft.com/office/officeart/2005/8/layout/balance1"/>
    <dgm:cxn modelId="{ED888713-7148-4514-8131-9A13CC68FEF3}" type="presOf" srcId="{B4ABC605-77B1-4F18-8EAD-196BB32FF62F}" destId="{22D4AA63-D95C-4409-818B-E00BB00B326F}" srcOrd="0" destOrd="0" presId="urn:microsoft.com/office/officeart/2005/8/layout/balance1"/>
    <dgm:cxn modelId="{88B0F3F7-4D7D-48D6-83A6-A8445665AFA4}" srcId="{9CD22625-F821-46CE-8AAE-DECA0C1AC6FA}" destId="{369EEAB3-FE2F-4AE1-9125-D9F1C1B738EA}" srcOrd="2" destOrd="0" parTransId="{8DC26D75-989D-4072-8AF6-D200A3585991}" sibTransId="{725B9742-3B18-4C4C-AE07-6A7C7819D8E2}"/>
    <dgm:cxn modelId="{688588BC-11FE-4965-BF09-58FB433A9AEC}" srcId="{07523B41-0EF7-4610-8127-2FCDD4C6FB7D}" destId="{1E8084F1-A599-4B38-9200-1C80C78F383E}" srcOrd="2" destOrd="0" parTransId="{00D56217-3663-47DF-983E-852700AA7B75}" sibTransId="{9D5CEA78-604B-4ED7-B82E-327B08DD3D52}"/>
    <dgm:cxn modelId="{E8C669E8-6EEF-49CD-ACE8-83B5AC93A1BC}" type="presOf" srcId="{94026BF3-0C2D-4F83-8D98-7E65A782F208}" destId="{574381F8-1D01-4FCF-A707-EB1D69A61322}" srcOrd="0" destOrd="0" presId="urn:microsoft.com/office/officeart/2005/8/layout/balance1"/>
    <dgm:cxn modelId="{20F60792-7E75-428B-8B06-EB5405F41D0A}" type="presOf" srcId="{FD3BE5D8-9C90-41C3-B9AE-4535C565B4DD}" destId="{AAA55A6E-F794-48A6-BED4-DF249394817B}" srcOrd="0" destOrd="0" presId="urn:microsoft.com/office/officeart/2005/8/layout/balance1"/>
    <dgm:cxn modelId="{63473836-7880-4114-8BCC-FE3CD50007BC}" srcId="{9CD22625-F821-46CE-8AAE-DECA0C1AC6FA}" destId="{283B55AC-D9FA-44DC-863A-FAE463AEC31F}" srcOrd="3" destOrd="0" parTransId="{D97EF96F-33DC-4FFD-9B6C-D99E62E2CE8C}" sibTransId="{060E2648-614A-457F-8742-2C8DCA0E7DEE}"/>
    <dgm:cxn modelId="{7E080C30-B58F-4353-A856-7854B4ABD879}" srcId="{9CD22625-F821-46CE-8AAE-DECA0C1AC6FA}" destId="{08C123E0-FE58-4BDC-9788-5C044C4768FE}" srcOrd="1" destOrd="0" parTransId="{75276D91-9439-45B2-B72C-6B9EBB09B1D4}" sibTransId="{6143055A-37F7-42E9-9FBE-0118AC21A2CD}"/>
    <dgm:cxn modelId="{E0508BDC-5D7F-43D9-9EE6-0C70FCFBACB2}" type="presOf" srcId="{283B55AC-D9FA-44DC-863A-FAE463AEC31F}" destId="{3E23A645-4E8A-466D-AF45-C3936056A0B8}" srcOrd="0" destOrd="0" presId="urn:microsoft.com/office/officeart/2005/8/layout/balance1"/>
    <dgm:cxn modelId="{D7E59CDC-44CC-4DDA-A3C2-E4BE87BFC383}" type="presOf" srcId="{9CD22625-F821-46CE-8AAE-DECA0C1AC6FA}" destId="{7CDC84BC-C4BB-4FAE-AAEF-3F25A8830700}" srcOrd="0" destOrd="0" presId="urn:microsoft.com/office/officeart/2005/8/layout/balance1"/>
    <dgm:cxn modelId="{5AE3609A-25B0-4257-97B9-F7D1DB00B75E}" type="presOf" srcId="{C250DE30-3DB1-4F9B-A492-D4F72DD14A76}" destId="{840DA033-69F8-4962-B687-751667B77D66}" srcOrd="0" destOrd="0" presId="urn:microsoft.com/office/officeart/2005/8/layout/balance1"/>
    <dgm:cxn modelId="{45D30012-E1F9-4135-86B6-1177D73E8455}" type="presParOf" srcId="{4C7C9530-1C8B-4128-A232-C0BFFB8E9FBD}" destId="{3AD62AEC-F142-41BC-B02A-1167FE65D0A4}" srcOrd="0" destOrd="0" presId="urn:microsoft.com/office/officeart/2005/8/layout/balance1"/>
    <dgm:cxn modelId="{976C7967-F02C-44CC-8851-9F33DD13E80E}" type="presParOf" srcId="{4C7C9530-1C8B-4128-A232-C0BFFB8E9FBD}" destId="{63C9CF5A-A154-4F5C-B179-BD4816DCFCB2}" srcOrd="1" destOrd="0" presId="urn:microsoft.com/office/officeart/2005/8/layout/balance1"/>
    <dgm:cxn modelId="{FC408CA9-EBA9-4C66-9DE0-0B2352E98916}" type="presParOf" srcId="{63C9CF5A-A154-4F5C-B179-BD4816DCFCB2}" destId="{22D4AA63-D95C-4409-818B-E00BB00B326F}" srcOrd="0" destOrd="0" presId="urn:microsoft.com/office/officeart/2005/8/layout/balance1"/>
    <dgm:cxn modelId="{4B215B1D-1F66-485C-8336-496DCDADC8A4}" type="presParOf" srcId="{63C9CF5A-A154-4F5C-B179-BD4816DCFCB2}" destId="{7CDC84BC-C4BB-4FAE-AAEF-3F25A8830700}" srcOrd="1" destOrd="0" presId="urn:microsoft.com/office/officeart/2005/8/layout/balance1"/>
    <dgm:cxn modelId="{90D822AE-04FA-4D70-98C6-B1778BEB3E77}" type="presParOf" srcId="{4C7C9530-1C8B-4128-A232-C0BFFB8E9FBD}" destId="{39F90B56-9AE6-4D90-81F0-B25B0CE934E7}" srcOrd="2" destOrd="0" presId="urn:microsoft.com/office/officeart/2005/8/layout/balance1"/>
    <dgm:cxn modelId="{07E5F5FF-38B8-4B7D-900F-A488B7DBBB56}" type="presParOf" srcId="{39F90B56-9AE6-4D90-81F0-B25B0CE934E7}" destId="{6D9578B2-00CF-458A-87ED-6DDDBD3C0425}" srcOrd="0" destOrd="0" presId="urn:microsoft.com/office/officeart/2005/8/layout/balance1"/>
    <dgm:cxn modelId="{AA00273B-8A25-4E74-BAE0-76B715BEE800}" type="presParOf" srcId="{39F90B56-9AE6-4D90-81F0-B25B0CE934E7}" destId="{6C126D50-BBE4-471A-9FD2-6C2D759EBAAF}" srcOrd="1" destOrd="0" presId="urn:microsoft.com/office/officeart/2005/8/layout/balance1"/>
    <dgm:cxn modelId="{EA332D5D-A7E8-485D-A315-BF588C415E39}" type="presParOf" srcId="{39F90B56-9AE6-4D90-81F0-B25B0CE934E7}" destId="{44A267A6-3BF6-4FC1-9FA2-D9723C2FDE3D}" srcOrd="2" destOrd="0" presId="urn:microsoft.com/office/officeart/2005/8/layout/balance1"/>
    <dgm:cxn modelId="{803182E0-3724-4B7A-8144-A867556F1862}" type="presParOf" srcId="{39F90B56-9AE6-4D90-81F0-B25B0CE934E7}" destId="{574381F8-1D01-4FCF-A707-EB1D69A61322}" srcOrd="3" destOrd="0" presId="urn:microsoft.com/office/officeart/2005/8/layout/balance1"/>
    <dgm:cxn modelId="{E69119DE-7423-4A03-82CC-31C3FF529B17}" type="presParOf" srcId="{39F90B56-9AE6-4D90-81F0-B25B0CE934E7}" destId="{2C52873F-72C9-4B68-9C60-E1AD698F10AA}" srcOrd="4" destOrd="0" presId="urn:microsoft.com/office/officeart/2005/8/layout/balance1"/>
    <dgm:cxn modelId="{A9F5757A-F803-4020-88D3-FEA9366BD204}" type="presParOf" srcId="{39F90B56-9AE6-4D90-81F0-B25B0CE934E7}" destId="{1E505C49-D7AB-4C1B-9E06-FD9B21F91903}" srcOrd="5" destOrd="0" presId="urn:microsoft.com/office/officeart/2005/8/layout/balance1"/>
    <dgm:cxn modelId="{DC43BCFF-82DB-4D26-B434-2BDB966AA3CD}" type="presParOf" srcId="{39F90B56-9AE6-4D90-81F0-B25B0CE934E7}" destId="{3E23A645-4E8A-466D-AF45-C3936056A0B8}" srcOrd="6" destOrd="0" presId="urn:microsoft.com/office/officeart/2005/8/layout/balance1"/>
    <dgm:cxn modelId="{AE51609C-42DE-4895-A146-ABFC5A5343BC}" type="presParOf" srcId="{39F90B56-9AE6-4D90-81F0-B25B0CE934E7}" destId="{840DA033-69F8-4962-B687-751667B77D66}" srcOrd="7" destOrd="0" presId="urn:microsoft.com/office/officeart/2005/8/layout/balance1"/>
    <dgm:cxn modelId="{7059773A-A0F9-4B58-AD82-A8BAC300955B}" type="presParOf" srcId="{39F90B56-9AE6-4D90-81F0-B25B0CE934E7}" destId="{AAA55A6E-F794-48A6-BED4-DF249394817B}" srcOrd="8" destOrd="0" presId="urn:microsoft.com/office/officeart/2005/8/layout/balance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0F23A-C322-4C80-B8CE-1C04706D6432}" type="datetimeFigureOut">
              <a:rPr lang="pl-PL" smtClean="0"/>
              <a:pPr/>
              <a:t>2013-09-23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56C3F-BC62-467F-9422-72C389B0EC0C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56C3F-BC62-467F-9422-72C389B0EC0C}" type="slidenum">
              <a:rPr lang="pl-PL" smtClean="0"/>
              <a:pPr/>
              <a:t>12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56C3F-BC62-467F-9422-72C389B0EC0C}" type="slidenum">
              <a:rPr lang="pl-PL" smtClean="0"/>
              <a:pPr/>
              <a:t>20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ytuł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16" name="Symbol zastępczy daty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27AF-8F7E-47A8-9D14-AE0C35105B5F}" type="datetimeFigureOut">
              <a:rPr lang="pl-PL" smtClean="0"/>
              <a:pPr/>
              <a:t>2013-09-23</a:t>
            </a:fld>
            <a:endParaRPr lang="pl-PL"/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5" name="Symbol zastępczy numeru slajd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ytuł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7" name="Symbol zastępczy zawartości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27AF-8F7E-47A8-9D14-AE0C35105B5F}" type="datetimeFigureOut">
              <a:rPr lang="pl-PL" smtClean="0"/>
              <a:pPr/>
              <a:t>2013-09-23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9" name="Symbol zastępczy daty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27AF-8F7E-47A8-9D14-AE0C35105B5F}" type="datetimeFigureOut">
              <a:rPr lang="pl-PL" smtClean="0"/>
              <a:pPr/>
              <a:t>2013-09-23</a:t>
            </a:fld>
            <a:endParaRPr lang="pl-PL"/>
          </a:p>
        </p:txBody>
      </p:sp>
      <p:sp>
        <p:nvSpPr>
          <p:cNvPr id="11" name="Symbol zastępczy stopki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ytuł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4" name="Symbol zastępczy zawartości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1" name="Symbol zastępczy daty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27AF-8F7E-47A8-9D14-AE0C35105B5F}" type="datetimeFigureOut">
              <a:rPr lang="pl-PL" smtClean="0"/>
              <a:pPr/>
              <a:t>2013-09-23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1" name="Symbol zastępczy numeru slajd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ytuł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25" name="Symbol zastępczy tekst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8" name="Symbol zastępczy zawartości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27AF-8F7E-47A8-9D14-AE0C35105B5F}" type="datetimeFigureOut">
              <a:rPr lang="pl-PL" smtClean="0"/>
              <a:pPr/>
              <a:t>2013-09-23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ytuł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2" name="Symbol zastępczy daty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27AF-8F7E-47A8-9D14-AE0C35105B5F}" type="datetimeFigureOut">
              <a:rPr lang="pl-PL" smtClean="0"/>
              <a:pPr/>
              <a:t>2013-09-23</a:t>
            </a:fld>
            <a:endParaRPr lang="pl-PL"/>
          </a:p>
        </p:txBody>
      </p:sp>
      <p:sp>
        <p:nvSpPr>
          <p:cNvPr id="21" name="Symbol zastępczy stopki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27AF-8F7E-47A8-9D14-AE0C35105B5F}" type="datetimeFigureOut">
              <a:rPr lang="pl-PL" smtClean="0"/>
              <a:pPr/>
              <a:t>2013-09-23</a:t>
            </a:fld>
            <a:endParaRPr lang="pl-PL"/>
          </a:p>
        </p:txBody>
      </p:sp>
      <p:sp>
        <p:nvSpPr>
          <p:cNvPr id="24" name="Symbol zastępczy stopki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ytuł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6" name="Symbol zastępczy tekst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4" name="Symbol zastępczy zawartości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27AF-8F7E-47A8-9D14-AE0C35105B5F}" type="datetimeFigureOut">
              <a:rPr lang="pl-PL" smtClean="0"/>
              <a:pPr/>
              <a:t>2013-09-23</a:t>
            </a:fld>
            <a:endParaRPr lang="pl-PL"/>
          </a:p>
        </p:txBody>
      </p:sp>
      <p:sp>
        <p:nvSpPr>
          <p:cNvPr id="29" name="Symbol zastępczy stopki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ymbol zastępczy obraz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27AF-8F7E-47A8-9D14-AE0C35105B5F}" type="datetimeFigureOut">
              <a:rPr lang="pl-PL" smtClean="0"/>
              <a:pPr/>
              <a:t>2013-09-23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1" name="Symbol zastępczy numeru slajd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7" name="Tytuł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6" name="Symbol zastępczy tekst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27AF-8F7E-47A8-9D14-AE0C35105B5F}" type="datetimeFigureOut">
              <a:rPr lang="pl-PL" smtClean="0"/>
              <a:pPr/>
              <a:t>2013-09-23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27AF-8F7E-47A8-9D14-AE0C35105B5F}" type="datetimeFigureOut">
              <a:rPr lang="pl-PL" smtClean="0"/>
              <a:pPr/>
              <a:t>2013-09-23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62000"/>
            <a:duotone>
              <a:schemeClr val="bg2">
                <a:shade val="30000"/>
                <a:satMod val="455000"/>
              </a:schemeClr>
              <a:schemeClr val="bg2">
                <a:tint val="95000"/>
                <a:satMod val="12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Symbol zastępczy tekst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1" name="Symbol zastępczy daty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4AF27AF-8F7E-47A8-9D14-AE0C35105B5F}" type="datetimeFigureOut">
              <a:rPr lang="pl-PL" smtClean="0"/>
              <a:pPr/>
              <a:t>2013-09-23</a:t>
            </a:fld>
            <a:endParaRPr lang="pl-PL"/>
          </a:p>
        </p:txBody>
      </p:sp>
      <p:sp>
        <p:nvSpPr>
          <p:cNvPr id="28" name="Symbol zastępczy stopki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tytuł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Łącznik prosty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chart" Target="../charts/char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wmf"/><Relationship Id="rId5" Type="http://schemas.openxmlformats.org/officeDocument/2006/relationships/image" Target="../media/image29.png"/><Relationship Id="rId4" Type="http://schemas.openxmlformats.org/officeDocument/2006/relationships/image" Target="../media/image28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2.xml"/><Relationship Id="rId5" Type="http://schemas.openxmlformats.org/officeDocument/2006/relationships/image" Target="../media/image32.wmf"/><Relationship Id="rId4" Type="http://schemas.openxmlformats.org/officeDocument/2006/relationships/chart" Target="../charts/char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40.wmf"/><Relationship Id="rId3" Type="http://schemas.openxmlformats.org/officeDocument/2006/relationships/diagramLayout" Target="../diagrams/layout1.xml"/><Relationship Id="rId7" Type="http://schemas.openxmlformats.org/officeDocument/2006/relationships/image" Target="../media/image34.wmf"/><Relationship Id="rId12" Type="http://schemas.openxmlformats.org/officeDocument/2006/relationships/image" Target="../media/image39.w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wmf"/><Relationship Id="rId11" Type="http://schemas.openxmlformats.org/officeDocument/2006/relationships/image" Target="../media/image38.wmf"/><Relationship Id="rId5" Type="http://schemas.openxmlformats.org/officeDocument/2006/relationships/diagramColors" Target="../diagrams/colors1.xml"/><Relationship Id="rId10" Type="http://schemas.openxmlformats.org/officeDocument/2006/relationships/image" Target="../media/image37.wmf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6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8.xml"/><Relationship Id="rId3" Type="http://schemas.openxmlformats.org/officeDocument/2006/relationships/chart" Target="../charts/chart23.xml"/><Relationship Id="rId7" Type="http://schemas.openxmlformats.org/officeDocument/2006/relationships/chart" Target="../charts/chart2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6.xml"/><Relationship Id="rId5" Type="http://schemas.openxmlformats.org/officeDocument/2006/relationships/chart" Target="../charts/chart25.xml"/><Relationship Id="rId10" Type="http://schemas.openxmlformats.org/officeDocument/2006/relationships/chart" Target="../charts/chart30.xml"/><Relationship Id="rId4" Type="http://schemas.openxmlformats.org/officeDocument/2006/relationships/chart" Target="../charts/chart24.xml"/><Relationship Id="rId9" Type="http://schemas.openxmlformats.org/officeDocument/2006/relationships/chart" Target="../charts/char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wmf"/><Relationship Id="rId5" Type="http://schemas.openxmlformats.org/officeDocument/2006/relationships/image" Target="../media/image48.wmf"/><Relationship Id="rId4" Type="http://schemas.openxmlformats.org/officeDocument/2006/relationships/image" Target="../media/image42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71472" y="2643182"/>
            <a:ext cx="8072494" cy="1857388"/>
          </a:xfrm>
        </p:spPr>
        <p:txBody>
          <a:bodyPr>
            <a:normAutofit/>
          </a:bodyPr>
          <a:lstStyle/>
          <a:p>
            <a:pPr algn="ctr">
              <a:spcAft>
                <a:spcPts val="1200"/>
              </a:spcAft>
            </a:pPr>
            <a:r>
              <a:rPr lang="pl-PL" b="1" dirty="0" smtClean="0">
                <a:solidFill>
                  <a:srgbClr val="002060"/>
                </a:solidFill>
                <a:latin typeface="Calibri" pitchFamily="34" charset="0"/>
              </a:rPr>
              <a:t>Statystyczny portret mieszkańca </a:t>
            </a:r>
            <a:r>
              <a:rPr lang="pl-PL" b="1" dirty="0" err="1" smtClean="0">
                <a:solidFill>
                  <a:srgbClr val="002060"/>
                </a:solidFill>
                <a:latin typeface="Calibri" pitchFamily="34" charset="0"/>
              </a:rPr>
              <a:t>mazowsza</a:t>
            </a:r>
            <a:endParaRPr lang="pl-PL" b="1" dirty="0">
              <a:solidFill>
                <a:srgbClr val="0070C0"/>
              </a:solidFill>
              <a:latin typeface="Calibri" pitchFamily="34" charset="0"/>
            </a:endParaRPr>
          </a:p>
        </p:txBody>
      </p:sp>
      <p:pic>
        <p:nvPicPr>
          <p:cNvPr id="6" name="Obraz 5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3826" y="214290"/>
            <a:ext cx="890968" cy="714380"/>
          </a:xfrm>
          <a:prstGeom prst="rect">
            <a:avLst/>
          </a:prstGeom>
        </p:spPr>
      </p:pic>
      <p:pic>
        <p:nvPicPr>
          <p:cNvPr id="7" name="Obraz 6" descr="95-la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5914" y="1124744"/>
            <a:ext cx="749073" cy="474584"/>
          </a:xfrm>
          <a:prstGeom prst="rect">
            <a:avLst/>
          </a:prstGeom>
        </p:spPr>
      </p:pic>
      <p:pic>
        <p:nvPicPr>
          <p:cNvPr id="8" name="Obraz 7" descr="Miedzynarodow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5834" y="1052736"/>
            <a:ext cx="571504" cy="743817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1258492" y="343895"/>
            <a:ext cx="34563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</a:rPr>
              <a:t>URZĄD STATYSTYCZNY W WARSZAWIE</a:t>
            </a:r>
          </a:p>
          <a:p>
            <a:pPr algn="ctr"/>
            <a:r>
              <a:rPr lang="pl-PL" sz="1600" dirty="0" err="1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</a:rPr>
              <a:t>www.stat.gov.pl</a:t>
            </a:r>
            <a:r>
              <a:rPr lang="pl-PL" sz="16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</a:rPr>
              <a:t>/</a:t>
            </a:r>
            <a:r>
              <a:rPr lang="pl-PL" sz="1600" dirty="0" err="1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</a:rPr>
              <a:t>warsz</a:t>
            </a:r>
            <a:r>
              <a:rPr lang="pl-PL" sz="16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</a:rPr>
              <a:t>/</a:t>
            </a:r>
            <a:endParaRPr lang="pl-PL" sz="16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428596" y="6345816"/>
            <a:ext cx="12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smtClean="0">
                <a:solidFill>
                  <a:srgbClr val="002B4C"/>
                </a:solidFill>
                <a:latin typeface="Calibri" pitchFamily="34" charset="0"/>
              </a:rPr>
              <a:t>WARSZAWA</a:t>
            </a:r>
          </a:p>
        </p:txBody>
      </p:sp>
      <p:sp>
        <p:nvSpPr>
          <p:cNvPr id="14" name="Prostokąt 13"/>
          <p:cNvSpPr/>
          <p:nvPr/>
        </p:nvSpPr>
        <p:spPr>
          <a:xfrm>
            <a:off x="4047385" y="6345816"/>
            <a:ext cx="1157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smtClean="0">
                <a:solidFill>
                  <a:srgbClr val="002B4C"/>
                </a:solidFill>
                <a:latin typeface="Calibri" pitchFamily="34" charset="0"/>
              </a:rPr>
              <a:t>WRZESIEŃ</a:t>
            </a:r>
          </a:p>
        </p:txBody>
      </p:sp>
      <p:sp>
        <p:nvSpPr>
          <p:cNvPr id="15" name="Prostokąt 14"/>
          <p:cNvSpPr/>
          <p:nvPr/>
        </p:nvSpPr>
        <p:spPr>
          <a:xfrm>
            <a:off x="7919784" y="6345816"/>
            <a:ext cx="652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smtClean="0">
                <a:solidFill>
                  <a:srgbClr val="002B4C"/>
                </a:solidFill>
                <a:latin typeface="Calibri" pitchFamily="34" charset="0"/>
              </a:rPr>
              <a:t>2013</a:t>
            </a:r>
          </a:p>
        </p:txBody>
      </p:sp>
      <p:pic>
        <p:nvPicPr>
          <p:cNvPr id="1026" name="Picture 2" descr="C:\Documents and Settings\wroclawskaj\Pulpit\logo do prezentacj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22169" y="165517"/>
            <a:ext cx="4021832" cy="834591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2"/>
          <p:cNvSpPr txBox="1">
            <a:spLocks/>
          </p:cNvSpPr>
          <p:nvPr/>
        </p:nvSpPr>
        <p:spPr>
          <a:xfrm>
            <a:off x="5072067" y="0"/>
            <a:ext cx="4071934" cy="357166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l-PL" sz="1600" b="1" dirty="0" smtClean="0">
                <a:solidFill>
                  <a:schemeClr val="bg1"/>
                </a:solidFill>
                <a:latin typeface="Calibri" pitchFamily="34" charset="0"/>
              </a:rPr>
              <a:t>Charakterystyka demograficzna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pic>
        <p:nvPicPr>
          <p:cNvPr id="5" name="Obraz 4" descr="Ludzie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3143248"/>
            <a:ext cx="1143008" cy="553197"/>
          </a:xfrm>
          <a:prstGeom prst="rect">
            <a:avLst/>
          </a:prstGeom>
        </p:spPr>
      </p:pic>
      <p:grpSp>
        <p:nvGrpSpPr>
          <p:cNvPr id="6" name="Grupa 5"/>
          <p:cNvGrpSpPr/>
          <p:nvPr/>
        </p:nvGrpSpPr>
        <p:grpSpPr>
          <a:xfrm>
            <a:off x="3714744" y="1785926"/>
            <a:ext cx="1214446" cy="357190"/>
            <a:chOff x="4786314" y="1785926"/>
            <a:chExt cx="1214446" cy="357190"/>
          </a:xfrm>
        </p:grpSpPr>
        <p:sp>
          <p:nvSpPr>
            <p:cNvPr id="7" name="Prostokąt zaokrąglony 6"/>
            <p:cNvSpPr/>
            <p:nvPr/>
          </p:nvSpPr>
          <p:spPr>
            <a:xfrm>
              <a:off x="4786314" y="1785926"/>
              <a:ext cx="1214446" cy="357190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" name="pole tekstowe 7"/>
            <p:cNvSpPr txBox="1"/>
            <p:nvPr/>
          </p:nvSpPr>
          <p:spPr>
            <a:xfrm>
              <a:off x="4786314" y="1785926"/>
              <a:ext cx="12144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5 301,8 tys.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sp>
        <p:nvSpPr>
          <p:cNvPr id="9" name="pole tekstowe 8"/>
          <p:cNvSpPr txBox="1"/>
          <p:nvPr/>
        </p:nvSpPr>
        <p:spPr>
          <a:xfrm>
            <a:off x="4000496" y="2143116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001132"/>
                </a:solidFill>
                <a:latin typeface="Calibri" pitchFamily="34" charset="0"/>
              </a:rPr>
              <a:t>2012 r.</a:t>
            </a:r>
            <a:endParaRPr lang="pl-PL" sz="1400" b="1" dirty="0">
              <a:solidFill>
                <a:srgbClr val="001132"/>
              </a:solidFill>
              <a:latin typeface="Calibri" pitchFamily="34" charset="0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5237404" y="2049653"/>
            <a:ext cx="183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rgbClr val="001642"/>
                </a:solidFill>
                <a:latin typeface="Calibri" pitchFamily="34" charset="0"/>
              </a:rPr>
              <a:t>w stosunku do 2002 r.</a:t>
            </a:r>
            <a:endParaRPr lang="pl-PL" sz="1400" dirty="0">
              <a:solidFill>
                <a:srgbClr val="001642"/>
              </a:solidFill>
              <a:latin typeface="Calibri" pitchFamily="34" charset="0"/>
            </a:endParaRPr>
          </a:p>
        </p:txBody>
      </p:sp>
      <p:grpSp>
        <p:nvGrpSpPr>
          <p:cNvPr id="11" name="Grupa 10"/>
          <p:cNvGrpSpPr/>
          <p:nvPr/>
        </p:nvGrpSpPr>
        <p:grpSpPr>
          <a:xfrm>
            <a:off x="879686" y="2143116"/>
            <a:ext cx="1214446" cy="357190"/>
            <a:chOff x="4786314" y="1785926"/>
            <a:chExt cx="1214446" cy="357190"/>
          </a:xfrm>
        </p:grpSpPr>
        <p:sp>
          <p:nvSpPr>
            <p:cNvPr id="12" name="Prostokąt zaokrąglony 11"/>
            <p:cNvSpPr/>
            <p:nvPr/>
          </p:nvSpPr>
          <p:spPr>
            <a:xfrm>
              <a:off x="4786314" y="1785926"/>
              <a:ext cx="1214446" cy="357190"/>
            </a:xfrm>
            <a:prstGeom prst="roundRect">
              <a:avLst/>
            </a:prstGeom>
            <a:solidFill>
              <a:srgbClr val="003296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" name="pole tekstowe 12"/>
            <p:cNvSpPr txBox="1"/>
            <p:nvPr/>
          </p:nvSpPr>
          <p:spPr>
            <a:xfrm>
              <a:off x="4786314" y="1785926"/>
              <a:ext cx="12144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2 536,7 tys.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sp>
        <p:nvSpPr>
          <p:cNvPr id="14" name="pole tekstowe 13"/>
          <p:cNvSpPr txBox="1"/>
          <p:nvPr/>
        </p:nvSpPr>
        <p:spPr>
          <a:xfrm>
            <a:off x="1165438" y="2500306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001132"/>
                </a:solidFill>
                <a:latin typeface="Calibri" pitchFamily="34" charset="0"/>
              </a:rPr>
              <a:t>2012 r.</a:t>
            </a:r>
            <a:endParaRPr lang="pl-PL" sz="1400" b="1" dirty="0">
              <a:solidFill>
                <a:srgbClr val="001132"/>
              </a:solidFill>
              <a:latin typeface="Calibri" pitchFamily="34" charset="0"/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1094000" y="3049785"/>
            <a:ext cx="183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rgbClr val="001642"/>
                </a:solidFill>
                <a:latin typeface="Calibri" pitchFamily="34" charset="0"/>
              </a:rPr>
              <a:t>w stosunku do 2002 r.</a:t>
            </a:r>
            <a:endParaRPr lang="pl-PL" sz="1400" dirty="0">
              <a:solidFill>
                <a:srgbClr val="001642"/>
              </a:solidFill>
              <a:latin typeface="Calibri" pitchFamily="34" charset="0"/>
            </a:endParaRPr>
          </a:p>
        </p:txBody>
      </p:sp>
      <p:grpSp>
        <p:nvGrpSpPr>
          <p:cNvPr id="16" name="Grupa 15"/>
          <p:cNvGrpSpPr/>
          <p:nvPr/>
        </p:nvGrpSpPr>
        <p:grpSpPr>
          <a:xfrm>
            <a:off x="951124" y="2835471"/>
            <a:ext cx="864548" cy="307777"/>
            <a:chOff x="-1143040" y="4500570"/>
            <a:chExt cx="864548" cy="307777"/>
          </a:xfrm>
        </p:grpSpPr>
        <p:sp>
          <p:nvSpPr>
            <p:cNvPr id="17" name="pole tekstowe 16"/>
            <p:cNvSpPr txBox="1"/>
            <p:nvPr/>
          </p:nvSpPr>
          <p:spPr>
            <a:xfrm>
              <a:off x="-1000164" y="4500570"/>
              <a:ext cx="7216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3,0%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18" name="Strzałka w górę 17"/>
            <p:cNvSpPr/>
            <p:nvPr/>
          </p:nvSpPr>
          <p:spPr>
            <a:xfrm>
              <a:off x="-1143040" y="4500570"/>
              <a:ext cx="142876" cy="285752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9" name="Grupa 18"/>
          <p:cNvGrpSpPr/>
          <p:nvPr/>
        </p:nvGrpSpPr>
        <p:grpSpPr>
          <a:xfrm>
            <a:off x="5072066" y="1835339"/>
            <a:ext cx="793110" cy="236339"/>
            <a:chOff x="-1143040" y="4500570"/>
            <a:chExt cx="864547" cy="307777"/>
          </a:xfrm>
        </p:grpSpPr>
        <p:sp>
          <p:nvSpPr>
            <p:cNvPr id="20" name="pole tekstowe 19"/>
            <p:cNvSpPr txBox="1"/>
            <p:nvPr/>
          </p:nvSpPr>
          <p:spPr>
            <a:xfrm>
              <a:off x="-1000166" y="4500570"/>
              <a:ext cx="7216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3,4%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21" name="Strzałka w górę 20"/>
            <p:cNvSpPr/>
            <p:nvPr/>
          </p:nvSpPr>
          <p:spPr>
            <a:xfrm>
              <a:off x="-1143040" y="4500570"/>
              <a:ext cx="142876" cy="285752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22" name="Obraz 21" descr="Mężczyzna.wm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1560" y="2143116"/>
            <a:ext cx="229718" cy="564638"/>
          </a:xfrm>
          <a:prstGeom prst="rect">
            <a:avLst/>
          </a:prstGeom>
        </p:spPr>
      </p:pic>
      <p:grpSp>
        <p:nvGrpSpPr>
          <p:cNvPr id="23" name="Grupa 22"/>
          <p:cNvGrpSpPr/>
          <p:nvPr/>
        </p:nvGrpSpPr>
        <p:grpSpPr>
          <a:xfrm>
            <a:off x="928662" y="4143380"/>
            <a:ext cx="1223970" cy="357190"/>
            <a:chOff x="4776790" y="1785926"/>
            <a:chExt cx="1223970" cy="357190"/>
          </a:xfrm>
        </p:grpSpPr>
        <p:sp>
          <p:nvSpPr>
            <p:cNvPr id="24" name="Prostokąt zaokrąglony 23"/>
            <p:cNvSpPr/>
            <p:nvPr/>
          </p:nvSpPr>
          <p:spPr>
            <a:xfrm>
              <a:off x="4786314" y="1785926"/>
              <a:ext cx="1214446" cy="357190"/>
            </a:xfrm>
            <a:prstGeom prst="roundRect">
              <a:avLst/>
            </a:prstGeom>
            <a:solidFill>
              <a:srgbClr val="005A9E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5" name="pole tekstowe 24"/>
            <p:cNvSpPr txBox="1"/>
            <p:nvPr/>
          </p:nvSpPr>
          <p:spPr>
            <a:xfrm>
              <a:off x="4776790" y="1785926"/>
              <a:ext cx="12144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2 765,1 tys.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sp>
        <p:nvSpPr>
          <p:cNvPr id="26" name="pole tekstowe 25"/>
          <p:cNvSpPr txBox="1"/>
          <p:nvPr/>
        </p:nvSpPr>
        <p:spPr>
          <a:xfrm>
            <a:off x="1223938" y="4500570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001132"/>
                </a:solidFill>
                <a:latin typeface="Calibri" pitchFamily="34" charset="0"/>
              </a:rPr>
              <a:t>2012 r.</a:t>
            </a:r>
            <a:endParaRPr lang="pl-PL" sz="1400" b="1" dirty="0">
              <a:solidFill>
                <a:srgbClr val="001132"/>
              </a:solidFill>
              <a:latin typeface="Calibri" pitchFamily="34" charset="0"/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1142976" y="5121487"/>
            <a:ext cx="183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rgbClr val="001642"/>
                </a:solidFill>
                <a:latin typeface="Calibri" pitchFamily="34" charset="0"/>
              </a:rPr>
              <a:t>w stosunku do 2002 r.</a:t>
            </a:r>
            <a:endParaRPr lang="pl-PL" sz="1400" dirty="0">
              <a:solidFill>
                <a:srgbClr val="001642"/>
              </a:solidFill>
              <a:latin typeface="Calibri" pitchFamily="34" charset="0"/>
            </a:endParaRPr>
          </a:p>
        </p:txBody>
      </p:sp>
      <p:grpSp>
        <p:nvGrpSpPr>
          <p:cNvPr id="28" name="Grupa 27"/>
          <p:cNvGrpSpPr/>
          <p:nvPr/>
        </p:nvGrpSpPr>
        <p:grpSpPr>
          <a:xfrm>
            <a:off x="1000100" y="4857760"/>
            <a:ext cx="864548" cy="307777"/>
            <a:chOff x="-1143040" y="4500570"/>
            <a:chExt cx="864548" cy="307777"/>
          </a:xfrm>
        </p:grpSpPr>
        <p:sp>
          <p:nvSpPr>
            <p:cNvPr id="29" name="pole tekstowe 28"/>
            <p:cNvSpPr txBox="1"/>
            <p:nvPr/>
          </p:nvSpPr>
          <p:spPr>
            <a:xfrm>
              <a:off x="-1000164" y="4500570"/>
              <a:ext cx="7216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3,8%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30" name="Strzałka w górę 29"/>
            <p:cNvSpPr/>
            <p:nvPr/>
          </p:nvSpPr>
          <p:spPr>
            <a:xfrm>
              <a:off x="-1143040" y="4500570"/>
              <a:ext cx="142876" cy="285752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1" name="Obraz 30" descr="Kobieta.wm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0317" y="4214818"/>
            <a:ext cx="174030" cy="522090"/>
          </a:xfrm>
          <a:prstGeom prst="rect">
            <a:avLst/>
          </a:prstGeom>
        </p:spPr>
      </p:pic>
      <p:grpSp>
        <p:nvGrpSpPr>
          <p:cNvPr id="32" name="Grupa 31"/>
          <p:cNvGrpSpPr/>
          <p:nvPr/>
        </p:nvGrpSpPr>
        <p:grpSpPr>
          <a:xfrm>
            <a:off x="6307154" y="2192529"/>
            <a:ext cx="1263422" cy="357190"/>
            <a:chOff x="4786314" y="1785926"/>
            <a:chExt cx="1263422" cy="357190"/>
          </a:xfrm>
        </p:grpSpPr>
        <p:sp>
          <p:nvSpPr>
            <p:cNvPr id="33" name="Prostokąt zaokrąglony 32"/>
            <p:cNvSpPr/>
            <p:nvPr/>
          </p:nvSpPr>
          <p:spPr>
            <a:xfrm>
              <a:off x="4786314" y="1785926"/>
              <a:ext cx="1214446" cy="357190"/>
            </a:xfrm>
            <a:prstGeom prst="roundRect">
              <a:avLst/>
            </a:prstGeom>
            <a:solidFill>
              <a:srgbClr val="002776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4" name="pole tekstowe 33"/>
            <p:cNvSpPr txBox="1"/>
            <p:nvPr/>
          </p:nvSpPr>
          <p:spPr>
            <a:xfrm>
              <a:off x="4835290" y="1785926"/>
              <a:ext cx="12144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3 402,6 tys.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sp>
        <p:nvSpPr>
          <p:cNvPr id="35" name="pole tekstowe 34"/>
          <p:cNvSpPr txBox="1"/>
          <p:nvPr/>
        </p:nvSpPr>
        <p:spPr>
          <a:xfrm>
            <a:off x="6592906" y="2549719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001132"/>
                </a:solidFill>
                <a:latin typeface="Calibri" pitchFamily="34" charset="0"/>
              </a:rPr>
              <a:t>2012 r.</a:t>
            </a:r>
            <a:endParaRPr lang="pl-PL" sz="1400" b="1" dirty="0">
              <a:solidFill>
                <a:srgbClr val="001132"/>
              </a:solidFill>
              <a:latin typeface="Calibri" pitchFamily="34" charset="0"/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6521468" y="3049785"/>
            <a:ext cx="183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rgbClr val="001642"/>
                </a:solidFill>
                <a:latin typeface="Calibri" pitchFamily="34" charset="0"/>
              </a:rPr>
              <a:t>w stosunku do 2002 r.</a:t>
            </a:r>
            <a:endParaRPr lang="pl-PL" sz="1400" dirty="0">
              <a:solidFill>
                <a:srgbClr val="001642"/>
              </a:solidFill>
              <a:latin typeface="Calibri" pitchFamily="34" charset="0"/>
            </a:endParaRPr>
          </a:p>
        </p:txBody>
      </p:sp>
      <p:grpSp>
        <p:nvGrpSpPr>
          <p:cNvPr id="37" name="Grupa 36"/>
          <p:cNvGrpSpPr/>
          <p:nvPr/>
        </p:nvGrpSpPr>
        <p:grpSpPr>
          <a:xfrm>
            <a:off x="6378592" y="2835471"/>
            <a:ext cx="864548" cy="307777"/>
            <a:chOff x="-1143040" y="4500570"/>
            <a:chExt cx="864548" cy="307777"/>
          </a:xfrm>
        </p:grpSpPr>
        <p:sp>
          <p:nvSpPr>
            <p:cNvPr id="38" name="pole tekstowe 37"/>
            <p:cNvSpPr txBox="1"/>
            <p:nvPr/>
          </p:nvSpPr>
          <p:spPr>
            <a:xfrm>
              <a:off x="-1000164" y="4500570"/>
              <a:ext cx="7216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2,7%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39" name="Strzałka w górę 38"/>
            <p:cNvSpPr/>
            <p:nvPr/>
          </p:nvSpPr>
          <p:spPr>
            <a:xfrm>
              <a:off x="-1143040" y="4500570"/>
              <a:ext cx="142876" cy="285752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40" name="Obraz 39" descr="wieś.wm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86710" y="4322971"/>
            <a:ext cx="714380" cy="429737"/>
          </a:xfrm>
          <a:prstGeom prst="rect">
            <a:avLst/>
          </a:prstGeom>
        </p:spPr>
      </p:pic>
      <p:grpSp>
        <p:nvGrpSpPr>
          <p:cNvPr id="41" name="Grupa 40"/>
          <p:cNvGrpSpPr/>
          <p:nvPr/>
        </p:nvGrpSpPr>
        <p:grpSpPr>
          <a:xfrm>
            <a:off x="6357950" y="4214818"/>
            <a:ext cx="1214446" cy="357190"/>
            <a:chOff x="4786314" y="1785926"/>
            <a:chExt cx="1214446" cy="357190"/>
          </a:xfrm>
        </p:grpSpPr>
        <p:sp>
          <p:nvSpPr>
            <p:cNvPr id="42" name="Prostokąt zaokrąglony 41"/>
            <p:cNvSpPr/>
            <p:nvPr/>
          </p:nvSpPr>
          <p:spPr>
            <a:xfrm>
              <a:off x="4786314" y="1785926"/>
              <a:ext cx="1214446" cy="357190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3" name="pole tekstowe 42"/>
            <p:cNvSpPr txBox="1"/>
            <p:nvPr/>
          </p:nvSpPr>
          <p:spPr>
            <a:xfrm>
              <a:off x="4786314" y="1785926"/>
              <a:ext cx="12144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1 899,2 tys.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sp>
        <p:nvSpPr>
          <p:cNvPr id="44" name="pole tekstowe 43"/>
          <p:cNvSpPr txBox="1"/>
          <p:nvPr/>
        </p:nvSpPr>
        <p:spPr>
          <a:xfrm>
            <a:off x="6643702" y="4572008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001132"/>
                </a:solidFill>
                <a:latin typeface="Calibri" pitchFamily="34" charset="0"/>
              </a:rPr>
              <a:t>2012 r.</a:t>
            </a:r>
            <a:endParaRPr lang="pl-PL" sz="1400" b="1" dirty="0">
              <a:solidFill>
                <a:srgbClr val="001132"/>
              </a:solidFill>
              <a:latin typeface="Calibri" pitchFamily="34" charset="0"/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6572264" y="5050049"/>
            <a:ext cx="183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rgbClr val="001642"/>
                </a:solidFill>
                <a:latin typeface="Calibri" pitchFamily="34" charset="0"/>
              </a:rPr>
              <a:t>w stosunku do 2002 r.</a:t>
            </a:r>
            <a:endParaRPr lang="pl-PL" sz="1400" dirty="0">
              <a:solidFill>
                <a:srgbClr val="001642"/>
              </a:solidFill>
              <a:latin typeface="Calibri" pitchFamily="34" charset="0"/>
            </a:endParaRPr>
          </a:p>
        </p:txBody>
      </p:sp>
      <p:grpSp>
        <p:nvGrpSpPr>
          <p:cNvPr id="46" name="Grupa 45"/>
          <p:cNvGrpSpPr/>
          <p:nvPr/>
        </p:nvGrpSpPr>
        <p:grpSpPr>
          <a:xfrm>
            <a:off x="6429388" y="4835735"/>
            <a:ext cx="864548" cy="307777"/>
            <a:chOff x="-1143040" y="4500570"/>
            <a:chExt cx="864548" cy="307777"/>
          </a:xfrm>
        </p:grpSpPr>
        <p:sp>
          <p:nvSpPr>
            <p:cNvPr id="47" name="pole tekstowe 46"/>
            <p:cNvSpPr txBox="1"/>
            <p:nvPr/>
          </p:nvSpPr>
          <p:spPr>
            <a:xfrm>
              <a:off x="-1000164" y="4500570"/>
              <a:ext cx="7216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4,6%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48" name="Strzałka w górę 47"/>
            <p:cNvSpPr/>
            <p:nvPr/>
          </p:nvSpPr>
          <p:spPr>
            <a:xfrm>
              <a:off x="-1143040" y="4500570"/>
              <a:ext cx="142876" cy="285752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49" name="Obraz 48" descr="blok.WM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86710" y="2143116"/>
            <a:ext cx="500066" cy="663703"/>
          </a:xfrm>
          <a:prstGeom prst="rect">
            <a:avLst/>
          </a:prstGeom>
        </p:spPr>
      </p:pic>
      <p:sp>
        <p:nvSpPr>
          <p:cNvPr id="50" name="Strzałka w górę 49"/>
          <p:cNvSpPr/>
          <p:nvPr/>
        </p:nvSpPr>
        <p:spPr>
          <a:xfrm rot="18018706" flipH="1">
            <a:off x="3111469" y="2622573"/>
            <a:ext cx="148962" cy="342862"/>
          </a:xfrm>
          <a:prstGeom prst="upArrow">
            <a:avLst/>
          </a:prstGeom>
          <a:noFill/>
          <a:ln>
            <a:solidFill>
              <a:srgbClr val="0070C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Strzałka w górę 50"/>
          <p:cNvSpPr/>
          <p:nvPr/>
        </p:nvSpPr>
        <p:spPr>
          <a:xfrm rot="13618653">
            <a:off x="3250490" y="3997587"/>
            <a:ext cx="147354" cy="357436"/>
          </a:xfrm>
          <a:prstGeom prst="upArrow">
            <a:avLst/>
          </a:prstGeom>
          <a:noFill/>
          <a:ln>
            <a:solidFill>
              <a:srgbClr val="0070C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2" name="Strzałka w górę 51"/>
          <p:cNvSpPr/>
          <p:nvPr/>
        </p:nvSpPr>
        <p:spPr>
          <a:xfrm rot="3581294">
            <a:off x="5397485" y="2678120"/>
            <a:ext cx="148962" cy="342862"/>
          </a:xfrm>
          <a:prstGeom prst="upArrow">
            <a:avLst/>
          </a:prstGeom>
          <a:noFill/>
          <a:ln>
            <a:solidFill>
              <a:srgbClr val="0070C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3" name="Strzałka w górę 52"/>
          <p:cNvSpPr/>
          <p:nvPr/>
        </p:nvSpPr>
        <p:spPr>
          <a:xfrm rot="7981347" flipH="1">
            <a:off x="5393629" y="3997586"/>
            <a:ext cx="147354" cy="357436"/>
          </a:xfrm>
          <a:prstGeom prst="upArrow">
            <a:avLst/>
          </a:prstGeom>
          <a:noFill/>
          <a:ln>
            <a:solidFill>
              <a:srgbClr val="0070C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53"/>
          <p:cNvSpPr/>
          <p:nvPr/>
        </p:nvSpPr>
        <p:spPr>
          <a:xfrm>
            <a:off x="571472" y="619764"/>
            <a:ext cx="76703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LUDNOŚĆ WEDŁUG PŁCI I MIEJSCA ZAMIESZKANIA</a:t>
            </a:r>
            <a:endParaRPr lang="pl-PL" sz="2800" b="1" dirty="0">
              <a:solidFill>
                <a:srgbClr val="002776"/>
              </a:solidFill>
            </a:endParaRPr>
          </a:p>
        </p:txBody>
      </p:sp>
      <p:grpSp>
        <p:nvGrpSpPr>
          <p:cNvPr id="55" name="Grupa 54"/>
          <p:cNvGrpSpPr/>
          <p:nvPr/>
        </p:nvGrpSpPr>
        <p:grpSpPr>
          <a:xfrm>
            <a:off x="899592" y="4149080"/>
            <a:ext cx="1223970" cy="357190"/>
            <a:chOff x="4776790" y="1785926"/>
            <a:chExt cx="1223970" cy="357190"/>
          </a:xfrm>
        </p:grpSpPr>
        <p:sp>
          <p:nvSpPr>
            <p:cNvPr id="56" name="Prostokąt zaokrąglony 55"/>
            <p:cNvSpPr/>
            <p:nvPr/>
          </p:nvSpPr>
          <p:spPr>
            <a:xfrm>
              <a:off x="4786314" y="1785926"/>
              <a:ext cx="1214446" cy="357190"/>
            </a:xfrm>
            <a:prstGeom prst="roundRect">
              <a:avLst/>
            </a:prstGeom>
            <a:solidFill>
              <a:srgbClr val="005A9E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7" name="pole tekstowe 56"/>
            <p:cNvSpPr txBox="1"/>
            <p:nvPr/>
          </p:nvSpPr>
          <p:spPr>
            <a:xfrm>
              <a:off x="4776790" y="1785926"/>
              <a:ext cx="12144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2 765,1 tys.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7037E-6 L -0.13733 0.06504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3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000" fill="hold"/>
                                        <p:tgtEl>
                                          <p:spTgt spid="3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" dur="2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6" dur="2000" fill="hold"/>
                                        <p:tgtEl>
                                          <p:spTgt spid="4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0" grpId="1"/>
      <p:bldP spid="14" grpId="0"/>
      <p:bldP spid="14" grpId="1"/>
      <p:bldP spid="15" grpId="0"/>
      <p:bldP spid="15" grpId="1"/>
      <p:bldP spid="26" grpId="0"/>
      <p:bldP spid="26" grpId="1"/>
      <p:bldP spid="27" grpId="0"/>
      <p:bldP spid="27" grpId="1"/>
      <p:bldP spid="35" grpId="0"/>
      <p:bldP spid="36" grpId="0"/>
      <p:bldP spid="44" grpId="0"/>
      <p:bldP spid="45" grpId="0"/>
      <p:bldP spid="50" grpId="0" animBg="1"/>
      <p:bldP spid="51" grpId="0" animBg="1"/>
      <p:bldP spid="52" grpId="0" animBg="1"/>
      <p:bldP spid="5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2"/>
          <p:cNvSpPr txBox="1">
            <a:spLocks/>
          </p:cNvSpPr>
          <p:nvPr/>
        </p:nvSpPr>
        <p:spPr>
          <a:xfrm>
            <a:off x="5072067" y="0"/>
            <a:ext cx="4071934" cy="357166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l-PL" sz="1600" b="1" dirty="0" smtClean="0">
                <a:solidFill>
                  <a:schemeClr val="bg1"/>
                </a:solidFill>
                <a:latin typeface="Calibri" pitchFamily="34" charset="0"/>
              </a:rPr>
              <a:t>Charakterystyka demograficzna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357158" y="594492"/>
            <a:ext cx="85011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500" b="1" dirty="0" smtClean="0">
                <a:solidFill>
                  <a:srgbClr val="002776"/>
                </a:solidFill>
                <a:latin typeface="Calibri" pitchFamily="34" charset="0"/>
              </a:rPr>
              <a:t>PRZYROST NATURALNY I SALDO MIGRACJI</a:t>
            </a:r>
            <a:endParaRPr lang="pl-PL" sz="2500" b="1" dirty="0">
              <a:solidFill>
                <a:srgbClr val="002776"/>
              </a:solidFill>
              <a:latin typeface="Calibri" pitchFamily="34" charset="0"/>
            </a:endParaRPr>
          </a:p>
        </p:txBody>
      </p:sp>
      <p:sp>
        <p:nvSpPr>
          <p:cNvPr id="14" name="Prostokąt zaokrąglony 13"/>
          <p:cNvSpPr/>
          <p:nvPr/>
        </p:nvSpPr>
        <p:spPr>
          <a:xfrm>
            <a:off x="2786050" y="4835735"/>
            <a:ext cx="214314" cy="285752"/>
          </a:xfrm>
          <a:prstGeom prst="roundRect">
            <a:avLst/>
          </a:prstGeom>
          <a:solidFill>
            <a:srgbClr val="65BDFF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15" name="pole tekstowe 14"/>
          <p:cNvSpPr txBox="1"/>
          <p:nvPr/>
        </p:nvSpPr>
        <p:spPr>
          <a:xfrm>
            <a:off x="3000364" y="4813710"/>
            <a:ext cx="12144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latin typeface="Calibri" pitchFamily="34" charset="0"/>
              </a:rPr>
              <a:t>saldo migracji</a:t>
            </a:r>
            <a:endParaRPr lang="pl-PL" sz="1400" dirty="0">
              <a:latin typeface="Calibri" pitchFamily="34" charset="0"/>
            </a:endParaRPr>
          </a:p>
        </p:txBody>
      </p:sp>
      <p:cxnSp>
        <p:nvCxnSpPr>
          <p:cNvPr id="19" name="Łącznik prosty 18"/>
          <p:cNvCxnSpPr/>
          <p:nvPr/>
        </p:nvCxnSpPr>
        <p:spPr>
          <a:xfrm>
            <a:off x="4500562" y="4978611"/>
            <a:ext cx="35719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3" name="pole tekstowe 22"/>
          <p:cNvSpPr txBox="1"/>
          <p:nvPr/>
        </p:nvSpPr>
        <p:spPr>
          <a:xfrm>
            <a:off x="4857752" y="4835735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latin typeface="Calibri" pitchFamily="34" charset="0"/>
              </a:rPr>
              <a:t>przyrost naturalny</a:t>
            </a:r>
            <a:endParaRPr lang="pl-PL" sz="1400" dirty="0">
              <a:latin typeface="Calibri" pitchFamily="34" charset="0"/>
            </a:endParaRPr>
          </a:p>
        </p:txBody>
      </p:sp>
      <p:graphicFrame>
        <p:nvGraphicFramePr>
          <p:cNvPr id="10" name="Wykres 9"/>
          <p:cNvGraphicFramePr/>
          <p:nvPr/>
        </p:nvGraphicFramePr>
        <p:xfrm>
          <a:off x="467544" y="1340768"/>
          <a:ext cx="8136904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rupa 105"/>
          <p:cNvGrpSpPr/>
          <p:nvPr/>
        </p:nvGrpSpPr>
        <p:grpSpPr>
          <a:xfrm>
            <a:off x="642910" y="1142984"/>
            <a:ext cx="7798809" cy="4673856"/>
            <a:chOff x="714348" y="1142984"/>
            <a:chExt cx="7798809" cy="4673856"/>
          </a:xfrm>
        </p:grpSpPr>
        <p:grpSp>
          <p:nvGrpSpPr>
            <p:cNvPr id="107" name="Grupa 45"/>
            <p:cNvGrpSpPr/>
            <p:nvPr/>
          </p:nvGrpSpPr>
          <p:grpSpPr>
            <a:xfrm>
              <a:off x="785786" y="1142984"/>
              <a:ext cx="785818" cy="338554"/>
              <a:chOff x="785786" y="1142984"/>
              <a:chExt cx="785818" cy="338554"/>
            </a:xfrm>
          </p:grpSpPr>
          <p:sp>
            <p:nvSpPr>
              <p:cNvPr id="117" name="Prostokąt zaokrąglony 116"/>
              <p:cNvSpPr/>
              <p:nvPr/>
            </p:nvSpPr>
            <p:spPr>
              <a:xfrm>
                <a:off x="795310" y="1177150"/>
                <a:ext cx="704856" cy="251586"/>
              </a:xfrm>
              <a:prstGeom prst="roundRect">
                <a:avLst/>
              </a:prstGeom>
              <a:solidFill>
                <a:srgbClr val="008FFA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18" name="pole tekstowe 39"/>
              <p:cNvSpPr txBox="1"/>
              <p:nvPr/>
            </p:nvSpPr>
            <p:spPr>
              <a:xfrm>
                <a:off x="785786" y="1142984"/>
                <a:ext cx="7858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2002 r.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08" name="Grupa 33"/>
            <p:cNvGrpSpPr/>
            <p:nvPr/>
          </p:nvGrpSpPr>
          <p:grpSpPr>
            <a:xfrm>
              <a:off x="714348" y="1643050"/>
              <a:ext cx="7798809" cy="4173790"/>
              <a:chOff x="622249" y="1643050"/>
              <a:chExt cx="7798809" cy="4173790"/>
            </a:xfrm>
          </p:grpSpPr>
          <p:pic>
            <p:nvPicPr>
              <p:cNvPr id="109" name="Obraz 108" descr="Europa_napływ2002.wmf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5357818" y="1643050"/>
                <a:ext cx="3063240" cy="3661258"/>
              </a:xfrm>
              <a:prstGeom prst="rect">
                <a:avLst/>
              </a:prstGeom>
            </p:spPr>
          </p:pic>
          <p:grpSp>
            <p:nvGrpSpPr>
              <p:cNvPr id="110" name="Grupa 7"/>
              <p:cNvGrpSpPr/>
              <p:nvPr/>
            </p:nvGrpSpPr>
            <p:grpSpPr>
              <a:xfrm>
                <a:off x="622249" y="1714488"/>
                <a:ext cx="6664395" cy="4102352"/>
                <a:chOff x="622249" y="1714488"/>
                <a:chExt cx="6664395" cy="4102352"/>
              </a:xfrm>
            </p:grpSpPr>
            <p:pic>
              <p:nvPicPr>
                <p:cNvPr id="111" name="Obraz 110" descr="Ameryka.wmf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622249" y="1714488"/>
                  <a:ext cx="2878181" cy="4102352"/>
                </a:xfrm>
                <a:prstGeom prst="rect">
                  <a:avLst/>
                </a:prstGeom>
              </p:spPr>
            </p:pic>
            <p:sp>
              <p:nvSpPr>
                <p:cNvPr id="112" name="pole tekstowe 111"/>
                <p:cNvSpPr txBox="1"/>
                <p:nvPr/>
              </p:nvSpPr>
              <p:spPr>
                <a:xfrm>
                  <a:off x="6572264" y="3621266"/>
                  <a:ext cx="714380" cy="3078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400" b="1" dirty="0" smtClean="0">
                      <a:solidFill>
                        <a:schemeClr val="bg1"/>
                      </a:solidFill>
                      <a:latin typeface="Calibri" pitchFamily="34" charset="0"/>
                    </a:rPr>
                    <a:t>16,7%</a:t>
                  </a:r>
                  <a:endParaRPr lang="pl-PL" sz="1400" b="1" dirty="0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grpSp>
              <p:nvGrpSpPr>
                <p:cNvPr id="113" name="Grupa 39"/>
                <p:cNvGrpSpPr/>
                <p:nvPr/>
              </p:nvGrpSpPr>
              <p:grpSpPr>
                <a:xfrm>
                  <a:off x="5857884" y="3429000"/>
                  <a:ext cx="714380" cy="307800"/>
                  <a:chOff x="5857884" y="3429000"/>
                  <a:chExt cx="714380" cy="307800"/>
                </a:xfrm>
              </p:grpSpPr>
              <p:sp>
                <p:nvSpPr>
                  <p:cNvPr id="115" name="Prostokąt 114"/>
                  <p:cNvSpPr/>
                  <p:nvPr/>
                </p:nvSpPr>
                <p:spPr>
                  <a:xfrm>
                    <a:off x="5980098" y="3500438"/>
                    <a:ext cx="449289" cy="214314"/>
                  </a:xfrm>
                  <a:prstGeom prst="rect">
                    <a:avLst/>
                  </a:prstGeom>
                  <a:solidFill>
                    <a:srgbClr val="025E8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l-PL"/>
                  </a:p>
                </p:txBody>
              </p:sp>
              <p:sp>
                <p:nvSpPr>
                  <p:cNvPr id="116" name="pole tekstowe 115"/>
                  <p:cNvSpPr txBox="1"/>
                  <p:nvPr/>
                </p:nvSpPr>
                <p:spPr>
                  <a:xfrm>
                    <a:off x="5857884" y="3429000"/>
                    <a:ext cx="714380" cy="30780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pl-PL" sz="1400" b="1" dirty="0" smtClean="0">
                        <a:solidFill>
                          <a:schemeClr val="bg1"/>
                        </a:solidFill>
                        <a:latin typeface="Calibri" pitchFamily="34" charset="0"/>
                      </a:rPr>
                      <a:t>7,9%</a:t>
                    </a:r>
                    <a:endParaRPr lang="pl-PL" sz="1400" b="1" dirty="0">
                      <a:solidFill>
                        <a:schemeClr val="bg1"/>
                      </a:solidFill>
                      <a:latin typeface="Calibri" pitchFamily="34" charset="0"/>
                    </a:endParaRPr>
                  </a:p>
                </p:txBody>
              </p:sp>
            </p:grpSp>
            <p:sp>
              <p:nvSpPr>
                <p:cNvPr id="114" name="pole tekstowe 113"/>
                <p:cNvSpPr txBox="1"/>
                <p:nvPr/>
              </p:nvSpPr>
              <p:spPr>
                <a:xfrm>
                  <a:off x="1571604" y="3335514"/>
                  <a:ext cx="714380" cy="3078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400" b="1" dirty="0" smtClean="0">
                      <a:solidFill>
                        <a:schemeClr val="bg1"/>
                      </a:solidFill>
                      <a:latin typeface="Calibri" pitchFamily="34" charset="0"/>
                    </a:rPr>
                    <a:t>17,6%</a:t>
                  </a:r>
                  <a:endParaRPr lang="pl-PL" sz="1400" b="1" dirty="0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</p:grpSp>
        </p:grpSp>
      </p:grpSp>
      <p:grpSp>
        <p:nvGrpSpPr>
          <p:cNvPr id="120" name="Grupa 119"/>
          <p:cNvGrpSpPr/>
          <p:nvPr/>
        </p:nvGrpSpPr>
        <p:grpSpPr>
          <a:xfrm>
            <a:off x="622249" y="1142984"/>
            <a:ext cx="7798809" cy="4673856"/>
            <a:chOff x="622249" y="1142984"/>
            <a:chExt cx="7798809" cy="4673856"/>
          </a:xfrm>
        </p:grpSpPr>
        <p:pic>
          <p:nvPicPr>
            <p:cNvPr id="121" name="Obraz 120" descr="Europa_napływ2002.wm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57818" y="1643050"/>
              <a:ext cx="3063240" cy="3661258"/>
            </a:xfrm>
            <a:prstGeom prst="rect">
              <a:avLst/>
            </a:prstGeom>
          </p:spPr>
        </p:pic>
        <p:grpSp>
          <p:nvGrpSpPr>
            <p:cNvPr id="122" name="Grupa 7"/>
            <p:cNvGrpSpPr/>
            <p:nvPr/>
          </p:nvGrpSpPr>
          <p:grpSpPr>
            <a:xfrm>
              <a:off x="622249" y="1142984"/>
              <a:ext cx="6664395" cy="4673856"/>
              <a:chOff x="622249" y="1142984"/>
              <a:chExt cx="6664395" cy="4673856"/>
            </a:xfrm>
          </p:grpSpPr>
          <p:grpSp>
            <p:nvGrpSpPr>
              <p:cNvPr id="123" name="Grupa 24"/>
              <p:cNvGrpSpPr/>
              <p:nvPr/>
            </p:nvGrpSpPr>
            <p:grpSpPr>
              <a:xfrm>
                <a:off x="713612" y="1142984"/>
                <a:ext cx="786554" cy="338554"/>
                <a:chOff x="4786314" y="1751760"/>
                <a:chExt cx="786554" cy="338554"/>
              </a:xfrm>
            </p:grpSpPr>
            <p:sp>
              <p:nvSpPr>
                <p:cNvPr id="130" name="Prostokąt zaokrąglony 129"/>
                <p:cNvSpPr/>
                <p:nvPr/>
              </p:nvSpPr>
              <p:spPr>
                <a:xfrm>
                  <a:off x="4786314" y="1785926"/>
                  <a:ext cx="704856" cy="251586"/>
                </a:xfrm>
                <a:prstGeom prst="roundRect">
                  <a:avLst/>
                </a:prstGeom>
                <a:solidFill>
                  <a:srgbClr val="005A9E"/>
                </a:solidFill>
                <a:ln>
                  <a:noFill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  <p:sp>
              <p:nvSpPr>
                <p:cNvPr id="131" name="pole tekstowe 17"/>
                <p:cNvSpPr txBox="1"/>
                <p:nvPr/>
              </p:nvSpPr>
              <p:spPr>
                <a:xfrm>
                  <a:off x="4787050" y="1751760"/>
                  <a:ext cx="78581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chemeClr val="bg2"/>
                      </a:solidFill>
                      <a:latin typeface="Calibri" pitchFamily="34" charset="0"/>
                    </a:rPr>
                    <a:t>2012 r.</a:t>
                  </a:r>
                  <a:endParaRPr lang="pl-PL" sz="1600" b="1" dirty="0">
                    <a:solidFill>
                      <a:schemeClr val="bg2"/>
                    </a:solidFill>
                    <a:latin typeface="Calibri" pitchFamily="34" charset="0"/>
                  </a:endParaRPr>
                </a:p>
              </p:txBody>
            </p:sp>
          </p:grpSp>
          <p:pic>
            <p:nvPicPr>
              <p:cNvPr id="124" name="Obraz 123" descr="Ameryka.wm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22249" y="1714488"/>
                <a:ext cx="2878181" cy="4102352"/>
              </a:xfrm>
              <a:prstGeom prst="rect">
                <a:avLst/>
              </a:prstGeom>
            </p:spPr>
          </p:pic>
          <p:sp>
            <p:nvSpPr>
              <p:cNvPr id="125" name="pole tekstowe 124"/>
              <p:cNvSpPr txBox="1"/>
              <p:nvPr/>
            </p:nvSpPr>
            <p:spPr>
              <a:xfrm>
                <a:off x="6572264" y="3571876"/>
                <a:ext cx="714380" cy="307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chemeClr val="bg1"/>
                    </a:solidFill>
                    <a:latin typeface="Calibri" pitchFamily="34" charset="0"/>
                  </a:rPr>
                  <a:t>18,2%</a:t>
                </a:r>
                <a:endParaRPr lang="pl-PL" sz="1400" b="1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126" name="Grupa 39"/>
              <p:cNvGrpSpPr/>
              <p:nvPr/>
            </p:nvGrpSpPr>
            <p:grpSpPr>
              <a:xfrm>
                <a:off x="5857884" y="3429000"/>
                <a:ext cx="714380" cy="307800"/>
                <a:chOff x="5857884" y="3429000"/>
                <a:chExt cx="714380" cy="307800"/>
              </a:xfrm>
            </p:grpSpPr>
            <p:sp>
              <p:nvSpPr>
                <p:cNvPr id="128" name="Prostokąt 127"/>
                <p:cNvSpPr/>
                <p:nvPr/>
              </p:nvSpPr>
              <p:spPr>
                <a:xfrm>
                  <a:off x="5929322" y="3500438"/>
                  <a:ext cx="500066" cy="214314"/>
                </a:xfrm>
                <a:prstGeom prst="rect">
                  <a:avLst/>
                </a:prstGeom>
                <a:solidFill>
                  <a:srgbClr val="025E8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  <p:sp>
              <p:nvSpPr>
                <p:cNvPr id="129" name="pole tekstowe 128"/>
                <p:cNvSpPr txBox="1"/>
                <p:nvPr/>
              </p:nvSpPr>
              <p:spPr>
                <a:xfrm>
                  <a:off x="5857884" y="3429000"/>
                  <a:ext cx="714380" cy="3078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400" b="1" dirty="0" smtClean="0">
                      <a:solidFill>
                        <a:schemeClr val="bg1"/>
                      </a:solidFill>
                      <a:latin typeface="Calibri" pitchFamily="34" charset="0"/>
                    </a:rPr>
                    <a:t>24,6%</a:t>
                  </a:r>
                  <a:endParaRPr lang="pl-PL" sz="1400" b="1" dirty="0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127" name="pole tekstowe 126"/>
              <p:cNvSpPr txBox="1"/>
              <p:nvPr/>
            </p:nvSpPr>
            <p:spPr>
              <a:xfrm>
                <a:off x="1571604" y="3335514"/>
                <a:ext cx="714380" cy="307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chemeClr val="bg1"/>
                    </a:solidFill>
                    <a:latin typeface="Calibri" pitchFamily="34" charset="0"/>
                  </a:rPr>
                  <a:t>14,3%</a:t>
                </a:r>
                <a:endParaRPr lang="pl-PL" sz="1400" b="1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</p:grpSp>
      </p:grp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5072067" y="0"/>
            <a:ext cx="4071934" cy="357166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l-PL" sz="1600" b="1" dirty="0" smtClean="0">
                <a:solidFill>
                  <a:schemeClr val="bg1"/>
                </a:solidFill>
                <a:latin typeface="Calibri" pitchFamily="34" charset="0"/>
              </a:rPr>
              <a:t>Charakterystyka demograficzna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571472" y="619764"/>
            <a:ext cx="83692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GŁÓWNE KIERUNKI MIGRACJI MIĘDZYWOJEWÓDZKICH</a:t>
            </a:r>
            <a:endParaRPr lang="pl-PL" sz="2800" b="1" dirty="0">
              <a:solidFill>
                <a:srgbClr val="002776"/>
              </a:solidFill>
            </a:endParaRPr>
          </a:p>
        </p:txBody>
      </p:sp>
      <p:grpSp>
        <p:nvGrpSpPr>
          <p:cNvPr id="135" name="Grupa 37"/>
          <p:cNvGrpSpPr/>
          <p:nvPr/>
        </p:nvGrpSpPr>
        <p:grpSpPr>
          <a:xfrm>
            <a:off x="1785182" y="1518810"/>
            <a:ext cx="785818" cy="338554"/>
            <a:chOff x="4780780" y="1751760"/>
            <a:chExt cx="785818" cy="338554"/>
          </a:xfrm>
        </p:grpSpPr>
        <p:sp>
          <p:nvSpPr>
            <p:cNvPr id="136" name="Prostokąt zaokrąglony 135"/>
            <p:cNvSpPr/>
            <p:nvPr/>
          </p:nvSpPr>
          <p:spPr>
            <a:xfrm>
              <a:off x="4786314" y="1785926"/>
              <a:ext cx="704856" cy="251586"/>
            </a:xfrm>
            <a:prstGeom prst="roundRect">
              <a:avLst/>
            </a:prstGeom>
            <a:solidFill>
              <a:srgbClr val="008FFA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7" name="pole tekstowe 39"/>
            <p:cNvSpPr txBox="1"/>
            <p:nvPr/>
          </p:nvSpPr>
          <p:spPr>
            <a:xfrm>
              <a:off x="4780780" y="1751760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2002 r.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sp>
        <p:nvSpPr>
          <p:cNvPr id="153" name="Prostokąt 152"/>
          <p:cNvSpPr/>
          <p:nvPr/>
        </p:nvSpPr>
        <p:spPr>
          <a:xfrm>
            <a:off x="3857620" y="1214422"/>
            <a:ext cx="7547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b="1" dirty="0" smtClean="0">
                <a:solidFill>
                  <a:srgbClr val="C00000"/>
                </a:solidFill>
                <a:latin typeface="Calibri" pitchFamily="34" charset="0"/>
              </a:rPr>
              <a:t>Napływ</a:t>
            </a:r>
            <a:endParaRPr lang="pl-PL" sz="1400" b="1" dirty="0">
              <a:solidFill>
                <a:srgbClr val="C00000"/>
              </a:solidFill>
            </a:endParaRPr>
          </a:p>
        </p:txBody>
      </p:sp>
      <p:grpSp>
        <p:nvGrpSpPr>
          <p:cNvPr id="45" name="Grupa 44"/>
          <p:cNvGrpSpPr/>
          <p:nvPr/>
        </p:nvGrpSpPr>
        <p:grpSpPr>
          <a:xfrm>
            <a:off x="2928926" y="2357430"/>
            <a:ext cx="4286280" cy="3066471"/>
            <a:chOff x="428596" y="2357430"/>
            <a:chExt cx="4286280" cy="3066471"/>
          </a:xfrm>
        </p:grpSpPr>
        <p:pic>
          <p:nvPicPr>
            <p:cNvPr id="133" name="Obraz 132" descr="Mazowsze.wm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7290" y="3214686"/>
              <a:ext cx="1945983" cy="2000264"/>
            </a:xfrm>
            <a:prstGeom prst="rect">
              <a:avLst/>
            </a:prstGeom>
          </p:spPr>
        </p:pic>
        <p:grpSp>
          <p:nvGrpSpPr>
            <p:cNvPr id="141" name="Grupa 140"/>
            <p:cNvGrpSpPr/>
            <p:nvPr/>
          </p:nvGrpSpPr>
          <p:grpSpPr>
            <a:xfrm>
              <a:off x="642910" y="2357430"/>
              <a:ext cx="1857388" cy="1071570"/>
              <a:chOff x="2928926" y="2143116"/>
              <a:chExt cx="1857388" cy="1071570"/>
            </a:xfrm>
          </p:grpSpPr>
          <p:sp>
            <p:nvSpPr>
              <p:cNvPr id="142" name="pole tekstowe 141"/>
              <p:cNvSpPr txBox="1"/>
              <p:nvPr/>
            </p:nvSpPr>
            <p:spPr>
              <a:xfrm>
                <a:off x="2928926" y="2143116"/>
                <a:ext cx="18573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rgbClr val="001642"/>
                    </a:solidFill>
                    <a:latin typeface="Calibri" pitchFamily="34" charset="0"/>
                  </a:rPr>
                  <a:t>warmińsko-mazurskie</a:t>
                </a:r>
                <a:endParaRPr lang="pl-PL" sz="1400" b="1" dirty="0">
                  <a:solidFill>
                    <a:srgbClr val="001642"/>
                  </a:solidFill>
                  <a:latin typeface="Calibri" pitchFamily="34" charset="0"/>
                </a:endParaRPr>
              </a:p>
            </p:txBody>
          </p:sp>
          <p:cxnSp>
            <p:nvCxnSpPr>
              <p:cNvPr id="143" name="Łącznik prosty ze strzałką 142"/>
              <p:cNvCxnSpPr/>
              <p:nvPr/>
            </p:nvCxnSpPr>
            <p:spPr>
              <a:xfrm rot="16200000" flipH="1">
                <a:off x="3786182" y="2714620"/>
                <a:ext cx="714380" cy="285752"/>
              </a:xfrm>
              <a:prstGeom prst="straightConnector1">
                <a:avLst/>
              </a:prstGeom>
              <a:ln w="38100">
                <a:solidFill>
                  <a:srgbClr val="005A9E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pole tekstowe 143"/>
              <p:cNvSpPr txBox="1"/>
              <p:nvPr/>
            </p:nvSpPr>
            <p:spPr>
              <a:xfrm>
                <a:off x="4143372" y="2571744"/>
                <a:ext cx="54534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5A9E"/>
                    </a:solidFill>
                    <a:latin typeface="Calibri" pitchFamily="34" charset="0"/>
                  </a:rPr>
                  <a:t>9,5%</a:t>
                </a:r>
                <a:endParaRPr lang="pl-PL" sz="1400" b="1" dirty="0">
                  <a:solidFill>
                    <a:srgbClr val="005A9E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49" name="Grupa 148"/>
            <p:cNvGrpSpPr/>
            <p:nvPr/>
          </p:nvGrpSpPr>
          <p:grpSpPr>
            <a:xfrm>
              <a:off x="428596" y="4357694"/>
              <a:ext cx="1500198" cy="851893"/>
              <a:chOff x="2357422" y="4214818"/>
              <a:chExt cx="1500198" cy="851893"/>
            </a:xfrm>
          </p:grpSpPr>
          <p:cxnSp>
            <p:nvCxnSpPr>
              <p:cNvPr id="150" name="Łącznik prosty ze strzałką 149"/>
              <p:cNvCxnSpPr/>
              <p:nvPr/>
            </p:nvCxnSpPr>
            <p:spPr>
              <a:xfrm flipV="1">
                <a:off x="3143240" y="4214818"/>
                <a:ext cx="714380" cy="472678"/>
              </a:xfrm>
              <a:prstGeom prst="straightConnector1">
                <a:avLst/>
              </a:prstGeom>
              <a:ln w="38100">
                <a:solidFill>
                  <a:srgbClr val="005A9E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pole tekstowe 150"/>
              <p:cNvSpPr txBox="1"/>
              <p:nvPr/>
            </p:nvSpPr>
            <p:spPr>
              <a:xfrm>
                <a:off x="2786050" y="4286256"/>
                <a:ext cx="63671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5A9E"/>
                    </a:solidFill>
                    <a:latin typeface="Calibri" pitchFamily="34" charset="0"/>
                  </a:rPr>
                  <a:t>11,1%</a:t>
                </a:r>
                <a:endParaRPr lang="pl-PL" sz="1400" b="1" dirty="0">
                  <a:solidFill>
                    <a:srgbClr val="005A9E"/>
                  </a:solidFill>
                  <a:latin typeface="Calibri" pitchFamily="34" charset="0"/>
                </a:endParaRPr>
              </a:p>
            </p:txBody>
          </p:sp>
          <p:sp>
            <p:nvSpPr>
              <p:cNvPr id="152" name="pole tekstowe 151"/>
              <p:cNvSpPr txBox="1"/>
              <p:nvPr/>
            </p:nvSpPr>
            <p:spPr>
              <a:xfrm>
                <a:off x="2357422" y="4758934"/>
                <a:ext cx="121444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rgbClr val="001642"/>
                    </a:solidFill>
                    <a:latin typeface="Calibri" pitchFamily="34" charset="0"/>
                  </a:rPr>
                  <a:t>łódzkie</a:t>
                </a:r>
                <a:endParaRPr lang="pl-PL" sz="1400" b="1" dirty="0">
                  <a:solidFill>
                    <a:srgbClr val="001642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58" name="Grupa 157"/>
            <p:cNvGrpSpPr/>
            <p:nvPr/>
          </p:nvGrpSpPr>
          <p:grpSpPr>
            <a:xfrm>
              <a:off x="2643175" y="4500570"/>
              <a:ext cx="1285883" cy="923331"/>
              <a:chOff x="5286381" y="4621421"/>
              <a:chExt cx="1285883" cy="923331"/>
            </a:xfrm>
          </p:grpSpPr>
          <p:cxnSp>
            <p:nvCxnSpPr>
              <p:cNvPr id="159" name="Łącznik prosty ze strzałką 158"/>
              <p:cNvCxnSpPr/>
              <p:nvPr/>
            </p:nvCxnSpPr>
            <p:spPr>
              <a:xfrm rot="16200000" flipV="1">
                <a:off x="5275368" y="4654459"/>
                <a:ext cx="522091" cy="500066"/>
              </a:xfrm>
              <a:prstGeom prst="straightConnector1">
                <a:avLst/>
              </a:prstGeom>
              <a:ln w="38100">
                <a:solidFill>
                  <a:srgbClr val="005A9E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0" name="pole tekstowe 159"/>
              <p:cNvSpPr txBox="1"/>
              <p:nvPr/>
            </p:nvSpPr>
            <p:spPr>
              <a:xfrm>
                <a:off x="5572132" y="4621421"/>
                <a:ext cx="63671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5A9E"/>
                    </a:solidFill>
                    <a:latin typeface="Calibri" pitchFamily="34" charset="0"/>
                  </a:rPr>
                  <a:t>17,9%</a:t>
                </a:r>
                <a:endParaRPr lang="pl-PL" sz="1400" b="1" dirty="0">
                  <a:solidFill>
                    <a:srgbClr val="005A9E"/>
                  </a:solidFill>
                  <a:latin typeface="Calibri" pitchFamily="34" charset="0"/>
                </a:endParaRPr>
              </a:p>
            </p:txBody>
          </p:sp>
          <p:sp>
            <p:nvSpPr>
              <p:cNvPr id="161" name="pole tekstowe 160"/>
              <p:cNvSpPr txBox="1"/>
              <p:nvPr/>
            </p:nvSpPr>
            <p:spPr>
              <a:xfrm>
                <a:off x="5357818" y="5236975"/>
                <a:ext cx="121444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rgbClr val="001642"/>
                    </a:solidFill>
                    <a:latin typeface="Calibri" pitchFamily="34" charset="0"/>
                  </a:rPr>
                  <a:t>lubelskie</a:t>
                </a:r>
                <a:endParaRPr lang="pl-PL" sz="1400" b="1" dirty="0">
                  <a:solidFill>
                    <a:srgbClr val="001642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62" name="Grupa 161"/>
            <p:cNvGrpSpPr/>
            <p:nvPr/>
          </p:nvGrpSpPr>
          <p:grpSpPr>
            <a:xfrm>
              <a:off x="2786050" y="3071810"/>
              <a:ext cx="1928826" cy="642942"/>
              <a:chOff x="5286380" y="2786058"/>
              <a:chExt cx="1928826" cy="642942"/>
            </a:xfrm>
          </p:grpSpPr>
          <p:cxnSp>
            <p:nvCxnSpPr>
              <p:cNvPr id="163" name="Łącznik prosty ze strzałką 162"/>
              <p:cNvCxnSpPr/>
              <p:nvPr/>
            </p:nvCxnSpPr>
            <p:spPr>
              <a:xfrm rot="10800000" flipV="1">
                <a:off x="5286380" y="3071810"/>
                <a:ext cx="857256" cy="357190"/>
              </a:xfrm>
              <a:prstGeom prst="straightConnector1">
                <a:avLst/>
              </a:prstGeom>
              <a:ln w="38100">
                <a:solidFill>
                  <a:srgbClr val="005A9E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" name="pole tekstowe 163"/>
              <p:cNvSpPr txBox="1"/>
              <p:nvPr/>
            </p:nvSpPr>
            <p:spPr>
              <a:xfrm>
                <a:off x="5429256" y="2906909"/>
                <a:ext cx="54534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5A9E"/>
                    </a:solidFill>
                    <a:latin typeface="Calibri" pitchFamily="34" charset="0"/>
                  </a:rPr>
                  <a:t>8,6%</a:t>
                </a:r>
                <a:endParaRPr lang="pl-PL" sz="1400" b="1" dirty="0">
                  <a:solidFill>
                    <a:srgbClr val="005A9E"/>
                  </a:solidFill>
                  <a:latin typeface="Calibri" pitchFamily="34" charset="0"/>
                </a:endParaRPr>
              </a:p>
            </p:txBody>
          </p:sp>
          <p:sp>
            <p:nvSpPr>
              <p:cNvPr id="165" name="pole tekstowe 164"/>
              <p:cNvSpPr txBox="1"/>
              <p:nvPr/>
            </p:nvSpPr>
            <p:spPr>
              <a:xfrm>
                <a:off x="5857884" y="2786058"/>
                <a:ext cx="135732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rgbClr val="001642"/>
                    </a:solidFill>
                    <a:latin typeface="Calibri" pitchFamily="34" charset="0"/>
                  </a:rPr>
                  <a:t>podlaskie</a:t>
                </a:r>
                <a:endParaRPr lang="pl-PL" sz="1400" b="1" dirty="0">
                  <a:solidFill>
                    <a:srgbClr val="001642"/>
                  </a:solidFill>
                  <a:latin typeface="Calibri" pitchFamily="34" charset="0"/>
                </a:endParaRPr>
              </a:p>
            </p:txBody>
          </p:sp>
        </p:grpSp>
      </p:grpSp>
      <p:grpSp>
        <p:nvGrpSpPr>
          <p:cNvPr id="138" name="Grupa 137"/>
          <p:cNvGrpSpPr/>
          <p:nvPr/>
        </p:nvGrpSpPr>
        <p:grpSpPr>
          <a:xfrm>
            <a:off x="6214338" y="1518810"/>
            <a:ext cx="786554" cy="338554"/>
            <a:chOff x="4786314" y="1751760"/>
            <a:chExt cx="786554" cy="338554"/>
          </a:xfrm>
        </p:grpSpPr>
        <p:sp>
          <p:nvSpPr>
            <p:cNvPr id="139" name="Prostokąt zaokrąglony 138"/>
            <p:cNvSpPr/>
            <p:nvPr/>
          </p:nvSpPr>
          <p:spPr>
            <a:xfrm>
              <a:off x="4786314" y="1785926"/>
              <a:ext cx="704856" cy="251586"/>
            </a:xfrm>
            <a:prstGeom prst="roundRect">
              <a:avLst/>
            </a:prstGeom>
            <a:solidFill>
              <a:srgbClr val="005A9E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0" name="pole tekstowe 139"/>
            <p:cNvSpPr txBox="1"/>
            <p:nvPr/>
          </p:nvSpPr>
          <p:spPr>
            <a:xfrm>
              <a:off x="4787050" y="1751760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2012 r.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grpSp>
        <p:nvGrpSpPr>
          <p:cNvPr id="47" name="Grupa 46"/>
          <p:cNvGrpSpPr/>
          <p:nvPr/>
        </p:nvGrpSpPr>
        <p:grpSpPr>
          <a:xfrm>
            <a:off x="4786314" y="2357430"/>
            <a:ext cx="4143404" cy="3039083"/>
            <a:chOff x="4786314" y="2357430"/>
            <a:chExt cx="4143404" cy="3039083"/>
          </a:xfrm>
        </p:grpSpPr>
        <p:pic>
          <p:nvPicPr>
            <p:cNvPr id="134" name="Obraz 133" descr="Mazowsze.wm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86446" y="3214686"/>
              <a:ext cx="1945983" cy="2000264"/>
            </a:xfrm>
            <a:prstGeom prst="rect">
              <a:avLst/>
            </a:prstGeom>
          </p:spPr>
        </p:pic>
        <p:grpSp>
          <p:nvGrpSpPr>
            <p:cNvPr id="145" name="Grupa 144"/>
            <p:cNvGrpSpPr/>
            <p:nvPr/>
          </p:nvGrpSpPr>
          <p:grpSpPr>
            <a:xfrm>
              <a:off x="7000892" y="3000372"/>
              <a:ext cx="1928826" cy="642942"/>
              <a:chOff x="5286380" y="2786058"/>
              <a:chExt cx="1928826" cy="642942"/>
            </a:xfrm>
          </p:grpSpPr>
          <p:cxnSp>
            <p:nvCxnSpPr>
              <p:cNvPr id="146" name="Łącznik prosty ze strzałką 145"/>
              <p:cNvCxnSpPr/>
              <p:nvPr/>
            </p:nvCxnSpPr>
            <p:spPr>
              <a:xfrm rot="10800000" flipV="1">
                <a:off x="5286380" y="3071810"/>
                <a:ext cx="857256" cy="357190"/>
              </a:xfrm>
              <a:prstGeom prst="straightConnector1">
                <a:avLst/>
              </a:prstGeom>
              <a:ln w="38100">
                <a:solidFill>
                  <a:srgbClr val="005A9E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7" name="pole tekstowe 146"/>
              <p:cNvSpPr txBox="1"/>
              <p:nvPr/>
            </p:nvSpPr>
            <p:spPr>
              <a:xfrm>
                <a:off x="5429256" y="2906909"/>
                <a:ext cx="54534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5A9E"/>
                    </a:solidFill>
                    <a:latin typeface="Calibri" pitchFamily="34" charset="0"/>
                  </a:rPr>
                  <a:t>9,0%</a:t>
                </a:r>
                <a:endParaRPr lang="pl-PL" sz="1400" b="1" dirty="0">
                  <a:solidFill>
                    <a:srgbClr val="005A9E"/>
                  </a:solidFill>
                  <a:latin typeface="Calibri" pitchFamily="34" charset="0"/>
                </a:endParaRPr>
              </a:p>
            </p:txBody>
          </p:sp>
          <p:sp>
            <p:nvSpPr>
              <p:cNvPr id="148" name="pole tekstowe 147"/>
              <p:cNvSpPr txBox="1"/>
              <p:nvPr/>
            </p:nvSpPr>
            <p:spPr>
              <a:xfrm>
                <a:off x="5857884" y="2786058"/>
                <a:ext cx="135732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rgbClr val="001642"/>
                    </a:solidFill>
                    <a:latin typeface="Calibri" pitchFamily="34" charset="0"/>
                  </a:rPr>
                  <a:t>podlaskie</a:t>
                </a:r>
                <a:endParaRPr lang="pl-PL" sz="1400" b="1" dirty="0">
                  <a:solidFill>
                    <a:srgbClr val="001642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54" name="Grupa 153"/>
            <p:cNvGrpSpPr/>
            <p:nvPr/>
          </p:nvGrpSpPr>
          <p:grpSpPr>
            <a:xfrm>
              <a:off x="5000628" y="2357430"/>
              <a:ext cx="1857388" cy="1071570"/>
              <a:chOff x="2928926" y="2143116"/>
              <a:chExt cx="1857388" cy="1071570"/>
            </a:xfrm>
          </p:grpSpPr>
          <p:sp>
            <p:nvSpPr>
              <p:cNvPr id="155" name="pole tekstowe 154"/>
              <p:cNvSpPr txBox="1"/>
              <p:nvPr/>
            </p:nvSpPr>
            <p:spPr>
              <a:xfrm>
                <a:off x="2928926" y="2143116"/>
                <a:ext cx="18573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rgbClr val="001642"/>
                    </a:solidFill>
                    <a:latin typeface="Calibri" pitchFamily="34" charset="0"/>
                  </a:rPr>
                  <a:t>warmińsko-mazurskie</a:t>
                </a:r>
                <a:endParaRPr lang="pl-PL" sz="1400" b="1" dirty="0">
                  <a:solidFill>
                    <a:srgbClr val="001642"/>
                  </a:solidFill>
                  <a:latin typeface="Calibri" pitchFamily="34" charset="0"/>
                </a:endParaRPr>
              </a:p>
            </p:txBody>
          </p:sp>
          <p:cxnSp>
            <p:nvCxnSpPr>
              <p:cNvPr id="156" name="Łącznik prosty ze strzałką 155"/>
              <p:cNvCxnSpPr/>
              <p:nvPr/>
            </p:nvCxnSpPr>
            <p:spPr>
              <a:xfrm rot="16200000" flipH="1">
                <a:off x="3786182" y="2714620"/>
                <a:ext cx="714380" cy="285752"/>
              </a:xfrm>
              <a:prstGeom prst="straightConnector1">
                <a:avLst/>
              </a:prstGeom>
              <a:ln w="38100">
                <a:solidFill>
                  <a:srgbClr val="005A9E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7" name="pole tekstowe 156"/>
              <p:cNvSpPr txBox="1"/>
              <p:nvPr/>
            </p:nvSpPr>
            <p:spPr>
              <a:xfrm>
                <a:off x="4143372" y="2571744"/>
                <a:ext cx="54534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5A9E"/>
                    </a:solidFill>
                    <a:latin typeface="Calibri" pitchFamily="34" charset="0"/>
                  </a:rPr>
                  <a:t>8,3%</a:t>
                </a:r>
                <a:endParaRPr lang="pl-PL" sz="1400" b="1" dirty="0">
                  <a:solidFill>
                    <a:srgbClr val="005A9E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66" name="Grupa 165"/>
            <p:cNvGrpSpPr/>
            <p:nvPr/>
          </p:nvGrpSpPr>
          <p:grpSpPr>
            <a:xfrm>
              <a:off x="7072330" y="4473182"/>
              <a:ext cx="1285883" cy="923331"/>
              <a:chOff x="5286381" y="4621421"/>
              <a:chExt cx="1285883" cy="923331"/>
            </a:xfrm>
          </p:grpSpPr>
          <p:cxnSp>
            <p:nvCxnSpPr>
              <p:cNvPr id="167" name="Łącznik prosty ze strzałką 166"/>
              <p:cNvCxnSpPr/>
              <p:nvPr/>
            </p:nvCxnSpPr>
            <p:spPr>
              <a:xfrm rot="16200000" flipV="1">
                <a:off x="5275368" y="4654459"/>
                <a:ext cx="522091" cy="500066"/>
              </a:xfrm>
              <a:prstGeom prst="straightConnector1">
                <a:avLst/>
              </a:prstGeom>
              <a:ln w="38100">
                <a:solidFill>
                  <a:srgbClr val="005A9E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8" name="pole tekstowe 167"/>
              <p:cNvSpPr txBox="1"/>
              <p:nvPr/>
            </p:nvSpPr>
            <p:spPr>
              <a:xfrm>
                <a:off x="5572132" y="4621421"/>
                <a:ext cx="63671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5A9E"/>
                    </a:solidFill>
                    <a:latin typeface="Calibri" pitchFamily="34" charset="0"/>
                  </a:rPr>
                  <a:t>21,5%</a:t>
                </a:r>
                <a:endParaRPr lang="pl-PL" sz="1400" b="1" dirty="0">
                  <a:solidFill>
                    <a:srgbClr val="005A9E"/>
                  </a:solidFill>
                  <a:latin typeface="Calibri" pitchFamily="34" charset="0"/>
                </a:endParaRPr>
              </a:p>
            </p:txBody>
          </p:sp>
          <p:sp>
            <p:nvSpPr>
              <p:cNvPr id="169" name="pole tekstowe 168"/>
              <p:cNvSpPr txBox="1"/>
              <p:nvPr/>
            </p:nvSpPr>
            <p:spPr>
              <a:xfrm>
                <a:off x="5357818" y="5236975"/>
                <a:ext cx="121444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rgbClr val="001642"/>
                    </a:solidFill>
                    <a:latin typeface="Calibri" pitchFamily="34" charset="0"/>
                  </a:rPr>
                  <a:t>lubelskie</a:t>
                </a:r>
                <a:endParaRPr lang="pl-PL" sz="1400" b="1" dirty="0">
                  <a:solidFill>
                    <a:srgbClr val="001642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70" name="Grupa 169"/>
            <p:cNvGrpSpPr/>
            <p:nvPr/>
          </p:nvGrpSpPr>
          <p:grpSpPr>
            <a:xfrm>
              <a:off x="4786314" y="4330306"/>
              <a:ext cx="1500198" cy="851893"/>
              <a:chOff x="2357422" y="4214818"/>
              <a:chExt cx="1500198" cy="851893"/>
            </a:xfrm>
          </p:grpSpPr>
          <p:cxnSp>
            <p:nvCxnSpPr>
              <p:cNvPr id="171" name="Łącznik prosty ze strzałką 170"/>
              <p:cNvCxnSpPr/>
              <p:nvPr/>
            </p:nvCxnSpPr>
            <p:spPr>
              <a:xfrm flipV="1">
                <a:off x="3143240" y="4214818"/>
                <a:ext cx="714380" cy="472678"/>
              </a:xfrm>
              <a:prstGeom prst="straightConnector1">
                <a:avLst/>
              </a:prstGeom>
              <a:ln w="38100">
                <a:solidFill>
                  <a:srgbClr val="005A9E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2" name="pole tekstowe 171"/>
              <p:cNvSpPr txBox="1"/>
              <p:nvPr/>
            </p:nvSpPr>
            <p:spPr>
              <a:xfrm>
                <a:off x="2786050" y="4286256"/>
                <a:ext cx="63671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5A9E"/>
                    </a:solidFill>
                    <a:latin typeface="Calibri" pitchFamily="34" charset="0"/>
                  </a:rPr>
                  <a:t>11,2%</a:t>
                </a:r>
                <a:endParaRPr lang="pl-PL" sz="1400" b="1" dirty="0">
                  <a:solidFill>
                    <a:srgbClr val="005A9E"/>
                  </a:solidFill>
                  <a:latin typeface="Calibri" pitchFamily="34" charset="0"/>
                </a:endParaRPr>
              </a:p>
            </p:txBody>
          </p:sp>
          <p:sp>
            <p:nvSpPr>
              <p:cNvPr id="173" name="pole tekstowe 172"/>
              <p:cNvSpPr txBox="1"/>
              <p:nvPr/>
            </p:nvSpPr>
            <p:spPr>
              <a:xfrm>
                <a:off x="2357422" y="4758934"/>
                <a:ext cx="121444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rgbClr val="001642"/>
                    </a:solidFill>
                    <a:latin typeface="Calibri" pitchFamily="34" charset="0"/>
                  </a:rPr>
                  <a:t>łódzkie</a:t>
                </a:r>
                <a:endParaRPr lang="pl-PL" sz="1400" b="1" dirty="0">
                  <a:solidFill>
                    <a:srgbClr val="001642"/>
                  </a:solidFill>
                  <a:latin typeface="Calibri" pitchFamily="34" charset="0"/>
                </a:endParaRPr>
              </a:p>
            </p:txBody>
          </p:sp>
        </p:grpSp>
      </p:grpSp>
      <p:grpSp>
        <p:nvGrpSpPr>
          <p:cNvPr id="48" name="Grupa 47"/>
          <p:cNvGrpSpPr/>
          <p:nvPr/>
        </p:nvGrpSpPr>
        <p:grpSpPr>
          <a:xfrm>
            <a:off x="500034" y="1214422"/>
            <a:ext cx="8072494" cy="5209611"/>
            <a:chOff x="500034" y="1214422"/>
            <a:chExt cx="8072494" cy="5209611"/>
          </a:xfrm>
        </p:grpSpPr>
        <p:sp>
          <p:nvSpPr>
            <p:cNvPr id="49" name="Prostokąt 48"/>
            <p:cNvSpPr/>
            <p:nvPr/>
          </p:nvSpPr>
          <p:spPr>
            <a:xfrm>
              <a:off x="3857620" y="1214422"/>
              <a:ext cx="76597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Odpływ</a:t>
              </a:r>
              <a:endParaRPr lang="pl-PL" sz="1400" b="1" dirty="0">
                <a:solidFill>
                  <a:srgbClr val="C00000"/>
                </a:solidFill>
              </a:endParaRPr>
            </a:p>
          </p:txBody>
        </p:sp>
        <p:grpSp>
          <p:nvGrpSpPr>
            <p:cNvPr id="50" name="Grupa 40"/>
            <p:cNvGrpSpPr/>
            <p:nvPr/>
          </p:nvGrpSpPr>
          <p:grpSpPr>
            <a:xfrm>
              <a:off x="4286248" y="2379455"/>
              <a:ext cx="4286280" cy="2973008"/>
              <a:chOff x="4286248" y="2379455"/>
              <a:chExt cx="4286280" cy="2973008"/>
            </a:xfrm>
          </p:grpSpPr>
          <p:pic>
            <p:nvPicPr>
              <p:cNvPr id="66" name="Obraz 65" descr="Mazowsze.wmf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5786446" y="3214686"/>
                <a:ext cx="1945983" cy="2000264"/>
              </a:xfrm>
              <a:prstGeom prst="rect">
                <a:avLst/>
              </a:prstGeom>
            </p:spPr>
          </p:pic>
          <p:grpSp>
            <p:nvGrpSpPr>
              <p:cNvPr id="67" name="Grupa 180"/>
              <p:cNvGrpSpPr/>
              <p:nvPr/>
            </p:nvGrpSpPr>
            <p:grpSpPr>
              <a:xfrm>
                <a:off x="4286248" y="2379455"/>
                <a:ext cx="4286280" cy="2973008"/>
                <a:chOff x="4286248" y="2478281"/>
                <a:chExt cx="4286280" cy="2973008"/>
              </a:xfrm>
            </p:grpSpPr>
            <p:grpSp>
              <p:nvGrpSpPr>
                <p:cNvPr id="68" name="Grupa 143"/>
                <p:cNvGrpSpPr/>
                <p:nvPr/>
              </p:nvGrpSpPr>
              <p:grpSpPr>
                <a:xfrm>
                  <a:off x="5000628" y="2478281"/>
                  <a:ext cx="3571900" cy="2973008"/>
                  <a:chOff x="2714612" y="2263967"/>
                  <a:chExt cx="3571900" cy="2973008"/>
                </a:xfrm>
              </p:grpSpPr>
              <p:sp>
                <p:nvSpPr>
                  <p:cNvPr id="72" name="pole tekstowe 71"/>
                  <p:cNvSpPr txBox="1"/>
                  <p:nvPr/>
                </p:nvSpPr>
                <p:spPr>
                  <a:xfrm>
                    <a:off x="3428992" y="2263967"/>
                    <a:ext cx="1857388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pl-PL" sz="1400" b="1" dirty="0" smtClean="0">
                        <a:solidFill>
                          <a:srgbClr val="001642"/>
                        </a:solidFill>
                        <a:latin typeface="Calibri" pitchFamily="34" charset="0"/>
                      </a:rPr>
                      <a:t>warmińsko-mazurskie</a:t>
                    </a:r>
                    <a:endParaRPr lang="pl-PL" sz="1400" b="1" dirty="0">
                      <a:solidFill>
                        <a:srgbClr val="001642"/>
                      </a:solidFill>
                      <a:latin typeface="Calibri" pitchFamily="34" charset="0"/>
                    </a:endParaRPr>
                  </a:p>
                </p:txBody>
              </p:sp>
              <p:cxnSp>
                <p:nvCxnSpPr>
                  <p:cNvPr id="73" name="Łącznik prosty ze strzałką 72"/>
                  <p:cNvCxnSpPr/>
                  <p:nvPr/>
                </p:nvCxnSpPr>
                <p:spPr>
                  <a:xfrm rot="16200000" flipV="1">
                    <a:off x="3750463" y="2893215"/>
                    <a:ext cx="571504" cy="214314"/>
                  </a:xfrm>
                  <a:prstGeom prst="straightConnector1">
                    <a:avLst/>
                  </a:prstGeom>
                  <a:ln w="38100">
                    <a:solidFill>
                      <a:srgbClr val="008FFA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4" name="pole tekstowe 73"/>
                  <p:cNvSpPr txBox="1"/>
                  <p:nvPr/>
                </p:nvSpPr>
                <p:spPr>
                  <a:xfrm>
                    <a:off x="4078163" y="2714620"/>
                    <a:ext cx="636713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pl-PL" sz="1400" b="1" dirty="0" smtClean="0">
                        <a:solidFill>
                          <a:srgbClr val="008FFA"/>
                        </a:solidFill>
                        <a:latin typeface="Calibri" pitchFamily="34" charset="0"/>
                      </a:rPr>
                      <a:t>10,2%</a:t>
                    </a:r>
                    <a:endParaRPr lang="pl-PL" sz="1400" b="1" dirty="0">
                      <a:solidFill>
                        <a:srgbClr val="008FFA"/>
                      </a:solidFill>
                      <a:latin typeface="Calibri" pitchFamily="34" charset="0"/>
                    </a:endParaRPr>
                  </a:p>
                </p:txBody>
              </p:sp>
              <p:cxnSp>
                <p:nvCxnSpPr>
                  <p:cNvPr id="75" name="Łącznik prosty ze strzałką 74"/>
                  <p:cNvCxnSpPr/>
                  <p:nvPr/>
                </p:nvCxnSpPr>
                <p:spPr>
                  <a:xfrm rot="10800000" flipV="1">
                    <a:off x="3357554" y="4286256"/>
                    <a:ext cx="642942" cy="500066"/>
                  </a:xfrm>
                  <a:prstGeom prst="straightConnector1">
                    <a:avLst/>
                  </a:prstGeom>
                  <a:ln w="38100">
                    <a:solidFill>
                      <a:srgbClr val="008FFA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6" name="pole tekstowe 75"/>
                  <p:cNvSpPr txBox="1"/>
                  <p:nvPr/>
                </p:nvSpPr>
                <p:spPr>
                  <a:xfrm>
                    <a:off x="3071802" y="4264231"/>
                    <a:ext cx="636713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pl-PL" sz="1400" b="1" dirty="0" smtClean="0">
                        <a:solidFill>
                          <a:srgbClr val="008FFA"/>
                        </a:solidFill>
                        <a:latin typeface="Calibri" pitchFamily="34" charset="0"/>
                      </a:rPr>
                      <a:t>12,7%</a:t>
                    </a:r>
                    <a:endParaRPr lang="pl-PL" sz="1400" b="1" dirty="0">
                      <a:solidFill>
                        <a:srgbClr val="008FFA"/>
                      </a:solidFill>
                      <a:latin typeface="Calibri" pitchFamily="34" charset="0"/>
                    </a:endParaRPr>
                  </a:p>
                </p:txBody>
              </p:sp>
              <p:sp>
                <p:nvSpPr>
                  <p:cNvPr id="77" name="pole tekstowe 76"/>
                  <p:cNvSpPr txBox="1"/>
                  <p:nvPr/>
                </p:nvSpPr>
                <p:spPr>
                  <a:xfrm>
                    <a:off x="5072066" y="4929198"/>
                    <a:ext cx="1214446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pl-PL" sz="1400" b="1" dirty="0" smtClean="0">
                        <a:solidFill>
                          <a:srgbClr val="001642"/>
                        </a:solidFill>
                        <a:latin typeface="Calibri" pitchFamily="34" charset="0"/>
                      </a:rPr>
                      <a:t>lubelskie</a:t>
                    </a:r>
                    <a:endParaRPr lang="pl-PL" sz="1400" b="1" dirty="0">
                      <a:solidFill>
                        <a:srgbClr val="001642"/>
                      </a:solidFill>
                      <a:latin typeface="Calibri" pitchFamily="34" charset="0"/>
                    </a:endParaRPr>
                  </a:p>
                </p:txBody>
              </p:sp>
              <p:cxnSp>
                <p:nvCxnSpPr>
                  <p:cNvPr id="78" name="Łącznik prosty ze strzałką 77"/>
                  <p:cNvCxnSpPr/>
                  <p:nvPr/>
                </p:nvCxnSpPr>
                <p:spPr>
                  <a:xfrm>
                    <a:off x="4786314" y="4429132"/>
                    <a:ext cx="785818" cy="428628"/>
                  </a:xfrm>
                  <a:prstGeom prst="straightConnector1">
                    <a:avLst/>
                  </a:prstGeom>
                  <a:ln w="38100">
                    <a:solidFill>
                      <a:srgbClr val="008FFA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9" name="pole tekstowe 78"/>
                  <p:cNvSpPr txBox="1"/>
                  <p:nvPr/>
                </p:nvSpPr>
                <p:spPr>
                  <a:xfrm>
                    <a:off x="5149733" y="4286256"/>
                    <a:ext cx="636713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pl-PL" sz="1400" b="1" dirty="0" smtClean="0">
                        <a:solidFill>
                          <a:srgbClr val="008FFA"/>
                        </a:solidFill>
                        <a:latin typeface="Calibri" pitchFamily="34" charset="0"/>
                      </a:rPr>
                      <a:t>12,2%</a:t>
                    </a:r>
                    <a:endParaRPr lang="pl-PL" sz="1400" b="1" dirty="0">
                      <a:solidFill>
                        <a:srgbClr val="008FFA"/>
                      </a:solidFill>
                      <a:latin typeface="Calibri" pitchFamily="34" charset="0"/>
                    </a:endParaRPr>
                  </a:p>
                </p:txBody>
              </p:sp>
              <p:sp>
                <p:nvSpPr>
                  <p:cNvPr id="80" name="pole tekstowe 79"/>
                  <p:cNvSpPr txBox="1"/>
                  <p:nvPr/>
                </p:nvSpPr>
                <p:spPr>
                  <a:xfrm>
                    <a:off x="2714612" y="4835735"/>
                    <a:ext cx="1214446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pl-PL" sz="1400" b="1" dirty="0" smtClean="0">
                        <a:solidFill>
                          <a:srgbClr val="001642"/>
                        </a:solidFill>
                        <a:latin typeface="Calibri" pitchFamily="34" charset="0"/>
                      </a:rPr>
                      <a:t>łódzkie</a:t>
                    </a:r>
                    <a:endParaRPr lang="pl-PL" sz="1400" b="1" dirty="0">
                      <a:solidFill>
                        <a:srgbClr val="001642"/>
                      </a:solidFill>
                      <a:latin typeface="Calibri" pitchFamily="34" charset="0"/>
                    </a:endParaRPr>
                  </a:p>
                </p:txBody>
              </p:sp>
            </p:grpSp>
            <p:sp>
              <p:nvSpPr>
                <p:cNvPr id="69" name="pole tekstowe 68"/>
                <p:cNvSpPr txBox="1"/>
                <p:nvPr/>
              </p:nvSpPr>
              <p:spPr>
                <a:xfrm>
                  <a:off x="4286248" y="2786058"/>
                  <a:ext cx="185738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400" b="1" dirty="0" smtClean="0">
                      <a:solidFill>
                        <a:srgbClr val="001642"/>
                      </a:solidFill>
                      <a:latin typeface="Calibri" pitchFamily="34" charset="0"/>
                    </a:rPr>
                    <a:t>pomorskie</a:t>
                  </a:r>
                  <a:endParaRPr lang="pl-PL" sz="1400" b="1" dirty="0">
                    <a:solidFill>
                      <a:srgbClr val="001642"/>
                    </a:solidFill>
                    <a:latin typeface="Calibri" pitchFamily="34" charset="0"/>
                  </a:endParaRPr>
                </a:p>
              </p:txBody>
            </p:sp>
            <p:cxnSp>
              <p:nvCxnSpPr>
                <p:cNvPr id="70" name="Łącznik prosty ze strzałką 69"/>
                <p:cNvCxnSpPr/>
                <p:nvPr/>
              </p:nvCxnSpPr>
              <p:spPr>
                <a:xfrm rot="10800000">
                  <a:off x="5286380" y="3143248"/>
                  <a:ext cx="785818" cy="428628"/>
                </a:xfrm>
                <a:prstGeom prst="straightConnector1">
                  <a:avLst/>
                </a:prstGeom>
                <a:ln w="38100">
                  <a:solidFill>
                    <a:srgbClr val="008FFA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1" name="pole tekstowe 70"/>
                <p:cNvSpPr txBox="1"/>
                <p:nvPr/>
              </p:nvSpPr>
              <p:spPr>
                <a:xfrm>
                  <a:off x="5241104" y="3406975"/>
                  <a:ext cx="54534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400" b="1" dirty="0" smtClean="0">
                      <a:solidFill>
                        <a:srgbClr val="008FFA"/>
                      </a:solidFill>
                      <a:latin typeface="Calibri" pitchFamily="34" charset="0"/>
                    </a:rPr>
                    <a:t>9,4%</a:t>
                  </a:r>
                  <a:endParaRPr lang="pl-PL" sz="1400" b="1" dirty="0">
                    <a:solidFill>
                      <a:srgbClr val="008FFA"/>
                    </a:solidFill>
                    <a:latin typeface="Calibri" pitchFamily="34" charset="0"/>
                  </a:endParaRPr>
                </a:p>
              </p:txBody>
            </p:sp>
          </p:grpSp>
        </p:grpSp>
        <p:grpSp>
          <p:nvGrpSpPr>
            <p:cNvPr id="51" name="Grupa 39"/>
            <p:cNvGrpSpPr/>
            <p:nvPr/>
          </p:nvGrpSpPr>
          <p:grpSpPr>
            <a:xfrm>
              <a:off x="500034" y="2357430"/>
              <a:ext cx="3643338" cy="4066603"/>
              <a:chOff x="500034" y="2357430"/>
              <a:chExt cx="3643338" cy="4066603"/>
            </a:xfrm>
          </p:grpSpPr>
          <p:pic>
            <p:nvPicPr>
              <p:cNvPr id="52" name="Obraz 51" descr="Mazowsze.wmf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357290" y="3214686"/>
                <a:ext cx="1945983" cy="2000264"/>
              </a:xfrm>
              <a:prstGeom prst="rect">
                <a:avLst/>
              </a:prstGeom>
            </p:spPr>
          </p:pic>
          <p:grpSp>
            <p:nvGrpSpPr>
              <p:cNvPr id="53" name="Grupa 170"/>
              <p:cNvGrpSpPr/>
              <p:nvPr/>
            </p:nvGrpSpPr>
            <p:grpSpPr>
              <a:xfrm>
                <a:off x="571472" y="2357430"/>
                <a:ext cx="3571900" cy="2973008"/>
                <a:chOff x="2714612" y="2263967"/>
                <a:chExt cx="3571900" cy="2973008"/>
              </a:xfrm>
            </p:grpSpPr>
            <p:sp>
              <p:nvSpPr>
                <p:cNvPr id="57" name="pole tekstowe 56"/>
                <p:cNvSpPr txBox="1"/>
                <p:nvPr/>
              </p:nvSpPr>
              <p:spPr>
                <a:xfrm>
                  <a:off x="3428992" y="2263967"/>
                  <a:ext cx="185738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400" b="1" dirty="0" smtClean="0">
                      <a:solidFill>
                        <a:srgbClr val="001642"/>
                      </a:solidFill>
                      <a:latin typeface="Calibri" pitchFamily="34" charset="0"/>
                    </a:rPr>
                    <a:t>warmińsko-mazurskie</a:t>
                  </a:r>
                  <a:endParaRPr lang="pl-PL" sz="1400" b="1" dirty="0">
                    <a:solidFill>
                      <a:srgbClr val="001642"/>
                    </a:solidFill>
                    <a:latin typeface="Calibri" pitchFamily="34" charset="0"/>
                  </a:endParaRPr>
                </a:p>
              </p:txBody>
            </p:sp>
            <p:cxnSp>
              <p:nvCxnSpPr>
                <p:cNvPr id="58" name="Łącznik prosty ze strzałką 57"/>
                <p:cNvCxnSpPr/>
                <p:nvPr/>
              </p:nvCxnSpPr>
              <p:spPr>
                <a:xfrm rot="16200000" flipV="1">
                  <a:off x="3750463" y="2893215"/>
                  <a:ext cx="571504" cy="214314"/>
                </a:xfrm>
                <a:prstGeom prst="straightConnector1">
                  <a:avLst/>
                </a:prstGeom>
                <a:ln w="38100">
                  <a:solidFill>
                    <a:srgbClr val="008FFA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9" name="pole tekstowe 58"/>
                <p:cNvSpPr txBox="1"/>
                <p:nvPr/>
              </p:nvSpPr>
              <p:spPr>
                <a:xfrm>
                  <a:off x="4078163" y="2714620"/>
                  <a:ext cx="63671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400" b="1" dirty="0" smtClean="0">
                      <a:solidFill>
                        <a:srgbClr val="008FFA"/>
                      </a:solidFill>
                      <a:latin typeface="Calibri" pitchFamily="34" charset="0"/>
                    </a:rPr>
                    <a:t>11,7%</a:t>
                  </a:r>
                  <a:endParaRPr lang="pl-PL" sz="1400" b="1" dirty="0">
                    <a:solidFill>
                      <a:srgbClr val="008FFA"/>
                    </a:solidFill>
                    <a:latin typeface="Calibri" pitchFamily="34" charset="0"/>
                  </a:endParaRPr>
                </a:p>
              </p:txBody>
            </p:sp>
            <p:cxnSp>
              <p:nvCxnSpPr>
                <p:cNvPr id="60" name="Łącznik prosty ze strzałką 59"/>
                <p:cNvCxnSpPr/>
                <p:nvPr/>
              </p:nvCxnSpPr>
              <p:spPr>
                <a:xfrm rot="10800000" flipV="1">
                  <a:off x="3357554" y="4286256"/>
                  <a:ext cx="642942" cy="500066"/>
                </a:xfrm>
                <a:prstGeom prst="straightConnector1">
                  <a:avLst/>
                </a:prstGeom>
                <a:ln w="38100">
                  <a:solidFill>
                    <a:srgbClr val="008FFA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1" name="pole tekstowe 60"/>
                <p:cNvSpPr txBox="1"/>
                <p:nvPr/>
              </p:nvSpPr>
              <p:spPr>
                <a:xfrm>
                  <a:off x="3071802" y="4264231"/>
                  <a:ext cx="63671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400" b="1" dirty="0" smtClean="0">
                      <a:solidFill>
                        <a:srgbClr val="008FFA"/>
                      </a:solidFill>
                      <a:latin typeface="Calibri" pitchFamily="34" charset="0"/>
                    </a:rPr>
                    <a:t>14,4%</a:t>
                  </a:r>
                  <a:endParaRPr lang="pl-PL" sz="1400" b="1" dirty="0">
                    <a:solidFill>
                      <a:srgbClr val="008FFA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62" name="pole tekstowe 61"/>
                <p:cNvSpPr txBox="1"/>
                <p:nvPr/>
              </p:nvSpPr>
              <p:spPr>
                <a:xfrm>
                  <a:off x="5072066" y="4929198"/>
                  <a:ext cx="121444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400" b="1" dirty="0" smtClean="0">
                      <a:solidFill>
                        <a:srgbClr val="001642"/>
                      </a:solidFill>
                      <a:latin typeface="Calibri" pitchFamily="34" charset="0"/>
                    </a:rPr>
                    <a:t>lubelskie</a:t>
                  </a:r>
                  <a:endParaRPr lang="pl-PL" sz="1400" b="1" dirty="0">
                    <a:solidFill>
                      <a:srgbClr val="001642"/>
                    </a:solidFill>
                    <a:latin typeface="Calibri" pitchFamily="34" charset="0"/>
                  </a:endParaRPr>
                </a:p>
              </p:txBody>
            </p:sp>
            <p:cxnSp>
              <p:nvCxnSpPr>
                <p:cNvPr id="63" name="Łącznik prosty ze strzałką 62"/>
                <p:cNvCxnSpPr/>
                <p:nvPr/>
              </p:nvCxnSpPr>
              <p:spPr>
                <a:xfrm>
                  <a:off x="4786314" y="4429132"/>
                  <a:ext cx="785818" cy="428628"/>
                </a:xfrm>
                <a:prstGeom prst="straightConnector1">
                  <a:avLst/>
                </a:prstGeom>
                <a:ln w="38100">
                  <a:solidFill>
                    <a:srgbClr val="008FFA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pole tekstowe 63"/>
                <p:cNvSpPr txBox="1"/>
                <p:nvPr/>
              </p:nvSpPr>
              <p:spPr>
                <a:xfrm>
                  <a:off x="5149733" y="4286256"/>
                  <a:ext cx="63671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400" b="1" dirty="0" smtClean="0">
                      <a:solidFill>
                        <a:srgbClr val="008FFA"/>
                      </a:solidFill>
                      <a:latin typeface="Calibri" pitchFamily="34" charset="0"/>
                    </a:rPr>
                    <a:t>11,9%</a:t>
                  </a:r>
                  <a:endParaRPr lang="pl-PL" sz="1400" b="1" dirty="0">
                    <a:solidFill>
                      <a:srgbClr val="008FFA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65" name="pole tekstowe 64"/>
                <p:cNvSpPr txBox="1"/>
                <p:nvPr/>
              </p:nvSpPr>
              <p:spPr>
                <a:xfrm>
                  <a:off x="2714612" y="4835735"/>
                  <a:ext cx="121444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400" b="1" dirty="0" smtClean="0">
                      <a:solidFill>
                        <a:srgbClr val="001642"/>
                      </a:solidFill>
                      <a:latin typeface="Calibri" pitchFamily="34" charset="0"/>
                    </a:rPr>
                    <a:t>łódzkie</a:t>
                  </a:r>
                  <a:endParaRPr lang="pl-PL" sz="1400" b="1" dirty="0">
                    <a:solidFill>
                      <a:srgbClr val="001642"/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54" name="pole tekstowe 53"/>
              <p:cNvSpPr txBox="1"/>
              <p:nvPr/>
            </p:nvSpPr>
            <p:spPr>
              <a:xfrm>
                <a:off x="500034" y="6116256"/>
                <a:ext cx="18573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rgbClr val="001642"/>
                    </a:solidFill>
                    <a:latin typeface="Calibri" pitchFamily="34" charset="0"/>
                  </a:rPr>
                  <a:t>śląskie</a:t>
                </a:r>
                <a:endParaRPr lang="pl-PL" sz="1400" b="1" dirty="0">
                  <a:solidFill>
                    <a:srgbClr val="001642"/>
                  </a:solidFill>
                  <a:latin typeface="Calibri" pitchFamily="34" charset="0"/>
                </a:endParaRPr>
              </a:p>
            </p:txBody>
          </p:sp>
          <p:cxnSp>
            <p:nvCxnSpPr>
              <p:cNvPr id="55" name="Łącznik prosty ze strzałką 54"/>
              <p:cNvCxnSpPr/>
              <p:nvPr/>
            </p:nvCxnSpPr>
            <p:spPr>
              <a:xfrm rot="5400000">
                <a:off x="1035819" y="5151843"/>
                <a:ext cx="1214446" cy="714380"/>
              </a:xfrm>
              <a:prstGeom prst="straightConnector1">
                <a:avLst/>
              </a:prstGeom>
              <a:ln w="38100">
                <a:solidFill>
                  <a:srgbClr val="008FFA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pole tekstowe 55"/>
              <p:cNvSpPr txBox="1"/>
              <p:nvPr/>
            </p:nvSpPr>
            <p:spPr>
              <a:xfrm>
                <a:off x="1643042" y="5544752"/>
                <a:ext cx="54534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8FFA"/>
                    </a:solidFill>
                    <a:latin typeface="Calibri" pitchFamily="34" charset="0"/>
                  </a:rPr>
                  <a:t>8,4%</a:t>
                </a:r>
                <a:endParaRPr lang="pl-PL" sz="1400" b="1" dirty="0">
                  <a:solidFill>
                    <a:srgbClr val="008FFA"/>
                  </a:solidFill>
                  <a:latin typeface="Calibri" pitchFamily="34" charset="0"/>
                </a:endParaRPr>
              </a:p>
            </p:txBody>
          </p:sp>
        </p:grpSp>
      </p:grpSp>
      <p:sp>
        <p:nvSpPr>
          <p:cNvPr id="81" name="Prostokąt 80"/>
          <p:cNvSpPr/>
          <p:nvPr/>
        </p:nvSpPr>
        <p:spPr>
          <a:xfrm>
            <a:off x="571472" y="619764"/>
            <a:ext cx="72415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GŁÓWNE KIERUNKI MIGRACJI ZAGRANICZNYCH</a:t>
            </a:r>
            <a:endParaRPr lang="pl-PL" sz="2800" b="1" dirty="0">
              <a:solidFill>
                <a:srgbClr val="002776"/>
              </a:solidFill>
            </a:endParaRPr>
          </a:p>
        </p:txBody>
      </p:sp>
      <p:grpSp>
        <p:nvGrpSpPr>
          <p:cNvPr id="82" name="Grupa 81"/>
          <p:cNvGrpSpPr/>
          <p:nvPr/>
        </p:nvGrpSpPr>
        <p:grpSpPr>
          <a:xfrm>
            <a:off x="643568" y="1142984"/>
            <a:ext cx="7857522" cy="4643470"/>
            <a:chOff x="643568" y="1142984"/>
            <a:chExt cx="7857522" cy="4643470"/>
          </a:xfrm>
        </p:grpSpPr>
        <p:pic>
          <p:nvPicPr>
            <p:cNvPr id="83" name="Obraz 82" descr="Europa_napływ2002.wm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37850" y="1643050"/>
              <a:ext cx="3063240" cy="3661258"/>
            </a:xfrm>
            <a:prstGeom prst="rect">
              <a:avLst/>
            </a:prstGeom>
          </p:spPr>
        </p:pic>
        <p:pic>
          <p:nvPicPr>
            <p:cNvPr id="84" name="Obraz 83" descr="Ameryka.wm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3568" y="1714488"/>
              <a:ext cx="2856862" cy="4071966"/>
            </a:xfrm>
            <a:prstGeom prst="rect">
              <a:avLst/>
            </a:prstGeom>
          </p:spPr>
        </p:pic>
        <p:sp>
          <p:nvSpPr>
            <p:cNvPr id="85" name="pole tekstowe 84"/>
            <p:cNvSpPr txBox="1"/>
            <p:nvPr/>
          </p:nvSpPr>
          <p:spPr>
            <a:xfrm>
              <a:off x="1572261" y="3335537"/>
              <a:ext cx="7143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chemeClr val="bg1"/>
                  </a:solidFill>
                  <a:latin typeface="Calibri" pitchFamily="34" charset="0"/>
                </a:rPr>
                <a:t>15,0%</a:t>
              </a:r>
              <a:endParaRPr lang="pl-PL" sz="14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grpSp>
          <p:nvGrpSpPr>
            <p:cNvPr id="86" name="Grupa 37"/>
            <p:cNvGrpSpPr/>
            <p:nvPr/>
          </p:nvGrpSpPr>
          <p:grpSpPr>
            <a:xfrm>
              <a:off x="714348" y="1142984"/>
              <a:ext cx="785818" cy="338554"/>
              <a:chOff x="4780780" y="1751760"/>
              <a:chExt cx="785818" cy="338554"/>
            </a:xfrm>
          </p:grpSpPr>
          <p:sp>
            <p:nvSpPr>
              <p:cNvPr id="91" name="Prostokąt zaokrąglony 90"/>
              <p:cNvSpPr/>
              <p:nvPr/>
            </p:nvSpPr>
            <p:spPr>
              <a:xfrm>
                <a:off x="4786314" y="1785926"/>
                <a:ext cx="704856" cy="251586"/>
              </a:xfrm>
              <a:prstGeom prst="roundRect">
                <a:avLst/>
              </a:prstGeom>
              <a:solidFill>
                <a:srgbClr val="008FFA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ole tekstowe 39"/>
              <p:cNvSpPr txBox="1"/>
              <p:nvPr/>
            </p:nvSpPr>
            <p:spPr>
              <a:xfrm>
                <a:off x="4780780" y="1751760"/>
                <a:ext cx="7858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2002 r.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87" name="pole tekstowe 86"/>
            <p:cNvSpPr txBox="1"/>
            <p:nvPr/>
          </p:nvSpPr>
          <p:spPr>
            <a:xfrm>
              <a:off x="6652296" y="3621289"/>
              <a:ext cx="7143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chemeClr val="bg1"/>
                  </a:solidFill>
                  <a:latin typeface="Calibri" pitchFamily="34" charset="0"/>
                </a:rPr>
                <a:t>11,6%</a:t>
              </a:r>
              <a:endParaRPr lang="pl-PL" sz="14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grpSp>
          <p:nvGrpSpPr>
            <p:cNvPr id="88" name="Grupa 32"/>
            <p:cNvGrpSpPr/>
            <p:nvPr/>
          </p:nvGrpSpPr>
          <p:grpSpPr>
            <a:xfrm>
              <a:off x="5937916" y="3429000"/>
              <a:ext cx="714380" cy="307777"/>
              <a:chOff x="5937916" y="3429000"/>
              <a:chExt cx="714380" cy="307777"/>
            </a:xfrm>
          </p:grpSpPr>
          <p:sp>
            <p:nvSpPr>
              <p:cNvPr id="89" name="Prostokąt 88"/>
              <p:cNvSpPr/>
              <p:nvPr/>
            </p:nvSpPr>
            <p:spPr>
              <a:xfrm>
                <a:off x="6072198" y="3500438"/>
                <a:ext cx="428628" cy="214314"/>
              </a:xfrm>
              <a:prstGeom prst="rect">
                <a:avLst/>
              </a:prstGeom>
              <a:solidFill>
                <a:srgbClr val="025E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ole tekstowe 89"/>
              <p:cNvSpPr txBox="1"/>
              <p:nvPr/>
            </p:nvSpPr>
            <p:spPr>
              <a:xfrm>
                <a:off x="5937916" y="3429000"/>
                <a:ext cx="7143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chemeClr val="bg1"/>
                    </a:solidFill>
                    <a:latin typeface="Calibri" pitchFamily="34" charset="0"/>
                  </a:rPr>
                  <a:t>7,0%</a:t>
                </a:r>
                <a:endParaRPr lang="pl-PL" sz="1400" b="1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</p:grpSp>
      </p:grpSp>
      <p:grpSp>
        <p:nvGrpSpPr>
          <p:cNvPr id="93" name="Grupa 92"/>
          <p:cNvGrpSpPr/>
          <p:nvPr/>
        </p:nvGrpSpPr>
        <p:grpSpPr>
          <a:xfrm>
            <a:off x="622249" y="1142984"/>
            <a:ext cx="7878841" cy="4673856"/>
            <a:chOff x="622249" y="1142984"/>
            <a:chExt cx="7878841" cy="4673856"/>
          </a:xfrm>
        </p:grpSpPr>
        <p:grpSp>
          <p:nvGrpSpPr>
            <p:cNvPr id="94" name="Grupa 24"/>
            <p:cNvGrpSpPr/>
            <p:nvPr/>
          </p:nvGrpSpPr>
          <p:grpSpPr>
            <a:xfrm>
              <a:off x="713612" y="1142984"/>
              <a:ext cx="786554" cy="338554"/>
              <a:chOff x="4786314" y="1751760"/>
              <a:chExt cx="786554" cy="338554"/>
            </a:xfrm>
          </p:grpSpPr>
          <p:sp>
            <p:nvSpPr>
              <p:cNvPr id="102" name="Prostokąt zaokrąglony 101"/>
              <p:cNvSpPr/>
              <p:nvPr/>
            </p:nvSpPr>
            <p:spPr>
              <a:xfrm>
                <a:off x="4786314" y="1785926"/>
                <a:ext cx="704856" cy="251586"/>
              </a:xfrm>
              <a:prstGeom prst="roundRect">
                <a:avLst/>
              </a:prstGeom>
              <a:solidFill>
                <a:srgbClr val="005A9E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03" name="pole tekstowe 102"/>
              <p:cNvSpPr txBox="1"/>
              <p:nvPr/>
            </p:nvSpPr>
            <p:spPr>
              <a:xfrm>
                <a:off x="4787050" y="1751760"/>
                <a:ext cx="7858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2012 r.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pic>
          <p:nvPicPr>
            <p:cNvPr id="95" name="Obraz 94" descr="Ameryka.wm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2249" y="1714488"/>
              <a:ext cx="2878181" cy="4102352"/>
            </a:xfrm>
            <a:prstGeom prst="rect">
              <a:avLst/>
            </a:prstGeom>
          </p:spPr>
        </p:pic>
        <p:pic>
          <p:nvPicPr>
            <p:cNvPr id="96" name="Obraz 95" descr="Europa_napływ2011.wm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29256" y="1643050"/>
              <a:ext cx="3063240" cy="3661258"/>
            </a:xfrm>
            <a:prstGeom prst="rect">
              <a:avLst/>
            </a:prstGeom>
          </p:spPr>
        </p:pic>
        <p:sp>
          <p:nvSpPr>
            <p:cNvPr id="97" name="pole tekstowe 96"/>
            <p:cNvSpPr txBox="1"/>
            <p:nvPr/>
          </p:nvSpPr>
          <p:spPr>
            <a:xfrm>
              <a:off x="7786710" y="3714752"/>
              <a:ext cx="714380" cy="307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chemeClr val="bg1"/>
                  </a:solidFill>
                  <a:latin typeface="Calibri" pitchFamily="34" charset="0"/>
                </a:rPr>
                <a:t>13,6%</a:t>
              </a:r>
              <a:endParaRPr lang="pl-PL" sz="14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grpSp>
          <p:nvGrpSpPr>
            <p:cNvPr id="98" name="Grupa 39"/>
            <p:cNvGrpSpPr/>
            <p:nvPr/>
          </p:nvGrpSpPr>
          <p:grpSpPr>
            <a:xfrm>
              <a:off x="5929322" y="3429000"/>
              <a:ext cx="714380" cy="307800"/>
              <a:chOff x="5929322" y="3429000"/>
              <a:chExt cx="714380" cy="307800"/>
            </a:xfrm>
          </p:grpSpPr>
          <p:sp>
            <p:nvSpPr>
              <p:cNvPr id="100" name="Prostokąt 99"/>
              <p:cNvSpPr/>
              <p:nvPr/>
            </p:nvSpPr>
            <p:spPr>
              <a:xfrm>
                <a:off x="6000760" y="3500438"/>
                <a:ext cx="500066" cy="214314"/>
              </a:xfrm>
              <a:prstGeom prst="rect">
                <a:avLst/>
              </a:prstGeom>
              <a:solidFill>
                <a:srgbClr val="025E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01" name="pole tekstowe 100"/>
              <p:cNvSpPr txBox="1"/>
              <p:nvPr/>
            </p:nvSpPr>
            <p:spPr>
              <a:xfrm>
                <a:off x="5929322" y="3429000"/>
                <a:ext cx="714380" cy="307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chemeClr val="bg1"/>
                    </a:solidFill>
                    <a:latin typeface="Calibri" pitchFamily="34" charset="0"/>
                  </a:rPr>
                  <a:t>10,4%</a:t>
                </a:r>
                <a:endParaRPr lang="pl-PL" sz="1400" b="1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99" name="pole tekstowe 98"/>
            <p:cNvSpPr txBox="1"/>
            <p:nvPr/>
          </p:nvSpPr>
          <p:spPr>
            <a:xfrm>
              <a:off x="1622381" y="3335514"/>
              <a:ext cx="714380" cy="307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chemeClr val="bg1"/>
                  </a:solidFill>
                  <a:latin typeface="Calibri" pitchFamily="34" charset="0"/>
                </a:rPr>
                <a:t>11,2%</a:t>
              </a:r>
              <a:endParaRPr lang="pl-PL" sz="14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pic>
        <p:nvPicPr>
          <p:cNvPr id="104" name="Obraz 103" descr="samolot.WM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85852" y="3050084"/>
            <a:ext cx="928694" cy="196868"/>
          </a:xfrm>
          <a:prstGeom prst="rect">
            <a:avLst/>
          </a:prstGeom>
        </p:spPr>
      </p:pic>
      <p:sp>
        <p:nvSpPr>
          <p:cNvPr id="105" name="Prostokąt 104"/>
          <p:cNvSpPr/>
          <p:nvPr/>
        </p:nvSpPr>
        <p:spPr>
          <a:xfrm>
            <a:off x="3857620" y="1071546"/>
            <a:ext cx="7547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b="1" dirty="0" smtClean="0">
                <a:solidFill>
                  <a:srgbClr val="C00000"/>
                </a:solidFill>
                <a:latin typeface="Calibri" pitchFamily="34" charset="0"/>
              </a:rPr>
              <a:t>Napływ</a:t>
            </a:r>
            <a:endParaRPr lang="pl-PL" sz="1400" b="1" dirty="0">
              <a:solidFill>
                <a:srgbClr val="C00000"/>
              </a:solidFill>
            </a:endParaRPr>
          </a:p>
        </p:txBody>
      </p:sp>
      <p:sp>
        <p:nvSpPr>
          <p:cNvPr id="119" name="Prostokąt 118"/>
          <p:cNvSpPr/>
          <p:nvPr/>
        </p:nvSpPr>
        <p:spPr>
          <a:xfrm>
            <a:off x="3857620" y="1071546"/>
            <a:ext cx="7659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b="1" dirty="0" smtClean="0">
                <a:solidFill>
                  <a:srgbClr val="C00000"/>
                </a:solidFill>
                <a:latin typeface="Calibri" pitchFamily="34" charset="0"/>
              </a:rPr>
              <a:t>Odpływ</a:t>
            </a:r>
            <a:endParaRPr lang="pl-PL" sz="1400" b="1" dirty="0">
              <a:solidFill>
                <a:srgbClr val="C00000"/>
              </a:solidFill>
            </a:endParaRPr>
          </a:p>
        </p:txBody>
      </p:sp>
      <p:pic>
        <p:nvPicPr>
          <p:cNvPr id="132" name="Obraz 131" descr="samolot.WM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80463" flipH="1">
            <a:off x="7222063" y="3299366"/>
            <a:ext cx="983068" cy="208395"/>
          </a:xfrm>
          <a:prstGeom prst="rect">
            <a:avLst/>
          </a:prstGeom>
        </p:spPr>
      </p:pic>
      <p:sp>
        <p:nvSpPr>
          <p:cNvPr id="174" name="pole tekstowe 173"/>
          <p:cNvSpPr txBox="1"/>
          <p:nvPr/>
        </p:nvSpPr>
        <p:spPr>
          <a:xfrm>
            <a:off x="3143240" y="3786190"/>
            <a:ext cx="26432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solidFill>
                  <a:srgbClr val="001642"/>
                </a:solidFill>
                <a:latin typeface="Calibri" pitchFamily="34" charset="0"/>
              </a:rPr>
              <a:t>Najczęstsze przyczyny emigracji:</a:t>
            </a:r>
          </a:p>
          <a:p>
            <a:pPr algn="ctr"/>
            <a:endParaRPr lang="pl-PL" sz="800" b="1" dirty="0" smtClean="0">
              <a:solidFill>
                <a:srgbClr val="001642"/>
              </a:solidFill>
              <a:latin typeface="Calibri" pitchFamily="34" charset="0"/>
            </a:endParaRPr>
          </a:p>
          <a:p>
            <a:pPr algn="ctr"/>
            <a:r>
              <a:rPr lang="pl-PL" sz="1400" b="1" dirty="0" smtClean="0">
                <a:solidFill>
                  <a:srgbClr val="001642"/>
                </a:solidFill>
                <a:latin typeface="Calibri" pitchFamily="34" charset="0"/>
              </a:rPr>
              <a:t>praca</a:t>
            </a:r>
          </a:p>
          <a:p>
            <a:pPr algn="ctr"/>
            <a:r>
              <a:rPr lang="pl-PL" sz="1400" b="1" dirty="0" smtClean="0">
                <a:solidFill>
                  <a:srgbClr val="001642"/>
                </a:solidFill>
                <a:latin typeface="Calibri" pitchFamily="34" charset="0"/>
              </a:rPr>
              <a:t>sprawy rodzinne</a:t>
            </a:r>
          </a:p>
          <a:p>
            <a:pPr algn="ctr"/>
            <a:r>
              <a:rPr lang="pl-PL" sz="1400" b="1" dirty="0" smtClean="0">
                <a:solidFill>
                  <a:srgbClr val="001642"/>
                </a:solidFill>
                <a:latin typeface="Calibri" pitchFamily="34" charset="0"/>
              </a:rPr>
              <a:t>edukacja</a:t>
            </a:r>
            <a:endParaRPr lang="pl-PL" sz="1400" b="1" dirty="0">
              <a:solidFill>
                <a:srgbClr val="001642"/>
              </a:solidFill>
              <a:latin typeface="Calibri" pitchFamily="34" charset="0"/>
            </a:endParaRPr>
          </a:p>
        </p:txBody>
      </p:sp>
      <p:pic>
        <p:nvPicPr>
          <p:cNvPr id="175" name="Obraz 174" descr="samolot.WM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80463" flipH="1">
            <a:off x="7222063" y="3323771"/>
            <a:ext cx="983068" cy="208395"/>
          </a:xfrm>
          <a:prstGeom prst="rect">
            <a:avLst/>
          </a:prstGeom>
        </p:spPr>
      </p:pic>
      <p:pic>
        <p:nvPicPr>
          <p:cNvPr id="176" name="Obraz 175" descr="samolot.WM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80463" flipH="1">
            <a:off x="7222063" y="3468710"/>
            <a:ext cx="983068" cy="2083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5 -0.02151 C 0.13108 -0.0784 0.23438 -0.13367 0.33716 -0.1228 C 0.43941 -0.11147 0.59219 0.02058 0.64445 0.04972 " pathEditMode="relative" rAng="0" ptsTypes="aaA">
                                      <p:cBhvr>
                                        <p:cTn id="55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8" y="-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37558E-6 C -0.09045 -0.11009 -0.17968 -0.21832 -0.28385 -0.22456 C -0.38767 -0.22919 -0.5677 -0.06753 -0.62361 -0.03631 " pathEditMode="relative" rAng="0" ptsTypes="aaA">
                                      <p:cBhvr>
                                        <p:cTn id="91" dur="5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" y="-1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23682E-6 C -0.02327 -0.02266 -0.04636 -0.0451 -0.07153 -0.04764 C -0.0967 -0.05018 -0.13733 -0.02128 -0.1507 -0.01596 " pathEditMode="relative" ptsTypes="aaA">
                                      <p:cBhvr>
                                        <p:cTn id="107" dur="3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3" grpId="0"/>
      <p:bldP spid="81" grpId="0"/>
      <p:bldP spid="105" grpId="0"/>
      <p:bldP spid="17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2"/>
          <p:cNvSpPr txBox="1">
            <a:spLocks/>
          </p:cNvSpPr>
          <p:nvPr/>
        </p:nvSpPr>
        <p:spPr>
          <a:xfrm>
            <a:off x="5072067" y="0"/>
            <a:ext cx="4071934" cy="357166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l-PL" sz="1600" b="1" dirty="0" smtClean="0">
                <a:solidFill>
                  <a:schemeClr val="bg1"/>
                </a:solidFill>
                <a:latin typeface="Calibri" pitchFamily="34" charset="0"/>
              </a:rPr>
              <a:t>Charakterystyka demograficzna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4286248" y="1779290"/>
            <a:ext cx="65171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wyższe</a:t>
            </a:r>
            <a:endParaRPr lang="pl-PL" sz="1300" dirty="0">
              <a:solidFill>
                <a:srgbClr val="253810"/>
              </a:solidFill>
              <a:latin typeface="Calibri" pitchFamily="34" charset="0"/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3941477" y="2357430"/>
            <a:ext cx="148777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średnie zawodowe </a:t>
            </a:r>
            <a:b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</a:br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i policealne</a:t>
            </a:r>
            <a:endParaRPr lang="pl-PL" sz="1300" dirty="0">
              <a:solidFill>
                <a:srgbClr val="253810"/>
              </a:solidFill>
              <a:latin typeface="Calibri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3786182" y="3057551"/>
            <a:ext cx="18786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średnie ogólnokształcące</a:t>
            </a:r>
            <a:endParaRPr lang="pl-PL" sz="1300" dirty="0">
              <a:solidFill>
                <a:srgbClr val="253810"/>
              </a:solidFill>
              <a:latin typeface="Calibri" pitchFamily="34" charset="0"/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3857620" y="3700493"/>
            <a:ext cx="166622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zasadnicze zawodowe</a:t>
            </a:r>
            <a:endParaRPr lang="pl-PL" sz="1300" dirty="0">
              <a:solidFill>
                <a:srgbClr val="253810"/>
              </a:solidFill>
              <a:latin typeface="Calibri" pitchFamily="34" charset="0"/>
            </a:endParaRPr>
          </a:p>
        </p:txBody>
      </p:sp>
      <p:sp>
        <p:nvSpPr>
          <p:cNvPr id="17" name="Prostokąt zaokrąglony 16"/>
          <p:cNvSpPr/>
          <p:nvPr/>
        </p:nvSpPr>
        <p:spPr>
          <a:xfrm>
            <a:off x="3851920" y="6357958"/>
            <a:ext cx="714380" cy="285752"/>
          </a:xfrm>
          <a:prstGeom prst="roundRect">
            <a:avLst/>
          </a:prstGeom>
          <a:solidFill>
            <a:srgbClr val="1DC4FF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18" name="pole tekstowe 17"/>
          <p:cNvSpPr txBox="1"/>
          <p:nvPr/>
        </p:nvSpPr>
        <p:spPr>
          <a:xfrm>
            <a:off x="3851920" y="6357958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solidFill>
                  <a:schemeClr val="bg1"/>
                </a:solidFill>
                <a:latin typeface="Calibri" pitchFamily="34" charset="0"/>
              </a:rPr>
              <a:t>2002 r.</a:t>
            </a:r>
            <a:endParaRPr lang="pl-PL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9" name="Prostokąt zaokrąglony 18"/>
          <p:cNvSpPr/>
          <p:nvPr/>
        </p:nvSpPr>
        <p:spPr>
          <a:xfrm>
            <a:off x="4923490" y="6357958"/>
            <a:ext cx="714380" cy="285752"/>
          </a:xfrm>
          <a:prstGeom prst="roundRect">
            <a:avLst/>
          </a:prstGeom>
          <a:solidFill>
            <a:srgbClr val="002776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20" name="pole tekstowe 19"/>
          <p:cNvSpPr txBox="1"/>
          <p:nvPr/>
        </p:nvSpPr>
        <p:spPr>
          <a:xfrm>
            <a:off x="4929190" y="6357958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solidFill>
                  <a:schemeClr val="bg1"/>
                </a:solidFill>
                <a:latin typeface="Calibri" pitchFamily="34" charset="0"/>
              </a:rPr>
              <a:t>2011 r.</a:t>
            </a:r>
            <a:endParaRPr lang="pl-PL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27" name="Grupa 26"/>
          <p:cNvGrpSpPr/>
          <p:nvPr/>
        </p:nvGrpSpPr>
        <p:grpSpPr>
          <a:xfrm>
            <a:off x="571472" y="1214422"/>
            <a:ext cx="8072494" cy="5000660"/>
            <a:chOff x="571472" y="1214422"/>
            <a:chExt cx="8072494" cy="5000660"/>
          </a:xfrm>
        </p:grpSpPr>
        <p:graphicFrame>
          <p:nvGraphicFramePr>
            <p:cNvPr id="8" name="Wykres 7"/>
            <p:cNvGraphicFramePr/>
            <p:nvPr/>
          </p:nvGraphicFramePr>
          <p:xfrm>
            <a:off x="5857884" y="1500174"/>
            <a:ext cx="2786082" cy="47149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0" name="Wykres 9"/>
            <p:cNvGraphicFramePr/>
            <p:nvPr/>
          </p:nvGraphicFramePr>
          <p:xfrm>
            <a:off x="571472" y="1500174"/>
            <a:ext cx="2928958" cy="47149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1" name="pole tekstowe 20"/>
            <p:cNvSpPr txBox="1"/>
            <p:nvPr/>
          </p:nvSpPr>
          <p:spPr>
            <a:xfrm>
              <a:off x="2162981" y="1214422"/>
              <a:ext cx="7528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253810"/>
                  </a:solidFill>
                  <a:latin typeface="Calibri" pitchFamily="34" charset="0"/>
                </a:rPr>
                <a:t>Kobiety</a:t>
              </a:r>
              <a:endParaRPr lang="pl-PL" sz="1400" b="1" dirty="0">
                <a:solidFill>
                  <a:srgbClr val="253810"/>
                </a:solidFill>
                <a:latin typeface="Calibri" pitchFamily="34" charset="0"/>
              </a:endParaRPr>
            </a:p>
          </p:txBody>
        </p:sp>
        <p:sp>
          <p:nvSpPr>
            <p:cNvPr id="22" name="pole tekstowe 21"/>
            <p:cNvSpPr txBox="1"/>
            <p:nvPr/>
          </p:nvSpPr>
          <p:spPr>
            <a:xfrm>
              <a:off x="6143636" y="1214422"/>
              <a:ext cx="9419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253810"/>
                  </a:solidFill>
                  <a:latin typeface="Calibri" pitchFamily="34" charset="0"/>
                </a:rPr>
                <a:t>Mężczyźni</a:t>
              </a:r>
              <a:endParaRPr lang="pl-PL" sz="1400" b="1" dirty="0">
                <a:solidFill>
                  <a:srgbClr val="253810"/>
                </a:solidFill>
                <a:latin typeface="Calibri" pitchFamily="34" charset="0"/>
              </a:endParaRPr>
            </a:p>
          </p:txBody>
        </p:sp>
      </p:grpSp>
      <p:sp>
        <p:nvSpPr>
          <p:cNvPr id="23" name="pole tekstowe 22"/>
          <p:cNvSpPr txBox="1"/>
          <p:nvPr/>
        </p:nvSpPr>
        <p:spPr>
          <a:xfrm>
            <a:off x="3571868" y="4929198"/>
            <a:ext cx="217283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podstawowe nieukończone </a:t>
            </a:r>
            <a:b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</a:br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i bez wykształcenia szkolnego</a:t>
            </a:r>
            <a:endParaRPr lang="pl-PL" sz="1300" dirty="0">
              <a:solidFill>
                <a:srgbClr val="253810"/>
              </a:solidFill>
              <a:latin typeface="Calibri" pitchFamily="34" charset="0"/>
            </a:endParaRPr>
          </a:p>
        </p:txBody>
      </p:sp>
      <p:sp>
        <p:nvSpPr>
          <p:cNvPr id="24" name="pole tekstowe 23"/>
          <p:cNvSpPr txBox="1"/>
          <p:nvPr/>
        </p:nvSpPr>
        <p:spPr>
          <a:xfrm>
            <a:off x="4214810" y="5643578"/>
            <a:ext cx="97905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nieustalone</a:t>
            </a:r>
            <a:endParaRPr lang="pl-PL" sz="1300" dirty="0">
              <a:solidFill>
                <a:srgbClr val="253810"/>
              </a:solidFill>
              <a:latin typeface="Calibri" pitchFamily="34" charset="0"/>
            </a:endParaRPr>
          </a:p>
        </p:txBody>
      </p:sp>
      <p:grpSp>
        <p:nvGrpSpPr>
          <p:cNvPr id="40" name="Grupa 39"/>
          <p:cNvGrpSpPr/>
          <p:nvPr/>
        </p:nvGrpSpPr>
        <p:grpSpPr>
          <a:xfrm>
            <a:off x="-252536" y="1196752"/>
            <a:ext cx="6966219" cy="5040560"/>
            <a:chOff x="-252536" y="1196752"/>
            <a:chExt cx="6966219" cy="5040560"/>
          </a:xfrm>
        </p:grpSpPr>
        <p:graphicFrame>
          <p:nvGraphicFramePr>
            <p:cNvPr id="38" name="Wykres 37"/>
            <p:cNvGraphicFramePr/>
            <p:nvPr/>
          </p:nvGraphicFramePr>
          <p:xfrm>
            <a:off x="-252536" y="1484784"/>
            <a:ext cx="252536" cy="47525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5" name="pole tekstowe 24"/>
            <p:cNvSpPr txBox="1"/>
            <p:nvPr/>
          </p:nvSpPr>
          <p:spPr>
            <a:xfrm>
              <a:off x="2814370" y="1196752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pl-PL" sz="1400" b="1" dirty="0">
                <a:solidFill>
                  <a:srgbClr val="253810"/>
                </a:solidFill>
                <a:latin typeface="Calibri" pitchFamily="34" charset="0"/>
              </a:endParaRPr>
            </a:p>
          </p:txBody>
        </p:sp>
        <p:sp>
          <p:nvSpPr>
            <p:cNvPr id="26" name="pole tekstowe 25"/>
            <p:cNvSpPr txBox="1"/>
            <p:nvPr/>
          </p:nvSpPr>
          <p:spPr>
            <a:xfrm>
              <a:off x="6528953" y="1196752"/>
              <a:ext cx="1847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pl-PL" sz="1400" b="1" dirty="0">
                <a:solidFill>
                  <a:srgbClr val="253810"/>
                </a:solidFill>
                <a:latin typeface="Calibri" pitchFamily="34" charset="0"/>
              </a:endParaRPr>
            </a:p>
          </p:txBody>
        </p:sp>
      </p:grpSp>
      <p:sp>
        <p:nvSpPr>
          <p:cNvPr id="16" name="pole tekstowe 15"/>
          <p:cNvSpPr txBox="1"/>
          <p:nvPr/>
        </p:nvSpPr>
        <p:spPr>
          <a:xfrm>
            <a:off x="3786182" y="4214818"/>
            <a:ext cx="184967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podstawowe ukończone </a:t>
            </a:r>
            <a:b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</a:br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i gimnazjalne</a:t>
            </a:r>
            <a:endParaRPr lang="pl-PL" sz="1300" dirty="0">
              <a:solidFill>
                <a:srgbClr val="253810"/>
              </a:solidFill>
              <a:latin typeface="Calibri" pitchFamily="34" charset="0"/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3786182" y="4214818"/>
            <a:ext cx="184967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podstawowe ukończone </a:t>
            </a:r>
            <a:b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</a:br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i gimnazjalne</a:t>
            </a:r>
            <a:endParaRPr lang="pl-PL" sz="1300" dirty="0">
              <a:solidFill>
                <a:srgbClr val="253810"/>
              </a:solidFill>
              <a:latin typeface="Calibri" pitchFamily="34" charset="0"/>
            </a:endParaRPr>
          </a:p>
        </p:txBody>
      </p:sp>
      <p:sp>
        <p:nvSpPr>
          <p:cNvPr id="49" name="Prostokąt 48"/>
          <p:cNvSpPr/>
          <p:nvPr/>
        </p:nvSpPr>
        <p:spPr>
          <a:xfrm>
            <a:off x="1259632" y="548680"/>
            <a:ext cx="65169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LUDNOŚĆ WEDŁUG WYKSZTAŁCENIA I PŁCI</a:t>
            </a:r>
            <a:endParaRPr lang="pl-PL" sz="2800" b="1" dirty="0">
              <a:solidFill>
                <a:srgbClr val="002776"/>
              </a:solidFill>
            </a:endParaRPr>
          </a:p>
        </p:txBody>
      </p:sp>
      <p:grpSp>
        <p:nvGrpSpPr>
          <p:cNvPr id="51" name="Grupa 50"/>
          <p:cNvGrpSpPr/>
          <p:nvPr/>
        </p:nvGrpSpPr>
        <p:grpSpPr>
          <a:xfrm>
            <a:off x="251520" y="1628800"/>
            <a:ext cx="8567685" cy="537470"/>
            <a:chOff x="251520" y="1628800"/>
            <a:chExt cx="8567685" cy="537470"/>
          </a:xfrm>
        </p:grpSpPr>
        <p:grpSp>
          <p:nvGrpSpPr>
            <p:cNvPr id="67" name="Grupa 66"/>
            <p:cNvGrpSpPr/>
            <p:nvPr/>
          </p:nvGrpSpPr>
          <p:grpSpPr>
            <a:xfrm>
              <a:off x="251520" y="1628800"/>
              <a:ext cx="8567685" cy="537470"/>
              <a:chOff x="251520" y="1628800"/>
              <a:chExt cx="8567685" cy="537470"/>
            </a:xfrm>
          </p:grpSpPr>
          <p:grpSp>
            <p:nvGrpSpPr>
              <p:cNvPr id="42" name="Grupa 41"/>
              <p:cNvGrpSpPr/>
              <p:nvPr/>
            </p:nvGrpSpPr>
            <p:grpSpPr>
              <a:xfrm>
                <a:off x="251520" y="1628800"/>
                <a:ext cx="5456078" cy="523220"/>
                <a:chOff x="251520" y="1628800"/>
                <a:chExt cx="5456078" cy="523220"/>
              </a:xfrm>
            </p:grpSpPr>
            <p:sp>
              <p:nvSpPr>
                <p:cNvPr id="29" name="Pierścień 28"/>
                <p:cNvSpPr/>
                <p:nvPr/>
              </p:nvSpPr>
              <p:spPr>
                <a:xfrm>
                  <a:off x="3635896" y="1700808"/>
                  <a:ext cx="2071702" cy="428628"/>
                </a:xfrm>
                <a:prstGeom prst="donut">
                  <a:avLst>
                    <a:gd name="adj" fmla="val 3985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30" name="Grupa 32"/>
                <p:cNvGrpSpPr/>
                <p:nvPr/>
              </p:nvGrpSpPr>
              <p:grpSpPr>
                <a:xfrm>
                  <a:off x="251520" y="1628800"/>
                  <a:ext cx="889619" cy="523220"/>
                  <a:chOff x="4143372" y="6000768"/>
                  <a:chExt cx="889619" cy="523220"/>
                </a:xfrm>
              </p:grpSpPr>
              <p:sp>
                <p:nvSpPr>
                  <p:cNvPr id="31" name="pole tekstowe 30"/>
                  <p:cNvSpPr txBox="1"/>
                  <p:nvPr/>
                </p:nvSpPr>
                <p:spPr>
                  <a:xfrm>
                    <a:off x="4286248" y="6000768"/>
                    <a:ext cx="746743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pl-PL" sz="1400" b="1" dirty="0" smtClean="0">
                        <a:solidFill>
                          <a:srgbClr val="C00000"/>
                        </a:solidFill>
                        <a:latin typeface="Calibri" pitchFamily="34" charset="0"/>
                      </a:rPr>
                      <a:t>o  11,7 </a:t>
                    </a:r>
                    <a:br>
                      <a:rPr lang="pl-PL" sz="1400" b="1" dirty="0" smtClean="0">
                        <a:solidFill>
                          <a:srgbClr val="C00000"/>
                        </a:solidFill>
                        <a:latin typeface="Calibri" pitchFamily="34" charset="0"/>
                      </a:rPr>
                    </a:br>
                    <a:r>
                      <a:rPr lang="pl-PL" sz="1400" b="1" dirty="0" smtClean="0">
                        <a:solidFill>
                          <a:srgbClr val="C00000"/>
                        </a:solidFill>
                        <a:latin typeface="Calibri" pitchFamily="34" charset="0"/>
                      </a:rPr>
                      <a:t>p. proc.</a:t>
                    </a:r>
                    <a:endParaRPr lang="pl-PL" sz="1400" b="1" dirty="0">
                      <a:solidFill>
                        <a:srgbClr val="C00000"/>
                      </a:solidFill>
                      <a:latin typeface="Calibri" pitchFamily="34" charset="0"/>
                    </a:endParaRPr>
                  </a:p>
                </p:txBody>
              </p:sp>
              <p:sp>
                <p:nvSpPr>
                  <p:cNvPr id="32" name="Strzałka w górę 31"/>
                  <p:cNvSpPr/>
                  <p:nvPr/>
                </p:nvSpPr>
                <p:spPr>
                  <a:xfrm>
                    <a:off x="4143372" y="6072206"/>
                    <a:ext cx="142876" cy="428628"/>
                  </a:xfrm>
                  <a:prstGeom prst="upArrow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l-PL"/>
                  </a:p>
                </p:txBody>
              </p:sp>
            </p:grpSp>
          </p:grpSp>
          <p:grpSp>
            <p:nvGrpSpPr>
              <p:cNvPr id="53" name="Grupa 32"/>
              <p:cNvGrpSpPr/>
              <p:nvPr/>
            </p:nvGrpSpPr>
            <p:grpSpPr>
              <a:xfrm>
                <a:off x="7929586" y="1643050"/>
                <a:ext cx="889619" cy="523220"/>
                <a:chOff x="4117849" y="5856752"/>
                <a:chExt cx="889619" cy="523220"/>
              </a:xfrm>
            </p:grpSpPr>
            <p:sp>
              <p:nvSpPr>
                <p:cNvPr id="57" name="pole tekstowe 56"/>
                <p:cNvSpPr txBox="1"/>
                <p:nvPr/>
              </p:nvSpPr>
              <p:spPr>
                <a:xfrm>
                  <a:off x="4260725" y="5856752"/>
                  <a:ext cx="746743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400" b="1" dirty="0" smtClean="0">
                      <a:solidFill>
                        <a:srgbClr val="C00000"/>
                      </a:solidFill>
                      <a:latin typeface="Calibri" pitchFamily="34" charset="0"/>
                    </a:rPr>
                    <a:t>o  7,7 </a:t>
                  </a:r>
                  <a:br>
                    <a:rPr lang="pl-PL" sz="1400" b="1" dirty="0" smtClean="0">
                      <a:solidFill>
                        <a:srgbClr val="C00000"/>
                      </a:solidFill>
                      <a:latin typeface="Calibri" pitchFamily="34" charset="0"/>
                    </a:rPr>
                  </a:br>
                  <a:r>
                    <a:rPr lang="pl-PL" sz="1400" b="1" dirty="0" smtClean="0">
                      <a:solidFill>
                        <a:srgbClr val="C00000"/>
                      </a:solidFill>
                      <a:latin typeface="Calibri" pitchFamily="34" charset="0"/>
                    </a:rPr>
                    <a:t>p. proc.</a:t>
                  </a:r>
                  <a:endParaRPr lang="pl-PL" sz="1400" b="1" dirty="0">
                    <a:solidFill>
                      <a:srgbClr val="C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65" name="Strzałka w górę 64"/>
                <p:cNvSpPr/>
                <p:nvPr/>
              </p:nvSpPr>
              <p:spPr>
                <a:xfrm>
                  <a:off x="4117849" y="5928190"/>
                  <a:ext cx="142876" cy="428628"/>
                </a:xfrm>
                <a:prstGeom prst="up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</p:grpSp>
        </p:grpSp>
        <p:sp>
          <p:nvSpPr>
            <p:cNvPr id="45" name="Pierścień 44"/>
            <p:cNvSpPr/>
            <p:nvPr/>
          </p:nvSpPr>
          <p:spPr>
            <a:xfrm>
              <a:off x="3635896" y="1700808"/>
              <a:ext cx="2071702" cy="428628"/>
            </a:xfrm>
            <a:prstGeom prst="donut">
              <a:avLst>
                <a:gd name="adj" fmla="val 3985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</p:grpSp>
      <p:sp>
        <p:nvSpPr>
          <p:cNvPr id="47" name="pole tekstowe 46"/>
          <p:cNvSpPr txBox="1"/>
          <p:nvPr/>
        </p:nvSpPr>
        <p:spPr>
          <a:xfrm>
            <a:off x="368873" y="1500174"/>
            <a:ext cx="2247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endParaRPr lang="pl-PL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grpSp>
        <p:nvGrpSpPr>
          <p:cNvPr id="52" name="Grupa 51"/>
          <p:cNvGrpSpPr/>
          <p:nvPr/>
        </p:nvGrpSpPr>
        <p:grpSpPr>
          <a:xfrm>
            <a:off x="251520" y="4143380"/>
            <a:ext cx="8963918" cy="637242"/>
            <a:chOff x="251520" y="4143380"/>
            <a:chExt cx="8963918" cy="637242"/>
          </a:xfrm>
        </p:grpSpPr>
        <p:grpSp>
          <p:nvGrpSpPr>
            <p:cNvPr id="63" name="Grupa 62"/>
            <p:cNvGrpSpPr/>
            <p:nvPr/>
          </p:nvGrpSpPr>
          <p:grpSpPr>
            <a:xfrm>
              <a:off x="251520" y="4143380"/>
              <a:ext cx="5465736" cy="637242"/>
              <a:chOff x="258392" y="4149080"/>
              <a:chExt cx="5465736" cy="637242"/>
            </a:xfrm>
          </p:grpSpPr>
          <p:sp>
            <p:nvSpPr>
              <p:cNvPr id="34" name="Pierścień 33"/>
              <p:cNvSpPr/>
              <p:nvPr/>
            </p:nvSpPr>
            <p:spPr>
              <a:xfrm>
                <a:off x="3707904" y="4149080"/>
                <a:ext cx="2016224" cy="576064"/>
              </a:xfrm>
              <a:prstGeom prst="donut">
                <a:avLst>
                  <a:gd name="adj" fmla="val 3985"/>
                </a:avLst>
              </a:prstGeom>
              <a:solidFill>
                <a:srgbClr val="0060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59" name="Grupa 38"/>
              <p:cNvGrpSpPr/>
              <p:nvPr/>
            </p:nvGrpSpPr>
            <p:grpSpPr>
              <a:xfrm>
                <a:off x="258392" y="4263102"/>
                <a:ext cx="857224" cy="523220"/>
                <a:chOff x="8286776" y="5614154"/>
                <a:chExt cx="857224" cy="523220"/>
              </a:xfrm>
            </p:grpSpPr>
            <p:sp>
              <p:nvSpPr>
                <p:cNvPr id="60" name="pole tekstowe 59"/>
                <p:cNvSpPr txBox="1"/>
                <p:nvPr/>
              </p:nvSpPr>
              <p:spPr>
                <a:xfrm>
                  <a:off x="8397257" y="5614154"/>
                  <a:ext cx="746743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400" b="1" dirty="0" smtClean="0">
                      <a:solidFill>
                        <a:srgbClr val="0070C0"/>
                      </a:solidFill>
                      <a:latin typeface="Calibri" pitchFamily="34" charset="0"/>
                    </a:rPr>
                    <a:t>o  5,7 </a:t>
                  </a:r>
                  <a:br>
                    <a:rPr lang="pl-PL" sz="1400" b="1" dirty="0" smtClean="0">
                      <a:solidFill>
                        <a:srgbClr val="0070C0"/>
                      </a:solidFill>
                      <a:latin typeface="Calibri" pitchFamily="34" charset="0"/>
                    </a:rPr>
                  </a:br>
                  <a:r>
                    <a:rPr lang="pl-PL" sz="1400" b="1" dirty="0" smtClean="0">
                      <a:solidFill>
                        <a:srgbClr val="0070C0"/>
                      </a:solidFill>
                      <a:latin typeface="Calibri" pitchFamily="34" charset="0"/>
                    </a:rPr>
                    <a:t>p. proc.</a:t>
                  </a:r>
                  <a:endParaRPr lang="pl-PL" sz="1400" b="1" dirty="0">
                    <a:solidFill>
                      <a:srgbClr val="0070C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61" name="Strzałka w dół 60"/>
                <p:cNvSpPr/>
                <p:nvPr/>
              </p:nvSpPr>
              <p:spPr>
                <a:xfrm>
                  <a:off x="8286776" y="5685592"/>
                  <a:ext cx="142876" cy="428628"/>
                </a:xfrm>
                <a:prstGeom prst="downArrow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</p:grpSp>
        </p:grpSp>
        <p:grpSp>
          <p:nvGrpSpPr>
            <p:cNvPr id="70" name="Grupa 38"/>
            <p:cNvGrpSpPr/>
            <p:nvPr/>
          </p:nvGrpSpPr>
          <p:grpSpPr>
            <a:xfrm>
              <a:off x="8358214" y="4209118"/>
              <a:ext cx="857224" cy="523220"/>
              <a:chOff x="8715404" y="5000636"/>
              <a:chExt cx="857224" cy="523220"/>
            </a:xfrm>
          </p:grpSpPr>
          <p:sp>
            <p:nvSpPr>
              <p:cNvPr id="71" name="pole tekstowe 70"/>
              <p:cNvSpPr txBox="1"/>
              <p:nvPr/>
            </p:nvSpPr>
            <p:spPr>
              <a:xfrm>
                <a:off x="8825885" y="5000636"/>
                <a:ext cx="74674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70C0"/>
                    </a:solidFill>
                    <a:latin typeface="Calibri" pitchFamily="34" charset="0"/>
                  </a:rPr>
                  <a:t>o  5,3 </a:t>
                </a:r>
                <a:br>
                  <a:rPr lang="pl-PL" sz="1400" b="1" dirty="0" smtClean="0">
                    <a:solidFill>
                      <a:srgbClr val="0070C0"/>
                    </a:solidFill>
                    <a:latin typeface="Calibri" pitchFamily="34" charset="0"/>
                  </a:rPr>
                </a:br>
                <a:r>
                  <a:rPr lang="pl-PL" sz="1400" b="1" dirty="0" smtClean="0">
                    <a:solidFill>
                      <a:srgbClr val="0070C0"/>
                    </a:solidFill>
                    <a:latin typeface="Calibri" pitchFamily="34" charset="0"/>
                  </a:rPr>
                  <a:t>p. proc.</a:t>
                </a:r>
                <a:endParaRPr lang="pl-PL" sz="1400" b="1" dirty="0">
                  <a:solidFill>
                    <a:srgbClr val="0070C0"/>
                  </a:solidFill>
                  <a:latin typeface="Calibri" pitchFamily="34" charset="0"/>
                </a:endParaRPr>
              </a:p>
            </p:txBody>
          </p:sp>
          <p:sp>
            <p:nvSpPr>
              <p:cNvPr id="72" name="Strzałka w dół 71"/>
              <p:cNvSpPr/>
              <p:nvPr/>
            </p:nvSpPr>
            <p:spPr>
              <a:xfrm>
                <a:off x="8715404" y="5072074"/>
                <a:ext cx="142876" cy="428628"/>
              </a:xfrm>
              <a:prstGeom prst="downArrow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62" name="Pierścień 61"/>
            <p:cNvSpPr/>
            <p:nvPr/>
          </p:nvSpPr>
          <p:spPr>
            <a:xfrm>
              <a:off x="3707904" y="4149080"/>
              <a:ext cx="2016224" cy="576064"/>
            </a:xfrm>
            <a:prstGeom prst="donut">
              <a:avLst>
                <a:gd name="adj" fmla="val 3985"/>
              </a:avLst>
            </a:prstGeom>
            <a:solidFill>
              <a:srgbClr val="006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upa 39"/>
          <p:cNvGrpSpPr/>
          <p:nvPr/>
        </p:nvGrpSpPr>
        <p:grpSpPr>
          <a:xfrm>
            <a:off x="142844" y="1571612"/>
            <a:ext cx="8572560" cy="4929222"/>
            <a:chOff x="142844" y="1571612"/>
            <a:chExt cx="8572560" cy="4929222"/>
          </a:xfrm>
        </p:grpSpPr>
        <p:graphicFrame>
          <p:nvGraphicFramePr>
            <p:cNvPr id="37" name="Wykres 36"/>
            <p:cNvGraphicFramePr/>
            <p:nvPr/>
          </p:nvGraphicFramePr>
          <p:xfrm>
            <a:off x="142844" y="1571612"/>
            <a:ext cx="3286116" cy="49292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9" name="pole tekstowe 8"/>
            <p:cNvSpPr txBox="1"/>
            <p:nvPr/>
          </p:nvSpPr>
          <p:spPr>
            <a:xfrm>
              <a:off x="3712765" y="3088705"/>
              <a:ext cx="1593450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300" dirty="0" smtClean="0">
                  <a:solidFill>
                    <a:srgbClr val="253810"/>
                  </a:solidFill>
                  <a:latin typeface="Calibri" pitchFamily="34" charset="0"/>
                </a:rPr>
                <a:t>partnerzy / partnerki</a:t>
              </a:r>
              <a:endParaRPr lang="pl-PL" sz="1300" dirty="0">
                <a:solidFill>
                  <a:srgbClr val="253810"/>
                </a:solidFill>
                <a:latin typeface="Calibri" pitchFamily="34" charset="0"/>
              </a:endParaRPr>
            </a:p>
          </p:txBody>
        </p:sp>
        <p:graphicFrame>
          <p:nvGraphicFramePr>
            <p:cNvPr id="39" name="Wykres 38"/>
            <p:cNvGraphicFramePr/>
            <p:nvPr/>
          </p:nvGraphicFramePr>
          <p:xfrm>
            <a:off x="5500694" y="1571612"/>
            <a:ext cx="3214710" cy="49292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aphicFrame>
        <p:nvGraphicFramePr>
          <p:cNvPr id="38" name="Wykres 37"/>
          <p:cNvGraphicFramePr/>
          <p:nvPr/>
        </p:nvGraphicFramePr>
        <p:xfrm>
          <a:off x="5500694" y="1285860"/>
          <a:ext cx="3214710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6" name="Wykres 35"/>
          <p:cNvGraphicFramePr/>
          <p:nvPr/>
        </p:nvGraphicFramePr>
        <p:xfrm>
          <a:off x="285720" y="1285860"/>
          <a:ext cx="3143272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Symbol zastępczy zawartości 2"/>
          <p:cNvSpPr txBox="1">
            <a:spLocks/>
          </p:cNvSpPr>
          <p:nvPr/>
        </p:nvSpPr>
        <p:spPr>
          <a:xfrm>
            <a:off x="5072067" y="0"/>
            <a:ext cx="4071934" cy="357166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l-PL" sz="1600" b="1" dirty="0" smtClean="0">
                <a:solidFill>
                  <a:schemeClr val="bg1"/>
                </a:solidFill>
                <a:latin typeface="Calibri" pitchFamily="34" charset="0"/>
              </a:rPr>
              <a:t>Charakterystyka demograficzna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3696194" y="1727027"/>
            <a:ext cx="159588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kawalerowie / panny</a:t>
            </a:r>
            <a:endParaRPr lang="pl-PL" sz="1300" dirty="0">
              <a:solidFill>
                <a:srgbClr val="253810"/>
              </a:solidFill>
              <a:latin typeface="Calibri" pitchFamily="34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3857520" y="2436277"/>
            <a:ext cx="136255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żonaci / zamężne</a:t>
            </a:r>
            <a:endParaRPr lang="pl-PL" sz="1300" dirty="0">
              <a:solidFill>
                <a:srgbClr val="253810"/>
              </a:solidFill>
              <a:latin typeface="Calibri" pitchFamily="34" charset="0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3777054" y="3664769"/>
            <a:ext cx="139531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wdowcy / wdowy</a:t>
            </a:r>
            <a:endParaRPr lang="pl-PL" sz="1300" dirty="0">
              <a:solidFill>
                <a:srgbClr val="253810"/>
              </a:solidFill>
              <a:latin typeface="Calibri" pitchFamily="34" charset="0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3467867" y="5032921"/>
            <a:ext cx="194880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separowani / separowane</a:t>
            </a:r>
            <a:endParaRPr lang="pl-PL" sz="1300" dirty="0">
              <a:solidFill>
                <a:srgbClr val="253810"/>
              </a:solidFill>
              <a:latin typeface="Calibri" pitchFamily="34" charset="0"/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3923928" y="5608985"/>
            <a:ext cx="97905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nieustalony</a:t>
            </a:r>
            <a:endParaRPr lang="pl-PL" sz="1300" dirty="0">
              <a:solidFill>
                <a:srgbClr val="253810"/>
              </a:solidFill>
              <a:latin typeface="Calibri" pitchFamily="34" charset="0"/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3419872" y="4312841"/>
            <a:ext cx="206005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300" dirty="0" err="1" smtClean="0">
                <a:solidFill>
                  <a:srgbClr val="253810"/>
                </a:solidFill>
                <a:latin typeface="Calibri" pitchFamily="34" charset="0"/>
              </a:rPr>
              <a:t>rozwiedzeni</a:t>
            </a:r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 / rozwiedzione</a:t>
            </a:r>
            <a:endParaRPr lang="pl-PL" sz="1300" dirty="0">
              <a:solidFill>
                <a:srgbClr val="253810"/>
              </a:solidFill>
              <a:latin typeface="Calibri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2484033" y="1196752"/>
            <a:ext cx="601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600" b="1" dirty="0" smtClean="0">
                <a:latin typeface="Calibri" pitchFamily="34" charset="0"/>
              </a:rPr>
              <a:t>2002</a:t>
            </a:r>
            <a:endParaRPr lang="pl-PL" sz="1600" b="1" dirty="0">
              <a:latin typeface="Calibri" pitchFamily="34" charset="0"/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5842497" y="1196752"/>
            <a:ext cx="601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600" b="1" dirty="0" smtClean="0">
                <a:latin typeface="Calibri" pitchFamily="34" charset="0"/>
              </a:rPr>
              <a:t>2011</a:t>
            </a:r>
            <a:endParaRPr lang="pl-PL" sz="1600" b="1" dirty="0">
              <a:latin typeface="Calibri" pitchFamily="34" charset="0"/>
            </a:endParaRPr>
          </a:p>
        </p:txBody>
      </p:sp>
      <p:grpSp>
        <p:nvGrpSpPr>
          <p:cNvPr id="16" name="Grupa 15"/>
          <p:cNvGrpSpPr/>
          <p:nvPr/>
        </p:nvGrpSpPr>
        <p:grpSpPr>
          <a:xfrm>
            <a:off x="3491880" y="3016697"/>
            <a:ext cx="3764231" cy="451793"/>
            <a:chOff x="3491880" y="3068960"/>
            <a:chExt cx="3764231" cy="451793"/>
          </a:xfrm>
        </p:grpSpPr>
        <p:sp>
          <p:nvSpPr>
            <p:cNvPr id="17" name="Pierścień 16"/>
            <p:cNvSpPr/>
            <p:nvPr/>
          </p:nvSpPr>
          <p:spPr>
            <a:xfrm>
              <a:off x="3491880" y="3068960"/>
              <a:ext cx="2071702" cy="428628"/>
            </a:xfrm>
            <a:prstGeom prst="donut">
              <a:avLst>
                <a:gd name="adj" fmla="val 3985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grpSp>
          <p:nvGrpSpPr>
            <p:cNvPr id="18" name="Grupa 32"/>
            <p:cNvGrpSpPr/>
            <p:nvPr/>
          </p:nvGrpSpPr>
          <p:grpSpPr>
            <a:xfrm>
              <a:off x="6300192" y="3212976"/>
              <a:ext cx="955919" cy="307777"/>
              <a:chOff x="4143372" y="6020513"/>
              <a:chExt cx="955919" cy="307777"/>
            </a:xfrm>
          </p:grpSpPr>
          <p:sp>
            <p:nvSpPr>
              <p:cNvPr id="19" name="pole tekstowe 18"/>
              <p:cNvSpPr txBox="1"/>
              <p:nvPr/>
            </p:nvSpPr>
            <p:spPr>
              <a:xfrm>
                <a:off x="4286248" y="6020513"/>
                <a:ext cx="8130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71,9%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20" name="Strzałka w górę 19"/>
              <p:cNvSpPr/>
              <p:nvPr/>
            </p:nvSpPr>
            <p:spPr>
              <a:xfrm>
                <a:off x="4143372" y="6072206"/>
                <a:ext cx="144016" cy="21659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21" name="Grupa 20"/>
          <p:cNvGrpSpPr/>
          <p:nvPr/>
        </p:nvGrpSpPr>
        <p:grpSpPr>
          <a:xfrm>
            <a:off x="3419872" y="4214818"/>
            <a:ext cx="4081086" cy="454643"/>
            <a:chOff x="3419872" y="3042945"/>
            <a:chExt cx="4081086" cy="454643"/>
          </a:xfrm>
        </p:grpSpPr>
        <p:sp>
          <p:nvSpPr>
            <p:cNvPr id="22" name="Pierścień 21"/>
            <p:cNvSpPr/>
            <p:nvPr/>
          </p:nvSpPr>
          <p:spPr>
            <a:xfrm>
              <a:off x="3419872" y="3068960"/>
              <a:ext cx="2143710" cy="428628"/>
            </a:xfrm>
            <a:prstGeom prst="donut">
              <a:avLst>
                <a:gd name="adj" fmla="val 3985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grpSp>
          <p:nvGrpSpPr>
            <p:cNvPr id="23" name="Grupa 32"/>
            <p:cNvGrpSpPr/>
            <p:nvPr/>
          </p:nvGrpSpPr>
          <p:grpSpPr>
            <a:xfrm>
              <a:off x="6585113" y="3042945"/>
              <a:ext cx="915845" cy="307777"/>
              <a:chOff x="4428293" y="5850482"/>
              <a:chExt cx="915845" cy="307777"/>
            </a:xfrm>
          </p:grpSpPr>
          <p:sp>
            <p:nvSpPr>
              <p:cNvPr id="24" name="pole tekstowe 23"/>
              <p:cNvSpPr txBox="1"/>
              <p:nvPr/>
            </p:nvSpPr>
            <p:spPr>
              <a:xfrm>
                <a:off x="4571169" y="5850482"/>
                <a:ext cx="77296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31,2%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25" name="Strzałka w górę 24"/>
              <p:cNvSpPr/>
              <p:nvPr/>
            </p:nvSpPr>
            <p:spPr>
              <a:xfrm>
                <a:off x="4428293" y="5902175"/>
                <a:ext cx="144016" cy="21659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26" name="Prostokąt zaokrąglony 25"/>
          <p:cNvSpPr/>
          <p:nvPr/>
        </p:nvSpPr>
        <p:spPr>
          <a:xfrm>
            <a:off x="3857620" y="6433591"/>
            <a:ext cx="354340" cy="239394"/>
          </a:xfrm>
          <a:prstGeom prst="roundRect">
            <a:avLst/>
          </a:prstGeom>
          <a:solidFill>
            <a:srgbClr val="005A9E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27" name="pole tekstowe 26"/>
          <p:cNvSpPr txBox="1"/>
          <p:nvPr/>
        </p:nvSpPr>
        <p:spPr>
          <a:xfrm>
            <a:off x="4217660" y="6410221"/>
            <a:ext cx="858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latin typeface="Calibri" pitchFamily="34" charset="0"/>
              </a:rPr>
              <a:t>prawny</a:t>
            </a:r>
            <a:endParaRPr lang="pl-PL" sz="1400" dirty="0">
              <a:latin typeface="Calibri" pitchFamily="34" charset="0"/>
            </a:endParaRPr>
          </a:p>
        </p:txBody>
      </p:sp>
      <p:grpSp>
        <p:nvGrpSpPr>
          <p:cNvPr id="41" name="Grupa 40"/>
          <p:cNvGrpSpPr/>
          <p:nvPr/>
        </p:nvGrpSpPr>
        <p:grpSpPr>
          <a:xfrm>
            <a:off x="5297780" y="6433591"/>
            <a:ext cx="1218436" cy="307777"/>
            <a:chOff x="5297780" y="6433591"/>
            <a:chExt cx="1218436" cy="307777"/>
          </a:xfrm>
        </p:grpSpPr>
        <p:sp>
          <p:nvSpPr>
            <p:cNvPr id="28" name="Prostokąt zaokrąglony 27"/>
            <p:cNvSpPr/>
            <p:nvPr/>
          </p:nvSpPr>
          <p:spPr>
            <a:xfrm>
              <a:off x="5297780" y="6456961"/>
              <a:ext cx="354340" cy="239394"/>
            </a:xfrm>
            <a:prstGeom prst="roundRect">
              <a:avLst/>
            </a:prstGeom>
            <a:solidFill>
              <a:srgbClr val="001132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00"/>
            </a:p>
          </p:txBody>
        </p:sp>
        <p:sp>
          <p:nvSpPr>
            <p:cNvPr id="29" name="pole tekstowe 28"/>
            <p:cNvSpPr txBox="1"/>
            <p:nvPr/>
          </p:nvSpPr>
          <p:spPr>
            <a:xfrm>
              <a:off x="5657820" y="6433591"/>
              <a:ext cx="8583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dirty="0" smtClean="0">
                  <a:latin typeface="Calibri" pitchFamily="34" charset="0"/>
                </a:rPr>
                <a:t>faktyczny</a:t>
              </a:r>
              <a:endParaRPr lang="pl-PL" sz="1400" dirty="0">
                <a:latin typeface="Calibri" pitchFamily="34" charset="0"/>
              </a:endParaRPr>
            </a:p>
          </p:txBody>
        </p:sp>
      </p:grpSp>
      <p:sp>
        <p:nvSpPr>
          <p:cNvPr id="30" name="pole tekstowe 29"/>
          <p:cNvSpPr txBox="1"/>
          <p:nvPr/>
        </p:nvSpPr>
        <p:spPr>
          <a:xfrm>
            <a:off x="2561476" y="6413846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latin typeface="Calibri" pitchFamily="34" charset="0"/>
              </a:rPr>
              <a:t>Stan cywilny:</a:t>
            </a:r>
            <a:endParaRPr lang="pl-PL" sz="1400" dirty="0">
              <a:latin typeface="Calibri" pitchFamily="34" charset="0"/>
            </a:endParaRPr>
          </a:p>
        </p:txBody>
      </p:sp>
      <p:sp>
        <p:nvSpPr>
          <p:cNvPr id="31" name="Prostokąt 30"/>
          <p:cNvSpPr/>
          <p:nvPr/>
        </p:nvSpPr>
        <p:spPr>
          <a:xfrm>
            <a:off x="1475656" y="548680"/>
            <a:ext cx="60523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LUDNOŚĆ WEDŁUG STANU CYWILNEGO</a:t>
            </a:r>
            <a:endParaRPr lang="pl-PL" sz="2800" b="1" dirty="0">
              <a:solidFill>
                <a:srgbClr val="00277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rupa 112"/>
          <p:cNvGrpSpPr/>
          <p:nvPr/>
        </p:nvGrpSpPr>
        <p:grpSpPr>
          <a:xfrm>
            <a:off x="3000364" y="1357298"/>
            <a:ext cx="3429024" cy="1357322"/>
            <a:chOff x="2696549" y="5072074"/>
            <a:chExt cx="3429024" cy="1357322"/>
          </a:xfrm>
        </p:grpSpPr>
        <p:sp>
          <p:nvSpPr>
            <p:cNvPr id="50" name="pole tekstowe 49"/>
            <p:cNvSpPr txBox="1"/>
            <p:nvPr/>
          </p:nvSpPr>
          <p:spPr>
            <a:xfrm>
              <a:off x="2714612" y="5072074"/>
              <a:ext cx="30003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latin typeface="Calibri" pitchFamily="34" charset="0"/>
                </a:rPr>
                <a:t>przeciętna długość trwania życia</a:t>
              </a:r>
              <a:endParaRPr lang="pl-PL" sz="1600" b="1" dirty="0">
                <a:latin typeface="Calibri" pitchFamily="34" charset="0"/>
              </a:endParaRPr>
            </a:p>
          </p:txBody>
        </p:sp>
        <p:grpSp>
          <p:nvGrpSpPr>
            <p:cNvPr id="101" name="Grupa 100"/>
            <p:cNvGrpSpPr/>
            <p:nvPr/>
          </p:nvGrpSpPr>
          <p:grpSpPr>
            <a:xfrm>
              <a:off x="2696549" y="5500702"/>
              <a:ext cx="928692" cy="357190"/>
              <a:chOff x="4746852" y="1785926"/>
              <a:chExt cx="757688" cy="357190"/>
            </a:xfrm>
          </p:grpSpPr>
          <p:sp>
            <p:nvSpPr>
              <p:cNvPr id="102" name="Prostokąt zaokrąglony 101"/>
              <p:cNvSpPr/>
              <p:nvPr/>
            </p:nvSpPr>
            <p:spPr>
              <a:xfrm>
                <a:off x="4786311" y="1785926"/>
                <a:ext cx="718226" cy="357190"/>
              </a:xfrm>
              <a:prstGeom prst="roundRect">
                <a:avLst/>
              </a:prstGeom>
              <a:solidFill>
                <a:srgbClr val="005A9E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03" name="pole tekstowe 102"/>
              <p:cNvSpPr txBox="1"/>
              <p:nvPr/>
            </p:nvSpPr>
            <p:spPr>
              <a:xfrm>
                <a:off x="4746852" y="1785926"/>
                <a:ext cx="75768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72,7 lata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04" name="Grupa 103"/>
            <p:cNvGrpSpPr/>
            <p:nvPr/>
          </p:nvGrpSpPr>
          <p:grpSpPr>
            <a:xfrm>
              <a:off x="2747668" y="6121619"/>
              <a:ext cx="1053510" cy="307777"/>
              <a:chOff x="-1038546" y="4500570"/>
              <a:chExt cx="1053510" cy="307777"/>
            </a:xfrm>
          </p:grpSpPr>
          <p:sp>
            <p:nvSpPr>
              <p:cNvPr id="105" name="pole tekstowe 104"/>
              <p:cNvSpPr txBox="1"/>
              <p:nvPr/>
            </p:nvSpPr>
            <p:spPr>
              <a:xfrm>
                <a:off x="-895670" y="4500570"/>
                <a:ext cx="9106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2,0 lata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06" name="Strzałka w górę 105"/>
              <p:cNvSpPr/>
              <p:nvPr/>
            </p:nvSpPr>
            <p:spPr>
              <a:xfrm>
                <a:off x="-1038546" y="4500570"/>
                <a:ext cx="142876" cy="285752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07" name="Grupa 106"/>
            <p:cNvGrpSpPr/>
            <p:nvPr/>
          </p:nvGrpSpPr>
          <p:grpSpPr>
            <a:xfrm>
              <a:off x="5076465" y="5500702"/>
              <a:ext cx="834794" cy="357190"/>
              <a:chOff x="5076465" y="1785926"/>
              <a:chExt cx="834794" cy="357190"/>
            </a:xfrm>
          </p:grpSpPr>
          <p:sp>
            <p:nvSpPr>
              <p:cNvPr id="108" name="Prostokąt zaokrąglony 107"/>
              <p:cNvSpPr/>
              <p:nvPr/>
            </p:nvSpPr>
            <p:spPr>
              <a:xfrm>
                <a:off x="5076465" y="1785926"/>
                <a:ext cx="834794" cy="357190"/>
              </a:xfrm>
              <a:prstGeom prst="roundRect">
                <a:avLst/>
              </a:prstGeom>
              <a:solidFill>
                <a:srgbClr val="008FFA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09" name="pole tekstowe 108"/>
              <p:cNvSpPr txBox="1"/>
              <p:nvPr/>
            </p:nvSpPr>
            <p:spPr>
              <a:xfrm>
                <a:off x="5076465" y="1785926"/>
                <a:ext cx="8347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81,6 lat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10" name="Grupa 109"/>
            <p:cNvGrpSpPr/>
            <p:nvPr/>
          </p:nvGrpSpPr>
          <p:grpSpPr>
            <a:xfrm>
              <a:off x="5072063" y="6121619"/>
              <a:ext cx="1053510" cy="307777"/>
              <a:chOff x="-890347" y="4500570"/>
              <a:chExt cx="1053510" cy="307777"/>
            </a:xfrm>
          </p:grpSpPr>
          <p:sp>
            <p:nvSpPr>
              <p:cNvPr id="111" name="pole tekstowe 110"/>
              <p:cNvSpPr txBox="1"/>
              <p:nvPr/>
            </p:nvSpPr>
            <p:spPr>
              <a:xfrm>
                <a:off x="-747471" y="4500570"/>
                <a:ext cx="9106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2,3 lata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12" name="Strzałka w górę 111"/>
              <p:cNvSpPr/>
              <p:nvPr/>
            </p:nvSpPr>
            <p:spPr>
              <a:xfrm>
                <a:off x="-890347" y="4500570"/>
                <a:ext cx="142876" cy="285752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5072067" y="0"/>
            <a:ext cx="4071934" cy="357166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l-PL" sz="1600" b="1" dirty="0" smtClean="0">
                <a:solidFill>
                  <a:schemeClr val="bg1"/>
                </a:solidFill>
                <a:latin typeface="Calibri" pitchFamily="34" charset="0"/>
              </a:rPr>
              <a:t>Charakterystyka demograficzna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grpSp>
        <p:nvGrpSpPr>
          <p:cNvPr id="8" name="Grupa 7"/>
          <p:cNvGrpSpPr/>
          <p:nvPr/>
        </p:nvGrpSpPr>
        <p:grpSpPr>
          <a:xfrm>
            <a:off x="3071802" y="1785926"/>
            <a:ext cx="857256" cy="357190"/>
            <a:chOff x="4786314" y="1785926"/>
            <a:chExt cx="857256" cy="357190"/>
          </a:xfrm>
        </p:grpSpPr>
        <p:sp>
          <p:nvSpPr>
            <p:cNvPr id="9" name="Prostokąt zaokrąglony 8"/>
            <p:cNvSpPr/>
            <p:nvPr/>
          </p:nvSpPr>
          <p:spPr>
            <a:xfrm>
              <a:off x="4786314" y="1785926"/>
              <a:ext cx="834794" cy="357190"/>
            </a:xfrm>
            <a:prstGeom prst="roundRect">
              <a:avLst/>
            </a:prstGeom>
            <a:solidFill>
              <a:srgbClr val="005A9E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ole tekstowe 9"/>
            <p:cNvSpPr txBox="1"/>
            <p:nvPr/>
          </p:nvSpPr>
          <p:spPr>
            <a:xfrm>
              <a:off x="4808776" y="1785926"/>
              <a:ext cx="8347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37,0 lat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sp>
        <p:nvSpPr>
          <p:cNvPr id="11" name="pole tekstowe 10"/>
          <p:cNvSpPr txBox="1"/>
          <p:nvPr/>
        </p:nvSpPr>
        <p:spPr>
          <a:xfrm>
            <a:off x="4143372" y="2143116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001132"/>
                </a:solidFill>
                <a:latin typeface="Calibri" pitchFamily="34" charset="0"/>
              </a:rPr>
              <a:t>2012 r.</a:t>
            </a:r>
            <a:endParaRPr lang="pl-PL" sz="1400" b="1" dirty="0">
              <a:solidFill>
                <a:srgbClr val="001132"/>
              </a:solidFill>
              <a:latin typeface="Calibri" pitchFamily="34" charset="0"/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3714744" y="2643182"/>
            <a:ext cx="183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rgbClr val="001642"/>
                </a:solidFill>
                <a:latin typeface="Calibri" pitchFamily="34" charset="0"/>
              </a:rPr>
              <a:t>w stosunku do 2002 r.</a:t>
            </a:r>
            <a:endParaRPr lang="pl-PL" sz="1400" dirty="0">
              <a:solidFill>
                <a:srgbClr val="001642"/>
              </a:solidFill>
              <a:latin typeface="Calibri" pitchFamily="34" charset="0"/>
            </a:endParaRPr>
          </a:p>
        </p:txBody>
      </p:sp>
      <p:grpSp>
        <p:nvGrpSpPr>
          <p:cNvPr id="13" name="Grupa 12"/>
          <p:cNvGrpSpPr/>
          <p:nvPr/>
        </p:nvGrpSpPr>
        <p:grpSpPr>
          <a:xfrm>
            <a:off x="3018424" y="2406843"/>
            <a:ext cx="1053510" cy="307777"/>
            <a:chOff x="-1143040" y="4500570"/>
            <a:chExt cx="1053510" cy="307777"/>
          </a:xfrm>
        </p:grpSpPr>
        <p:sp>
          <p:nvSpPr>
            <p:cNvPr id="14" name="pole tekstowe 13"/>
            <p:cNvSpPr txBox="1"/>
            <p:nvPr/>
          </p:nvSpPr>
          <p:spPr>
            <a:xfrm>
              <a:off x="-1000164" y="4500570"/>
              <a:ext cx="9106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2,3 lata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15" name="Strzałka w górę 14"/>
            <p:cNvSpPr/>
            <p:nvPr/>
          </p:nvSpPr>
          <p:spPr>
            <a:xfrm>
              <a:off x="-1143040" y="4500570"/>
              <a:ext cx="142876" cy="285752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16" name="pole tekstowe 15"/>
          <p:cNvSpPr txBox="1"/>
          <p:nvPr/>
        </p:nvSpPr>
        <p:spPr>
          <a:xfrm>
            <a:off x="3714744" y="1357298"/>
            <a:ext cx="15001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Calibri" pitchFamily="34" charset="0"/>
              </a:rPr>
              <a:t>mediana wieku</a:t>
            </a:r>
            <a:endParaRPr lang="pl-PL" sz="1600" b="1" dirty="0">
              <a:latin typeface="Calibri" pitchFamily="34" charset="0"/>
            </a:endParaRPr>
          </a:p>
        </p:txBody>
      </p:sp>
      <p:pic>
        <p:nvPicPr>
          <p:cNvPr id="18" name="Obraz 17" descr="kobieta_przod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58082" y="1428736"/>
            <a:ext cx="570815" cy="1746597"/>
          </a:xfrm>
          <a:prstGeom prst="rect">
            <a:avLst/>
          </a:prstGeom>
        </p:spPr>
      </p:pic>
      <p:pic>
        <p:nvPicPr>
          <p:cNvPr id="20" name="Obraz 19" descr="mężczyzna_przod2.wm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4414" y="1428736"/>
            <a:ext cx="594405" cy="1808113"/>
          </a:xfrm>
          <a:prstGeom prst="rect">
            <a:avLst/>
          </a:prstGeom>
        </p:spPr>
      </p:pic>
      <p:grpSp>
        <p:nvGrpSpPr>
          <p:cNvPr id="27" name="Grupa 26"/>
          <p:cNvGrpSpPr/>
          <p:nvPr/>
        </p:nvGrpSpPr>
        <p:grpSpPr>
          <a:xfrm>
            <a:off x="5357818" y="1785926"/>
            <a:ext cx="834794" cy="357190"/>
            <a:chOff x="4786314" y="1785926"/>
            <a:chExt cx="834794" cy="357190"/>
          </a:xfrm>
        </p:grpSpPr>
        <p:sp>
          <p:nvSpPr>
            <p:cNvPr id="28" name="Prostokąt zaokrąglony 27"/>
            <p:cNvSpPr/>
            <p:nvPr/>
          </p:nvSpPr>
          <p:spPr>
            <a:xfrm>
              <a:off x="4786314" y="1785926"/>
              <a:ext cx="834794" cy="357190"/>
            </a:xfrm>
            <a:prstGeom prst="roundRect">
              <a:avLst/>
            </a:prstGeom>
            <a:solidFill>
              <a:srgbClr val="008FFA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9" name="pole tekstowe 28"/>
            <p:cNvSpPr txBox="1"/>
            <p:nvPr/>
          </p:nvSpPr>
          <p:spPr>
            <a:xfrm>
              <a:off x="4786314" y="1785926"/>
              <a:ext cx="8347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40,5 lat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grpSp>
        <p:nvGrpSpPr>
          <p:cNvPr id="32" name="Grupa 31"/>
          <p:cNvGrpSpPr/>
          <p:nvPr/>
        </p:nvGrpSpPr>
        <p:grpSpPr>
          <a:xfrm>
            <a:off x="5390874" y="2406843"/>
            <a:ext cx="967076" cy="307777"/>
            <a:chOff x="-1143040" y="4500570"/>
            <a:chExt cx="967076" cy="307777"/>
          </a:xfrm>
        </p:grpSpPr>
        <p:sp>
          <p:nvSpPr>
            <p:cNvPr id="33" name="pole tekstowe 32"/>
            <p:cNvSpPr txBox="1"/>
            <p:nvPr/>
          </p:nvSpPr>
          <p:spPr>
            <a:xfrm>
              <a:off x="-1000164" y="4500570"/>
              <a:ext cx="82420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1,1 lat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34" name="Strzałka w górę 33"/>
            <p:cNvSpPr/>
            <p:nvPr/>
          </p:nvSpPr>
          <p:spPr>
            <a:xfrm>
              <a:off x="-1143040" y="4500570"/>
              <a:ext cx="142876" cy="285752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35" name="pole tekstowe 34"/>
          <p:cNvSpPr txBox="1"/>
          <p:nvPr/>
        </p:nvSpPr>
        <p:spPr>
          <a:xfrm>
            <a:off x="6786578" y="2733256"/>
            <a:ext cx="15001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Calibri" pitchFamily="34" charset="0"/>
              </a:rPr>
              <a:t>mediana wieku</a:t>
            </a:r>
            <a:endParaRPr lang="pl-PL" sz="1600" b="1" dirty="0">
              <a:latin typeface="Calibri" pitchFamily="34" charset="0"/>
            </a:endParaRPr>
          </a:p>
        </p:txBody>
      </p:sp>
      <p:grpSp>
        <p:nvGrpSpPr>
          <p:cNvPr id="90" name="Grupa 89"/>
          <p:cNvGrpSpPr/>
          <p:nvPr/>
        </p:nvGrpSpPr>
        <p:grpSpPr>
          <a:xfrm>
            <a:off x="285720" y="3643314"/>
            <a:ext cx="8572560" cy="714380"/>
            <a:chOff x="285720" y="3429000"/>
            <a:chExt cx="8572560" cy="714380"/>
          </a:xfrm>
        </p:grpSpPr>
        <p:sp>
          <p:nvSpPr>
            <p:cNvPr id="36" name="pole tekstowe 35"/>
            <p:cNvSpPr txBox="1"/>
            <p:nvPr/>
          </p:nvSpPr>
          <p:spPr>
            <a:xfrm>
              <a:off x="6215074" y="3429000"/>
              <a:ext cx="26432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latin typeface="Calibri" pitchFamily="34" charset="0"/>
                </a:rPr>
                <a:t>środkowy wiek nowożeńców</a:t>
              </a:r>
              <a:endParaRPr lang="pl-PL" sz="1600" b="1" dirty="0">
                <a:latin typeface="Calibri" pitchFamily="34" charset="0"/>
              </a:endParaRPr>
            </a:p>
          </p:txBody>
        </p:sp>
        <p:sp>
          <p:nvSpPr>
            <p:cNvPr id="37" name="pole tekstowe 36"/>
            <p:cNvSpPr txBox="1"/>
            <p:nvPr/>
          </p:nvSpPr>
          <p:spPr>
            <a:xfrm>
              <a:off x="285720" y="3429000"/>
              <a:ext cx="26432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latin typeface="Calibri" pitchFamily="34" charset="0"/>
                </a:rPr>
                <a:t>środkowy wiek nowożeńców</a:t>
              </a:r>
              <a:endParaRPr lang="pl-PL" sz="1600" b="1" dirty="0">
                <a:latin typeface="Calibri" pitchFamily="34" charset="0"/>
              </a:endParaRPr>
            </a:p>
          </p:txBody>
        </p:sp>
        <p:grpSp>
          <p:nvGrpSpPr>
            <p:cNvPr id="88" name="Grupa 87"/>
            <p:cNvGrpSpPr/>
            <p:nvPr/>
          </p:nvGrpSpPr>
          <p:grpSpPr>
            <a:xfrm>
              <a:off x="446656" y="3786190"/>
              <a:ext cx="2031180" cy="357190"/>
              <a:chOff x="446656" y="3786190"/>
              <a:chExt cx="2031180" cy="357190"/>
            </a:xfrm>
          </p:grpSpPr>
          <p:grpSp>
            <p:nvGrpSpPr>
              <p:cNvPr id="38" name="Grupa 37"/>
              <p:cNvGrpSpPr/>
              <p:nvPr/>
            </p:nvGrpSpPr>
            <p:grpSpPr>
              <a:xfrm>
                <a:off x="1643042" y="3786190"/>
                <a:ext cx="834794" cy="357190"/>
                <a:chOff x="4786314" y="1714488"/>
                <a:chExt cx="834794" cy="357190"/>
              </a:xfrm>
            </p:grpSpPr>
            <p:sp>
              <p:nvSpPr>
                <p:cNvPr id="39" name="Prostokąt zaokrąglony 38"/>
                <p:cNvSpPr/>
                <p:nvPr/>
              </p:nvSpPr>
              <p:spPr>
                <a:xfrm>
                  <a:off x="4786314" y="1714488"/>
                  <a:ext cx="834794" cy="357190"/>
                </a:xfrm>
                <a:prstGeom prst="roundRect">
                  <a:avLst/>
                </a:prstGeom>
                <a:solidFill>
                  <a:srgbClr val="005A9E"/>
                </a:solidFill>
                <a:ln>
                  <a:noFill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  <p:sp>
              <p:nvSpPr>
                <p:cNvPr id="40" name="pole tekstowe 39"/>
                <p:cNvSpPr txBox="1"/>
                <p:nvPr/>
              </p:nvSpPr>
              <p:spPr>
                <a:xfrm>
                  <a:off x="4786314" y="1714488"/>
                  <a:ext cx="83479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chemeClr val="bg2"/>
                      </a:solidFill>
                      <a:latin typeface="Calibri" pitchFamily="34" charset="0"/>
                    </a:rPr>
                    <a:t>28,6 lat</a:t>
                  </a:r>
                  <a:endParaRPr lang="pl-PL" sz="1600" b="1" dirty="0">
                    <a:solidFill>
                      <a:schemeClr val="bg2"/>
                    </a:solidFill>
                    <a:latin typeface="Calibri" pitchFamily="34" charset="0"/>
                  </a:endParaRPr>
                </a:p>
              </p:txBody>
            </p:sp>
          </p:grpSp>
          <p:grpSp>
            <p:nvGrpSpPr>
              <p:cNvPr id="41" name="Grupa 40"/>
              <p:cNvGrpSpPr/>
              <p:nvPr/>
            </p:nvGrpSpPr>
            <p:grpSpPr>
              <a:xfrm>
                <a:off x="446656" y="3786190"/>
                <a:ext cx="1053510" cy="307777"/>
                <a:chOff x="-1053542" y="4429132"/>
                <a:chExt cx="1053510" cy="307777"/>
              </a:xfrm>
            </p:grpSpPr>
            <p:sp>
              <p:nvSpPr>
                <p:cNvPr id="42" name="pole tekstowe 41"/>
                <p:cNvSpPr txBox="1"/>
                <p:nvPr/>
              </p:nvSpPr>
              <p:spPr>
                <a:xfrm>
                  <a:off x="-910666" y="4429132"/>
                  <a:ext cx="91063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400" b="1" dirty="0" smtClean="0">
                      <a:solidFill>
                        <a:srgbClr val="C00000"/>
                      </a:solidFill>
                      <a:latin typeface="Calibri" pitchFamily="34" charset="0"/>
                    </a:rPr>
                    <a:t>o  2,1 lata</a:t>
                  </a:r>
                  <a:endParaRPr lang="pl-PL" sz="1400" b="1" dirty="0">
                    <a:solidFill>
                      <a:srgbClr val="C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3" name="Strzałka w górę 42"/>
                <p:cNvSpPr/>
                <p:nvPr/>
              </p:nvSpPr>
              <p:spPr>
                <a:xfrm>
                  <a:off x="-1053542" y="4429132"/>
                  <a:ext cx="142876" cy="285752"/>
                </a:xfrm>
                <a:prstGeom prst="up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</p:grpSp>
        </p:grpSp>
        <p:grpSp>
          <p:nvGrpSpPr>
            <p:cNvPr id="89" name="Grupa 88"/>
            <p:cNvGrpSpPr/>
            <p:nvPr/>
          </p:nvGrpSpPr>
          <p:grpSpPr>
            <a:xfrm>
              <a:off x="6518886" y="3786190"/>
              <a:ext cx="2038646" cy="357190"/>
              <a:chOff x="6357950" y="3786190"/>
              <a:chExt cx="2038646" cy="357190"/>
            </a:xfrm>
          </p:grpSpPr>
          <p:grpSp>
            <p:nvGrpSpPr>
              <p:cNvPr id="44" name="Grupa 43"/>
              <p:cNvGrpSpPr/>
              <p:nvPr/>
            </p:nvGrpSpPr>
            <p:grpSpPr>
              <a:xfrm>
                <a:off x="6357950" y="3786190"/>
                <a:ext cx="839196" cy="357190"/>
                <a:chOff x="4857752" y="1785926"/>
                <a:chExt cx="839196" cy="357190"/>
              </a:xfrm>
            </p:grpSpPr>
            <p:sp>
              <p:nvSpPr>
                <p:cNvPr id="45" name="Prostokąt zaokrąglony 44"/>
                <p:cNvSpPr/>
                <p:nvPr/>
              </p:nvSpPr>
              <p:spPr>
                <a:xfrm>
                  <a:off x="4862154" y="1785926"/>
                  <a:ext cx="834794" cy="357190"/>
                </a:xfrm>
                <a:prstGeom prst="roundRect">
                  <a:avLst/>
                </a:prstGeom>
                <a:solidFill>
                  <a:srgbClr val="008FFA"/>
                </a:solidFill>
                <a:ln>
                  <a:noFill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  <p:sp>
              <p:nvSpPr>
                <p:cNvPr id="46" name="pole tekstowe 45"/>
                <p:cNvSpPr txBox="1"/>
                <p:nvPr/>
              </p:nvSpPr>
              <p:spPr>
                <a:xfrm>
                  <a:off x="4857752" y="1785926"/>
                  <a:ext cx="83479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chemeClr val="bg2"/>
                      </a:solidFill>
                      <a:latin typeface="Calibri" pitchFamily="34" charset="0"/>
                    </a:rPr>
                    <a:t>26,6 lat</a:t>
                  </a:r>
                  <a:endParaRPr lang="pl-PL" sz="1600" b="1" dirty="0">
                    <a:solidFill>
                      <a:schemeClr val="bg2"/>
                    </a:solidFill>
                    <a:latin typeface="Calibri" pitchFamily="34" charset="0"/>
                  </a:endParaRPr>
                </a:p>
              </p:txBody>
            </p:sp>
          </p:grpSp>
          <p:grpSp>
            <p:nvGrpSpPr>
              <p:cNvPr id="47" name="Grupa 46"/>
              <p:cNvGrpSpPr/>
              <p:nvPr/>
            </p:nvGrpSpPr>
            <p:grpSpPr>
              <a:xfrm>
                <a:off x="7429520" y="3786190"/>
                <a:ext cx="967076" cy="307777"/>
                <a:chOff x="-1071602" y="4500570"/>
                <a:chExt cx="967076" cy="307777"/>
              </a:xfrm>
            </p:grpSpPr>
            <p:sp>
              <p:nvSpPr>
                <p:cNvPr id="48" name="pole tekstowe 47"/>
                <p:cNvSpPr txBox="1"/>
                <p:nvPr/>
              </p:nvSpPr>
              <p:spPr>
                <a:xfrm>
                  <a:off x="-928726" y="4500570"/>
                  <a:ext cx="82420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400" b="1" dirty="0" smtClean="0">
                      <a:solidFill>
                        <a:srgbClr val="C00000"/>
                      </a:solidFill>
                      <a:latin typeface="Calibri" pitchFamily="34" charset="0"/>
                    </a:rPr>
                    <a:t>o  2,1 lat</a:t>
                  </a:r>
                  <a:endParaRPr lang="pl-PL" sz="1400" b="1" dirty="0">
                    <a:solidFill>
                      <a:srgbClr val="C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9" name="Strzałka w górę 48"/>
                <p:cNvSpPr/>
                <p:nvPr/>
              </p:nvSpPr>
              <p:spPr>
                <a:xfrm>
                  <a:off x="-1071602" y="4500570"/>
                  <a:ext cx="142876" cy="285752"/>
                </a:xfrm>
                <a:prstGeom prst="up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</p:grpSp>
        </p:grpSp>
      </p:grpSp>
      <p:grpSp>
        <p:nvGrpSpPr>
          <p:cNvPr id="99" name="Grupa 98"/>
          <p:cNvGrpSpPr/>
          <p:nvPr/>
        </p:nvGrpSpPr>
        <p:grpSpPr>
          <a:xfrm>
            <a:off x="6429388" y="4500570"/>
            <a:ext cx="2214578" cy="714380"/>
            <a:chOff x="6429388" y="4071942"/>
            <a:chExt cx="2214578" cy="714380"/>
          </a:xfrm>
        </p:grpSpPr>
        <p:sp>
          <p:nvSpPr>
            <p:cNvPr id="64" name="pole tekstowe 63"/>
            <p:cNvSpPr txBox="1"/>
            <p:nvPr/>
          </p:nvSpPr>
          <p:spPr>
            <a:xfrm>
              <a:off x="6429388" y="4071942"/>
              <a:ext cx="22145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latin typeface="Calibri" pitchFamily="34" charset="0"/>
                </a:rPr>
                <a:t>wiek środkowy matki</a:t>
              </a:r>
              <a:endParaRPr lang="pl-PL" sz="1600" b="1" dirty="0">
                <a:latin typeface="Calibri" pitchFamily="34" charset="0"/>
              </a:endParaRPr>
            </a:p>
          </p:txBody>
        </p:sp>
        <p:grpSp>
          <p:nvGrpSpPr>
            <p:cNvPr id="65" name="Grupa 64"/>
            <p:cNvGrpSpPr/>
            <p:nvPr/>
          </p:nvGrpSpPr>
          <p:grpSpPr>
            <a:xfrm>
              <a:off x="6500826" y="4429132"/>
              <a:ext cx="857256" cy="357190"/>
              <a:chOff x="4786314" y="1785926"/>
              <a:chExt cx="857256" cy="357190"/>
            </a:xfrm>
          </p:grpSpPr>
          <p:sp>
            <p:nvSpPr>
              <p:cNvPr id="66" name="Prostokąt zaokrąglony 65"/>
              <p:cNvSpPr/>
              <p:nvPr/>
            </p:nvSpPr>
            <p:spPr>
              <a:xfrm>
                <a:off x="4786314" y="1785926"/>
                <a:ext cx="834794" cy="357190"/>
              </a:xfrm>
              <a:prstGeom prst="roundRect">
                <a:avLst/>
              </a:prstGeom>
              <a:solidFill>
                <a:srgbClr val="008FFA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7" name="pole tekstowe 66"/>
              <p:cNvSpPr txBox="1"/>
              <p:nvPr/>
            </p:nvSpPr>
            <p:spPr>
              <a:xfrm>
                <a:off x="4786314" y="1785926"/>
                <a:ext cx="8572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29,8 lat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68" name="Grupa 67"/>
            <p:cNvGrpSpPr/>
            <p:nvPr/>
          </p:nvGrpSpPr>
          <p:grpSpPr>
            <a:xfrm>
              <a:off x="7590456" y="4429132"/>
              <a:ext cx="982072" cy="307777"/>
              <a:chOff x="-1053542" y="4500570"/>
              <a:chExt cx="982072" cy="307777"/>
            </a:xfrm>
          </p:grpSpPr>
          <p:sp>
            <p:nvSpPr>
              <p:cNvPr id="69" name="pole tekstowe 68"/>
              <p:cNvSpPr txBox="1"/>
              <p:nvPr/>
            </p:nvSpPr>
            <p:spPr>
              <a:xfrm>
                <a:off x="-895670" y="4500570"/>
                <a:ext cx="8242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2,7 lat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0" name="Strzałka w górę 69"/>
              <p:cNvSpPr/>
              <p:nvPr/>
            </p:nvSpPr>
            <p:spPr>
              <a:xfrm>
                <a:off x="-1053542" y="4500570"/>
                <a:ext cx="142876" cy="285752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72" name="pole tekstowe 71"/>
          <p:cNvSpPr txBox="1"/>
          <p:nvPr/>
        </p:nvSpPr>
        <p:spPr>
          <a:xfrm>
            <a:off x="857224" y="2733256"/>
            <a:ext cx="15001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Calibri" pitchFamily="34" charset="0"/>
              </a:rPr>
              <a:t>mediana wieku</a:t>
            </a:r>
            <a:endParaRPr lang="pl-PL" sz="1600" b="1" dirty="0">
              <a:latin typeface="Calibri" pitchFamily="34" charset="0"/>
            </a:endParaRPr>
          </a:p>
        </p:txBody>
      </p:sp>
      <p:sp>
        <p:nvSpPr>
          <p:cNvPr id="73" name="pole tekstowe 72"/>
          <p:cNvSpPr txBox="1"/>
          <p:nvPr/>
        </p:nvSpPr>
        <p:spPr>
          <a:xfrm>
            <a:off x="3214678" y="1357298"/>
            <a:ext cx="2643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Calibri" pitchFamily="34" charset="0"/>
              </a:rPr>
              <a:t>środkowy wiek nowożeńców</a:t>
            </a:r>
            <a:endParaRPr lang="pl-PL" sz="1600" b="1" dirty="0">
              <a:latin typeface="Calibri" pitchFamily="34" charset="0"/>
            </a:endParaRPr>
          </a:p>
        </p:txBody>
      </p:sp>
      <p:grpSp>
        <p:nvGrpSpPr>
          <p:cNvPr id="80" name="Grupa 79"/>
          <p:cNvGrpSpPr/>
          <p:nvPr/>
        </p:nvGrpSpPr>
        <p:grpSpPr>
          <a:xfrm>
            <a:off x="3018424" y="1785926"/>
            <a:ext cx="1053510" cy="928694"/>
            <a:chOff x="3018424" y="1785926"/>
            <a:chExt cx="1053510" cy="928694"/>
          </a:xfrm>
        </p:grpSpPr>
        <p:grpSp>
          <p:nvGrpSpPr>
            <p:cNvPr id="74" name="Grupa 73"/>
            <p:cNvGrpSpPr/>
            <p:nvPr/>
          </p:nvGrpSpPr>
          <p:grpSpPr>
            <a:xfrm>
              <a:off x="3071802" y="1785926"/>
              <a:ext cx="834794" cy="357190"/>
              <a:chOff x="4786314" y="1785926"/>
              <a:chExt cx="834794" cy="357190"/>
            </a:xfrm>
          </p:grpSpPr>
          <p:sp>
            <p:nvSpPr>
              <p:cNvPr id="75" name="Prostokąt zaokrąglony 74"/>
              <p:cNvSpPr/>
              <p:nvPr/>
            </p:nvSpPr>
            <p:spPr>
              <a:xfrm>
                <a:off x="4786314" y="1785926"/>
                <a:ext cx="834794" cy="357190"/>
              </a:xfrm>
              <a:prstGeom prst="roundRect">
                <a:avLst/>
              </a:prstGeom>
              <a:solidFill>
                <a:srgbClr val="005A9E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6" name="pole tekstowe 75"/>
              <p:cNvSpPr txBox="1"/>
              <p:nvPr/>
            </p:nvSpPr>
            <p:spPr>
              <a:xfrm>
                <a:off x="4786314" y="1785926"/>
                <a:ext cx="8347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28,6 lat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77" name="Grupa 76"/>
            <p:cNvGrpSpPr/>
            <p:nvPr/>
          </p:nvGrpSpPr>
          <p:grpSpPr>
            <a:xfrm>
              <a:off x="3018424" y="2406843"/>
              <a:ext cx="1053510" cy="307777"/>
              <a:chOff x="-1143040" y="4500570"/>
              <a:chExt cx="1053510" cy="307777"/>
            </a:xfrm>
          </p:grpSpPr>
          <p:sp>
            <p:nvSpPr>
              <p:cNvPr id="78" name="pole tekstowe 77"/>
              <p:cNvSpPr txBox="1"/>
              <p:nvPr/>
            </p:nvSpPr>
            <p:spPr>
              <a:xfrm>
                <a:off x="-1000164" y="4500570"/>
                <a:ext cx="9106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2,1 lata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9" name="Strzałka w górę 78"/>
              <p:cNvSpPr/>
              <p:nvPr/>
            </p:nvSpPr>
            <p:spPr>
              <a:xfrm>
                <a:off x="-1143040" y="4500570"/>
                <a:ext cx="142876" cy="285752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87" name="Grupa 86"/>
          <p:cNvGrpSpPr/>
          <p:nvPr/>
        </p:nvGrpSpPr>
        <p:grpSpPr>
          <a:xfrm>
            <a:off x="5357818" y="1785926"/>
            <a:ext cx="1086566" cy="928694"/>
            <a:chOff x="5357818" y="1785926"/>
            <a:chExt cx="1086566" cy="928694"/>
          </a:xfrm>
        </p:grpSpPr>
        <p:grpSp>
          <p:nvGrpSpPr>
            <p:cNvPr id="81" name="Grupa 80"/>
            <p:cNvGrpSpPr/>
            <p:nvPr/>
          </p:nvGrpSpPr>
          <p:grpSpPr>
            <a:xfrm>
              <a:off x="5357818" y="1785926"/>
              <a:ext cx="834794" cy="357190"/>
              <a:chOff x="4786314" y="1785926"/>
              <a:chExt cx="834794" cy="357190"/>
            </a:xfrm>
          </p:grpSpPr>
          <p:sp>
            <p:nvSpPr>
              <p:cNvPr id="82" name="Prostokąt zaokrąglony 81"/>
              <p:cNvSpPr/>
              <p:nvPr/>
            </p:nvSpPr>
            <p:spPr>
              <a:xfrm>
                <a:off x="4786314" y="1785926"/>
                <a:ext cx="834794" cy="357190"/>
              </a:xfrm>
              <a:prstGeom prst="roundRect">
                <a:avLst/>
              </a:prstGeom>
              <a:solidFill>
                <a:srgbClr val="008FFA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ole tekstowe 82"/>
              <p:cNvSpPr txBox="1"/>
              <p:nvPr/>
            </p:nvSpPr>
            <p:spPr>
              <a:xfrm>
                <a:off x="4786314" y="1785926"/>
                <a:ext cx="8347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26,6 lat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84" name="Grupa 83"/>
            <p:cNvGrpSpPr/>
            <p:nvPr/>
          </p:nvGrpSpPr>
          <p:grpSpPr>
            <a:xfrm>
              <a:off x="5390874" y="2406843"/>
              <a:ext cx="1053510" cy="307777"/>
              <a:chOff x="-1143040" y="4500570"/>
              <a:chExt cx="1053510" cy="307777"/>
            </a:xfrm>
          </p:grpSpPr>
          <p:sp>
            <p:nvSpPr>
              <p:cNvPr id="85" name="pole tekstowe 84"/>
              <p:cNvSpPr txBox="1"/>
              <p:nvPr/>
            </p:nvSpPr>
            <p:spPr>
              <a:xfrm>
                <a:off x="-1000164" y="4500570"/>
                <a:ext cx="9106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2,1 lata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86" name="Strzałka w górę 85"/>
              <p:cNvSpPr/>
              <p:nvPr/>
            </p:nvSpPr>
            <p:spPr>
              <a:xfrm>
                <a:off x="-1143040" y="4500570"/>
                <a:ext cx="142876" cy="285752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98" name="Grupa 97"/>
          <p:cNvGrpSpPr/>
          <p:nvPr/>
        </p:nvGrpSpPr>
        <p:grpSpPr>
          <a:xfrm>
            <a:off x="3428992" y="1357298"/>
            <a:ext cx="2214578" cy="1357322"/>
            <a:chOff x="3357554" y="3357562"/>
            <a:chExt cx="2214578" cy="1357322"/>
          </a:xfrm>
        </p:grpSpPr>
        <p:sp>
          <p:nvSpPr>
            <p:cNvPr id="91" name="pole tekstowe 90"/>
            <p:cNvSpPr txBox="1"/>
            <p:nvPr/>
          </p:nvSpPr>
          <p:spPr>
            <a:xfrm>
              <a:off x="3357554" y="3357562"/>
              <a:ext cx="22145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latin typeface="Calibri" pitchFamily="34" charset="0"/>
                </a:rPr>
                <a:t>wiek środkowy matki</a:t>
              </a:r>
              <a:endParaRPr lang="pl-PL" sz="1600" b="1" dirty="0">
                <a:latin typeface="Calibri" pitchFamily="34" charset="0"/>
              </a:endParaRPr>
            </a:p>
          </p:txBody>
        </p:sp>
        <p:grpSp>
          <p:nvGrpSpPr>
            <p:cNvPr id="92" name="Grupa 91"/>
            <p:cNvGrpSpPr/>
            <p:nvPr/>
          </p:nvGrpSpPr>
          <p:grpSpPr>
            <a:xfrm>
              <a:off x="4000496" y="3786190"/>
              <a:ext cx="834794" cy="357190"/>
              <a:chOff x="4786314" y="1785926"/>
              <a:chExt cx="834794" cy="357190"/>
            </a:xfrm>
          </p:grpSpPr>
          <p:sp>
            <p:nvSpPr>
              <p:cNvPr id="93" name="Prostokąt zaokrąglony 92"/>
              <p:cNvSpPr/>
              <p:nvPr/>
            </p:nvSpPr>
            <p:spPr>
              <a:xfrm>
                <a:off x="4786314" y="1785926"/>
                <a:ext cx="834794" cy="357190"/>
              </a:xfrm>
              <a:prstGeom prst="roundRect">
                <a:avLst/>
              </a:prstGeom>
              <a:solidFill>
                <a:srgbClr val="008FFA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4" name="pole tekstowe 93"/>
              <p:cNvSpPr txBox="1"/>
              <p:nvPr/>
            </p:nvSpPr>
            <p:spPr>
              <a:xfrm>
                <a:off x="4786314" y="1785926"/>
                <a:ext cx="8347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29,8 lat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95" name="Grupa 94"/>
            <p:cNvGrpSpPr/>
            <p:nvPr/>
          </p:nvGrpSpPr>
          <p:grpSpPr>
            <a:xfrm>
              <a:off x="3857620" y="4407107"/>
              <a:ext cx="1053510" cy="307777"/>
              <a:chOff x="-1318972" y="4500570"/>
              <a:chExt cx="1053510" cy="307777"/>
            </a:xfrm>
          </p:grpSpPr>
          <p:sp>
            <p:nvSpPr>
              <p:cNvPr id="96" name="pole tekstowe 95"/>
              <p:cNvSpPr txBox="1"/>
              <p:nvPr/>
            </p:nvSpPr>
            <p:spPr>
              <a:xfrm>
                <a:off x="-1176096" y="4500570"/>
                <a:ext cx="9106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2,7 lata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97" name="Strzałka w górę 96"/>
              <p:cNvSpPr/>
              <p:nvPr/>
            </p:nvSpPr>
            <p:spPr>
              <a:xfrm>
                <a:off x="-1318972" y="4500570"/>
                <a:ext cx="142876" cy="285752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128" name="Grupa 127"/>
          <p:cNvGrpSpPr/>
          <p:nvPr/>
        </p:nvGrpSpPr>
        <p:grpSpPr>
          <a:xfrm>
            <a:off x="142844" y="5357826"/>
            <a:ext cx="8929750" cy="785818"/>
            <a:chOff x="142844" y="5357826"/>
            <a:chExt cx="8929750" cy="785818"/>
          </a:xfrm>
        </p:grpSpPr>
        <p:sp>
          <p:nvSpPr>
            <p:cNvPr id="114" name="pole tekstowe 113"/>
            <p:cNvSpPr txBox="1"/>
            <p:nvPr/>
          </p:nvSpPr>
          <p:spPr>
            <a:xfrm>
              <a:off x="6072198" y="5357826"/>
              <a:ext cx="30003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latin typeface="Calibri" pitchFamily="34" charset="0"/>
                </a:rPr>
                <a:t>przeciętna długość trwania życia</a:t>
              </a:r>
              <a:endParaRPr lang="pl-PL" sz="1600" b="1" dirty="0">
                <a:latin typeface="Calibri" pitchFamily="34" charset="0"/>
              </a:endParaRPr>
            </a:p>
          </p:txBody>
        </p:sp>
        <p:grpSp>
          <p:nvGrpSpPr>
            <p:cNvPr id="115" name="Grupa 114"/>
            <p:cNvGrpSpPr/>
            <p:nvPr/>
          </p:nvGrpSpPr>
          <p:grpSpPr>
            <a:xfrm>
              <a:off x="1571604" y="5786454"/>
              <a:ext cx="928692" cy="357190"/>
              <a:chOff x="4746851" y="1785926"/>
              <a:chExt cx="757688" cy="357190"/>
            </a:xfrm>
          </p:grpSpPr>
          <p:sp>
            <p:nvSpPr>
              <p:cNvPr id="125" name="Prostokąt zaokrąglony 124"/>
              <p:cNvSpPr/>
              <p:nvPr/>
            </p:nvSpPr>
            <p:spPr>
              <a:xfrm>
                <a:off x="4786313" y="1785926"/>
                <a:ext cx="718226" cy="357190"/>
              </a:xfrm>
              <a:prstGeom prst="roundRect">
                <a:avLst/>
              </a:prstGeom>
              <a:solidFill>
                <a:srgbClr val="005A9E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26" name="pole tekstowe 125"/>
              <p:cNvSpPr txBox="1"/>
              <p:nvPr/>
            </p:nvSpPr>
            <p:spPr>
              <a:xfrm>
                <a:off x="4746851" y="1785926"/>
                <a:ext cx="75768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72,7 lat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16" name="Grupa 115"/>
            <p:cNvGrpSpPr/>
            <p:nvPr/>
          </p:nvGrpSpPr>
          <p:grpSpPr>
            <a:xfrm>
              <a:off x="428596" y="5835867"/>
              <a:ext cx="1053510" cy="307777"/>
              <a:chOff x="-1038546" y="4500570"/>
              <a:chExt cx="1053510" cy="307777"/>
            </a:xfrm>
          </p:grpSpPr>
          <p:sp>
            <p:nvSpPr>
              <p:cNvPr id="123" name="pole tekstowe 122"/>
              <p:cNvSpPr txBox="1"/>
              <p:nvPr/>
            </p:nvSpPr>
            <p:spPr>
              <a:xfrm>
                <a:off x="-895670" y="4500570"/>
                <a:ext cx="9106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2,0 lata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24" name="Strzałka w górę 123"/>
              <p:cNvSpPr/>
              <p:nvPr/>
            </p:nvSpPr>
            <p:spPr>
              <a:xfrm>
                <a:off x="-1038546" y="4500570"/>
                <a:ext cx="142876" cy="285752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17" name="Grupa 116"/>
            <p:cNvGrpSpPr/>
            <p:nvPr/>
          </p:nvGrpSpPr>
          <p:grpSpPr>
            <a:xfrm>
              <a:off x="6500826" y="5786454"/>
              <a:ext cx="857256" cy="357190"/>
              <a:chOff x="5054003" y="1785926"/>
              <a:chExt cx="857256" cy="357190"/>
            </a:xfrm>
          </p:grpSpPr>
          <p:sp>
            <p:nvSpPr>
              <p:cNvPr id="121" name="Prostokąt zaokrąglony 120"/>
              <p:cNvSpPr/>
              <p:nvPr/>
            </p:nvSpPr>
            <p:spPr>
              <a:xfrm>
                <a:off x="5054003" y="1785926"/>
                <a:ext cx="834794" cy="357190"/>
              </a:xfrm>
              <a:prstGeom prst="roundRect">
                <a:avLst/>
              </a:prstGeom>
              <a:solidFill>
                <a:srgbClr val="008FFA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22" name="pole tekstowe 121"/>
              <p:cNvSpPr txBox="1"/>
              <p:nvPr/>
            </p:nvSpPr>
            <p:spPr>
              <a:xfrm>
                <a:off x="5054003" y="1785926"/>
                <a:ext cx="8572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81,6 lat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18" name="Grupa 117"/>
            <p:cNvGrpSpPr/>
            <p:nvPr/>
          </p:nvGrpSpPr>
          <p:grpSpPr>
            <a:xfrm>
              <a:off x="7567994" y="5786454"/>
              <a:ext cx="1053510" cy="307777"/>
              <a:chOff x="-912809" y="4500570"/>
              <a:chExt cx="1053510" cy="307777"/>
            </a:xfrm>
          </p:grpSpPr>
          <p:sp>
            <p:nvSpPr>
              <p:cNvPr id="119" name="pole tekstowe 118"/>
              <p:cNvSpPr txBox="1"/>
              <p:nvPr/>
            </p:nvSpPr>
            <p:spPr>
              <a:xfrm>
                <a:off x="-769933" y="4500570"/>
                <a:ext cx="9106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2,3 lata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20" name="Strzałka w górę 119"/>
              <p:cNvSpPr/>
              <p:nvPr/>
            </p:nvSpPr>
            <p:spPr>
              <a:xfrm>
                <a:off x="-912809" y="4500570"/>
                <a:ext cx="142876" cy="285752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127" name="pole tekstowe 126"/>
            <p:cNvSpPr txBox="1"/>
            <p:nvPr/>
          </p:nvSpPr>
          <p:spPr>
            <a:xfrm>
              <a:off x="142844" y="5376462"/>
              <a:ext cx="30003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latin typeface="Calibri" pitchFamily="34" charset="0"/>
                </a:rPr>
                <a:t>przeciętna długość trwania życia</a:t>
              </a:r>
              <a:endParaRPr lang="pl-PL" sz="1600" b="1" dirty="0">
                <a:latin typeface="Calibri" pitchFamily="34" charset="0"/>
              </a:endParaRPr>
            </a:p>
          </p:txBody>
        </p:sp>
      </p:grpSp>
      <p:sp>
        <p:nvSpPr>
          <p:cNvPr id="100" name="Prostokąt 99"/>
          <p:cNvSpPr/>
          <p:nvPr/>
        </p:nvSpPr>
        <p:spPr>
          <a:xfrm>
            <a:off x="571472" y="619764"/>
            <a:ext cx="61058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PROFIL DEMOGRAFICZNY WEDŁUG PŁCI</a:t>
            </a:r>
            <a:endParaRPr lang="pl-PL" sz="2800" b="1" dirty="0">
              <a:solidFill>
                <a:srgbClr val="00277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7037E-6 L 0.2559 0.26504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" y="13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L -0.27292 0.26944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" y="13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7037E-7 L -0.28142 0.116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" y="58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7037E-7 L 0.24358 0.116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58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59259E-6 L -0.15052 0.20324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" y="102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59259E-6 L 0.1283 0.20324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" y="102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35" grpId="0"/>
      <p:bldP spid="72" grpId="0"/>
      <p:bldP spid="73" grpId="0"/>
      <p:bldP spid="7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2"/>
          <p:cNvSpPr txBox="1">
            <a:spLocks/>
          </p:cNvSpPr>
          <p:nvPr/>
        </p:nvSpPr>
        <p:spPr>
          <a:xfrm>
            <a:off x="5072067" y="0"/>
            <a:ext cx="4071934" cy="357166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l-PL" sz="1600" b="1" dirty="0" smtClean="0">
                <a:solidFill>
                  <a:schemeClr val="bg1"/>
                </a:solidFill>
                <a:latin typeface="Calibri" pitchFamily="34" charset="0"/>
              </a:rPr>
              <a:t>Charakterystyka demograficzna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2643174" y="4835735"/>
            <a:ext cx="39112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l-PL" sz="1600" b="1" dirty="0" smtClean="0">
                <a:latin typeface="Calibri" pitchFamily="34" charset="0"/>
              </a:rPr>
              <a:t>Współczynnik obciążenia demograficznego*</a:t>
            </a:r>
          </a:p>
        </p:txBody>
      </p:sp>
      <p:sp>
        <p:nvSpPr>
          <p:cNvPr id="15" name="pole tekstowe 14"/>
          <p:cNvSpPr txBox="1"/>
          <p:nvPr/>
        </p:nvSpPr>
        <p:spPr>
          <a:xfrm>
            <a:off x="1142976" y="6286520"/>
            <a:ext cx="6841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l-PL" sz="1400" dirty="0" smtClean="0">
                <a:latin typeface="Calibri" pitchFamily="34" charset="0"/>
              </a:rPr>
              <a:t>* Osoby w wieku przedprodukcyjnym i poprodukcyjnym na 100 osób w wieku produkcyjnym</a:t>
            </a:r>
          </a:p>
        </p:txBody>
      </p:sp>
      <p:graphicFrame>
        <p:nvGraphicFramePr>
          <p:cNvPr id="25" name="Wykres 24"/>
          <p:cNvGraphicFramePr/>
          <p:nvPr/>
        </p:nvGraphicFramePr>
        <p:xfrm>
          <a:off x="714348" y="1357298"/>
          <a:ext cx="3357554" cy="2266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pole tekstowe 25"/>
          <p:cNvSpPr txBox="1"/>
          <p:nvPr/>
        </p:nvSpPr>
        <p:spPr>
          <a:xfrm>
            <a:off x="2000232" y="1285860"/>
            <a:ext cx="7528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Kobiety</a:t>
            </a:r>
            <a:endParaRPr lang="pl-PL" sz="1400" b="1" dirty="0">
              <a:latin typeface="Calibri" pitchFamily="34" charset="0"/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6143636" y="1285860"/>
            <a:ext cx="9419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Mężczyźni</a:t>
            </a:r>
            <a:endParaRPr lang="pl-PL" sz="1400" b="1" dirty="0">
              <a:latin typeface="Calibri" pitchFamily="34" charset="0"/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2813767" y="3478413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latin typeface="Calibri" pitchFamily="34" charset="0"/>
              </a:rPr>
              <a:t>2012 r.</a:t>
            </a:r>
            <a:endParaRPr lang="pl-PL" sz="1400" b="1" dirty="0">
              <a:latin typeface="Calibri" pitchFamily="34" charset="0"/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1285852" y="3478413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latin typeface="Calibri" pitchFamily="34" charset="0"/>
              </a:rPr>
              <a:t>2002 r.</a:t>
            </a:r>
            <a:endParaRPr lang="pl-PL" sz="1400" b="1" dirty="0">
              <a:latin typeface="Calibri" pitchFamily="34" charset="0"/>
            </a:endParaRPr>
          </a:p>
        </p:txBody>
      </p:sp>
      <p:sp>
        <p:nvSpPr>
          <p:cNvPr id="31" name="pole tekstowe 30"/>
          <p:cNvSpPr txBox="1"/>
          <p:nvPr/>
        </p:nvSpPr>
        <p:spPr>
          <a:xfrm>
            <a:off x="7171485" y="3500438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latin typeface="Calibri" pitchFamily="34" charset="0"/>
              </a:rPr>
              <a:t>2012 r.</a:t>
            </a:r>
            <a:endParaRPr lang="pl-PL" sz="1400" b="1" dirty="0">
              <a:latin typeface="Calibri" pitchFamily="34" charset="0"/>
            </a:endParaRPr>
          </a:p>
        </p:txBody>
      </p:sp>
      <p:sp>
        <p:nvSpPr>
          <p:cNvPr id="32" name="pole tekstowe 31"/>
          <p:cNvSpPr txBox="1"/>
          <p:nvPr/>
        </p:nvSpPr>
        <p:spPr>
          <a:xfrm>
            <a:off x="5544415" y="3500438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latin typeface="Calibri" pitchFamily="34" charset="0"/>
              </a:rPr>
              <a:t>2002 r.</a:t>
            </a:r>
            <a:endParaRPr lang="pl-PL" sz="1400" b="1" dirty="0">
              <a:latin typeface="Calibri" pitchFamily="34" charset="0"/>
            </a:endParaRPr>
          </a:p>
        </p:txBody>
      </p:sp>
      <p:sp>
        <p:nvSpPr>
          <p:cNvPr id="33" name="Prostokąt zaokrąglony 32"/>
          <p:cNvSpPr/>
          <p:nvPr/>
        </p:nvSpPr>
        <p:spPr>
          <a:xfrm>
            <a:off x="2140258" y="4023874"/>
            <a:ext cx="354340" cy="239394"/>
          </a:xfrm>
          <a:prstGeom prst="roundRect">
            <a:avLst/>
          </a:prstGeom>
          <a:solidFill>
            <a:srgbClr val="65BDFF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34" name="pole tekstowe 33"/>
          <p:cNvSpPr txBox="1"/>
          <p:nvPr/>
        </p:nvSpPr>
        <p:spPr>
          <a:xfrm>
            <a:off x="2500298" y="4000504"/>
            <a:ext cx="15716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latin typeface="Calibri" pitchFamily="34" charset="0"/>
              </a:rPr>
              <a:t>przedprodukcyjny</a:t>
            </a:r>
            <a:br>
              <a:rPr lang="pl-PL" sz="1400" dirty="0" smtClean="0">
                <a:latin typeface="Calibri" pitchFamily="34" charset="0"/>
              </a:rPr>
            </a:br>
            <a:r>
              <a:rPr lang="pl-PL" sz="1200" dirty="0" smtClean="0">
                <a:latin typeface="Calibri" pitchFamily="34" charset="0"/>
              </a:rPr>
              <a:t>(0-17 lat)</a:t>
            </a:r>
            <a:endParaRPr lang="pl-PL" sz="1200" dirty="0">
              <a:latin typeface="Calibri" pitchFamily="34" charset="0"/>
            </a:endParaRPr>
          </a:p>
        </p:txBody>
      </p:sp>
      <p:sp>
        <p:nvSpPr>
          <p:cNvPr id="35" name="Prostokąt zaokrąglony 34"/>
          <p:cNvSpPr/>
          <p:nvPr/>
        </p:nvSpPr>
        <p:spPr>
          <a:xfrm>
            <a:off x="4071934" y="4047244"/>
            <a:ext cx="354340" cy="239394"/>
          </a:xfrm>
          <a:prstGeom prst="roundRect">
            <a:avLst/>
          </a:prstGeom>
          <a:solidFill>
            <a:srgbClr val="005A9E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37" name="pole tekstowe 36"/>
          <p:cNvSpPr txBox="1"/>
          <p:nvPr/>
        </p:nvSpPr>
        <p:spPr>
          <a:xfrm>
            <a:off x="844114" y="4004129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latin typeface="Calibri" pitchFamily="34" charset="0"/>
              </a:rPr>
              <a:t>Wiek:</a:t>
            </a:r>
            <a:endParaRPr lang="pl-PL" sz="1400" dirty="0">
              <a:latin typeface="Calibri" pitchFamily="34" charset="0"/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4286248" y="4000504"/>
            <a:ext cx="178595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latin typeface="Calibri" pitchFamily="34" charset="0"/>
              </a:rPr>
              <a:t>produkcyjny</a:t>
            </a:r>
            <a:br>
              <a:rPr lang="pl-PL" sz="1400" dirty="0" smtClean="0">
                <a:latin typeface="Calibri" pitchFamily="34" charset="0"/>
              </a:rPr>
            </a:br>
            <a:r>
              <a:rPr lang="pl-PL" sz="1200" dirty="0" smtClean="0">
                <a:latin typeface="Calibri" pitchFamily="34" charset="0"/>
              </a:rPr>
              <a:t>(18-59 lat kobiety,</a:t>
            </a:r>
          </a:p>
          <a:p>
            <a:pPr algn="ctr"/>
            <a:r>
              <a:rPr lang="pl-PL" sz="1200" dirty="0" smtClean="0">
                <a:latin typeface="Calibri" pitchFamily="34" charset="0"/>
              </a:rPr>
              <a:t>18-64 lata mężczyźni)</a:t>
            </a:r>
            <a:endParaRPr lang="pl-PL" sz="1200" dirty="0">
              <a:latin typeface="Calibri" pitchFamily="34" charset="0"/>
            </a:endParaRPr>
          </a:p>
        </p:txBody>
      </p:sp>
      <p:sp>
        <p:nvSpPr>
          <p:cNvPr id="39" name="Prostokąt zaokrąglony 38"/>
          <p:cNvSpPr/>
          <p:nvPr/>
        </p:nvSpPr>
        <p:spPr>
          <a:xfrm>
            <a:off x="6000760" y="4047244"/>
            <a:ext cx="354340" cy="239394"/>
          </a:xfrm>
          <a:prstGeom prst="roundRect">
            <a:avLst/>
          </a:prstGeom>
          <a:solidFill>
            <a:srgbClr val="00113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40" name="pole tekstowe 39"/>
          <p:cNvSpPr txBox="1"/>
          <p:nvPr/>
        </p:nvSpPr>
        <p:spPr>
          <a:xfrm>
            <a:off x="6215074" y="4000504"/>
            <a:ext cx="178595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latin typeface="Calibri" pitchFamily="34" charset="0"/>
              </a:rPr>
              <a:t>poprodukcyjny</a:t>
            </a:r>
            <a:br>
              <a:rPr lang="pl-PL" sz="1400" dirty="0" smtClean="0">
                <a:latin typeface="Calibri" pitchFamily="34" charset="0"/>
              </a:rPr>
            </a:br>
            <a:r>
              <a:rPr lang="pl-PL" sz="1200" dirty="0" smtClean="0">
                <a:latin typeface="Calibri" pitchFamily="34" charset="0"/>
              </a:rPr>
              <a:t>(60 lat i więcej kobiety,</a:t>
            </a:r>
          </a:p>
          <a:p>
            <a:pPr algn="ctr"/>
            <a:r>
              <a:rPr lang="pl-PL" sz="1200" dirty="0" smtClean="0">
                <a:latin typeface="Calibri" pitchFamily="34" charset="0"/>
              </a:rPr>
              <a:t>65 lat i więcej mężczyźni)</a:t>
            </a:r>
            <a:endParaRPr lang="pl-PL" sz="1200" dirty="0">
              <a:latin typeface="Calibri" pitchFamily="34" charset="0"/>
            </a:endParaRPr>
          </a:p>
        </p:txBody>
      </p:sp>
      <p:graphicFrame>
        <p:nvGraphicFramePr>
          <p:cNvPr id="41" name="Wykres 40"/>
          <p:cNvGraphicFramePr/>
          <p:nvPr/>
        </p:nvGraphicFramePr>
        <p:xfrm>
          <a:off x="4929190" y="1357298"/>
          <a:ext cx="3500462" cy="2286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4" name="Grupa 63"/>
          <p:cNvGrpSpPr/>
          <p:nvPr/>
        </p:nvGrpSpPr>
        <p:grpSpPr>
          <a:xfrm>
            <a:off x="1736942" y="5305024"/>
            <a:ext cx="1106906" cy="338554"/>
            <a:chOff x="1500166" y="5233586"/>
            <a:chExt cx="1106906" cy="338554"/>
          </a:xfrm>
        </p:grpSpPr>
        <p:sp>
          <p:nvSpPr>
            <p:cNvPr id="44" name="Prostokąt zaokrąglony 43"/>
            <p:cNvSpPr/>
            <p:nvPr/>
          </p:nvSpPr>
          <p:spPr>
            <a:xfrm>
              <a:off x="1514150" y="5267752"/>
              <a:ext cx="1092922" cy="304388"/>
            </a:xfrm>
            <a:prstGeom prst="roundRect">
              <a:avLst/>
            </a:prstGeom>
            <a:solidFill>
              <a:srgbClr val="008DF6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00"/>
            </a:p>
          </p:txBody>
        </p:sp>
        <p:sp>
          <p:nvSpPr>
            <p:cNvPr id="46" name="pole tekstowe 45"/>
            <p:cNvSpPr txBox="1"/>
            <p:nvPr/>
          </p:nvSpPr>
          <p:spPr>
            <a:xfrm>
              <a:off x="1500166" y="5233586"/>
              <a:ext cx="110690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Aft>
                  <a:spcPts val="1200"/>
                </a:spcAft>
              </a:pPr>
              <a:r>
                <a:rPr lang="pl-PL" sz="1600" b="1" dirty="0" smtClean="0">
                  <a:solidFill>
                    <a:schemeClr val="bg1"/>
                  </a:solidFill>
                  <a:latin typeface="Calibri" pitchFamily="34" charset="0"/>
                </a:rPr>
                <a:t>72,4 osoby</a:t>
              </a:r>
              <a:endParaRPr lang="pl-PL" sz="16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48" name="Grupa 47"/>
          <p:cNvGrpSpPr/>
          <p:nvPr/>
        </p:nvGrpSpPr>
        <p:grpSpPr>
          <a:xfrm>
            <a:off x="3022826" y="5357826"/>
            <a:ext cx="1217850" cy="307777"/>
            <a:chOff x="-1143040" y="4500570"/>
            <a:chExt cx="1217850" cy="307777"/>
          </a:xfrm>
        </p:grpSpPr>
        <p:sp>
          <p:nvSpPr>
            <p:cNvPr id="49" name="pole tekstowe 48"/>
            <p:cNvSpPr txBox="1"/>
            <p:nvPr/>
          </p:nvSpPr>
          <p:spPr>
            <a:xfrm>
              <a:off x="-1000164" y="4500570"/>
              <a:ext cx="10749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1,3 osoby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50" name="Strzałka w górę 49"/>
            <p:cNvSpPr/>
            <p:nvPr/>
          </p:nvSpPr>
          <p:spPr>
            <a:xfrm>
              <a:off x="-1143040" y="4500570"/>
              <a:ext cx="142876" cy="285752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51" name="pole tekstowe 50"/>
          <p:cNvSpPr txBox="1"/>
          <p:nvPr/>
        </p:nvSpPr>
        <p:spPr>
          <a:xfrm>
            <a:off x="3165702" y="5692991"/>
            <a:ext cx="183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rgbClr val="001642"/>
                </a:solidFill>
                <a:latin typeface="Calibri" pitchFamily="34" charset="0"/>
              </a:rPr>
              <a:t>w stosunku do 2002 r.</a:t>
            </a:r>
            <a:endParaRPr lang="pl-PL" sz="1400" dirty="0">
              <a:solidFill>
                <a:srgbClr val="001642"/>
              </a:solidFill>
              <a:latin typeface="Calibri" pitchFamily="34" charset="0"/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1957621" y="5692991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22340E"/>
                </a:solidFill>
                <a:latin typeface="Calibri" pitchFamily="34" charset="0"/>
              </a:rPr>
              <a:t>2012 r.</a:t>
            </a:r>
            <a:endParaRPr lang="pl-PL" sz="1400" b="1" dirty="0">
              <a:solidFill>
                <a:srgbClr val="22340E"/>
              </a:solidFill>
              <a:latin typeface="Calibri" pitchFamily="34" charset="0"/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6243901" y="5692991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22340E"/>
                </a:solidFill>
                <a:latin typeface="Calibri" pitchFamily="34" charset="0"/>
              </a:rPr>
              <a:t>2012 r.</a:t>
            </a:r>
            <a:endParaRPr lang="pl-PL" sz="1400" b="1" dirty="0">
              <a:solidFill>
                <a:srgbClr val="22340E"/>
              </a:solidFill>
              <a:latin typeface="Calibri" pitchFamily="34" charset="0"/>
            </a:endParaRPr>
          </a:p>
        </p:txBody>
      </p:sp>
      <p:grpSp>
        <p:nvGrpSpPr>
          <p:cNvPr id="65" name="Grupa 64"/>
          <p:cNvGrpSpPr/>
          <p:nvPr/>
        </p:nvGrpSpPr>
        <p:grpSpPr>
          <a:xfrm>
            <a:off x="6037206" y="5305024"/>
            <a:ext cx="1092922" cy="338554"/>
            <a:chOff x="5514678" y="5233586"/>
            <a:chExt cx="1092922" cy="338554"/>
          </a:xfrm>
        </p:grpSpPr>
        <p:sp>
          <p:nvSpPr>
            <p:cNvPr id="52" name="Prostokąt zaokrąglony 51"/>
            <p:cNvSpPr/>
            <p:nvPr/>
          </p:nvSpPr>
          <p:spPr>
            <a:xfrm>
              <a:off x="5514678" y="5267752"/>
              <a:ext cx="1092922" cy="304388"/>
            </a:xfrm>
            <a:prstGeom prst="roundRect">
              <a:avLst/>
            </a:prstGeom>
            <a:solidFill>
              <a:srgbClr val="008DF6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00"/>
            </a:p>
          </p:txBody>
        </p:sp>
        <p:sp>
          <p:nvSpPr>
            <p:cNvPr id="54" name="pole tekstowe 53"/>
            <p:cNvSpPr txBox="1"/>
            <p:nvPr/>
          </p:nvSpPr>
          <p:spPr>
            <a:xfrm>
              <a:off x="5562052" y="5233586"/>
              <a:ext cx="10102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Aft>
                  <a:spcPts val="1200"/>
                </a:spcAft>
              </a:pPr>
              <a:r>
                <a:rPr lang="pl-PL" sz="1600" b="1" dirty="0" smtClean="0">
                  <a:solidFill>
                    <a:schemeClr val="bg1"/>
                  </a:solidFill>
                  <a:latin typeface="Calibri" pitchFamily="34" charset="0"/>
                </a:rPr>
                <a:t>46,6 osób</a:t>
              </a:r>
              <a:endParaRPr lang="pl-PL" sz="16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58" name="pole tekstowe 57"/>
          <p:cNvSpPr txBox="1"/>
          <p:nvPr/>
        </p:nvSpPr>
        <p:spPr>
          <a:xfrm>
            <a:off x="7309106" y="5692991"/>
            <a:ext cx="183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rgbClr val="001642"/>
                </a:solidFill>
                <a:latin typeface="Calibri" pitchFamily="34" charset="0"/>
              </a:rPr>
              <a:t>w stosunku do 2002 r.</a:t>
            </a:r>
            <a:endParaRPr lang="pl-PL" sz="1400" dirty="0">
              <a:solidFill>
                <a:srgbClr val="001642"/>
              </a:solidFill>
              <a:latin typeface="Calibri" pitchFamily="34" charset="0"/>
            </a:endParaRPr>
          </a:p>
        </p:txBody>
      </p:sp>
      <p:grpSp>
        <p:nvGrpSpPr>
          <p:cNvPr id="61" name="Grupa 38"/>
          <p:cNvGrpSpPr/>
          <p:nvPr/>
        </p:nvGrpSpPr>
        <p:grpSpPr>
          <a:xfrm>
            <a:off x="7237668" y="5357826"/>
            <a:ext cx="1185455" cy="334036"/>
            <a:chOff x="8286776" y="5738170"/>
            <a:chExt cx="1185455" cy="334036"/>
          </a:xfrm>
        </p:grpSpPr>
        <p:sp>
          <p:nvSpPr>
            <p:cNvPr id="62" name="pole tekstowe 61"/>
            <p:cNvSpPr txBox="1"/>
            <p:nvPr/>
          </p:nvSpPr>
          <p:spPr>
            <a:xfrm>
              <a:off x="8397257" y="5738170"/>
              <a:ext cx="10749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0070C0"/>
                  </a:solidFill>
                  <a:latin typeface="Calibri" pitchFamily="34" charset="0"/>
                </a:rPr>
                <a:t>o  5,2 osoby</a:t>
              </a:r>
              <a:endParaRPr lang="pl-PL" sz="1400" b="1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sp>
          <p:nvSpPr>
            <p:cNvPr id="63" name="Strzałka w dół 62"/>
            <p:cNvSpPr/>
            <p:nvPr/>
          </p:nvSpPr>
          <p:spPr>
            <a:xfrm>
              <a:off x="8286776" y="5786454"/>
              <a:ext cx="142876" cy="285752"/>
            </a:xfrm>
            <a:prstGeom prst="down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42" name="Prostokąt 41"/>
          <p:cNvSpPr/>
          <p:nvPr/>
        </p:nvSpPr>
        <p:spPr>
          <a:xfrm>
            <a:off x="571472" y="619764"/>
            <a:ext cx="78551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LUDNOŚĆ WEDŁUG EKONOMICZNYCH GRUP WIEKU</a:t>
            </a:r>
            <a:endParaRPr lang="pl-PL" sz="2800" b="1" dirty="0">
              <a:solidFill>
                <a:srgbClr val="00277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51" grpId="0"/>
      <p:bldP spid="45" grpId="0"/>
      <p:bldP spid="53" grpId="0"/>
      <p:bldP spid="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upa 43"/>
          <p:cNvGrpSpPr/>
          <p:nvPr/>
        </p:nvGrpSpPr>
        <p:grpSpPr>
          <a:xfrm>
            <a:off x="4643438" y="1214422"/>
            <a:ext cx="3722765" cy="2571768"/>
            <a:chOff x="4572000" y="1214422"/>
            <a:chExt cx="3722765" cy="2571768"/>
          </a:xfrm>
        </p:grpSpPr>
        <p:graphicFrame>
          <p:nvGraphicFramePr>
            <p:cNvPr id="20" name="Wykres 19"/>
            <p:cNvGraphicFramePr>
              <a:graphicFrameLocks/>
            </p:cNvGraphicFramePr>
            <p:nvPr/>
          </p:nvGraphicFramePr>
          <p:xfrm>
            <a:off x="4572000" y="1214422"/>
            <a:ext cx="3500462" cy="25717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1" name="Schemat blokowy: proces 20"/>
            <p:cNvSpPr/>
            <p:nvPr/>
          </p:nvSpPr>
          <p:spPr>
            <a:xfrm flipH="1" flipV="1">
              <a:off x="7643834" y="3286124"/>
              <a:ext cx="500066" cy="142876"/>
            </a:xfrm>
            <a:prstGeom prst="flowChartProcess">
              <a:avLst/>
            </a:prstGeom>
            <a:solidFill>
              <a:srgbClr val="314B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2" name="Prostokąt 21"/>
            <p:cNvSpPr/>
            <p:nvPr/>
          </p:nvSpPr>
          <p:spPr>
            <a:xfrm flipH="1" flipV="1">
              <a:off x="7643834" y="2428868"/>
              <a:ext cx="500066" cy="857256"/>
            </a:xfrm>
            <a:prstGeom prst="rect">
              <a:avLst/>
            </a:prstGeom>
            <a:solidFill>
              <a:srgbClr val="4F7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3" name="pole tekstowe 22"/>
            <p:cNvSpPr txBox="1"/>
            <p:nvPr/>
          </p:nvSpPr>
          <p:spPr>
            <a:xfrm>
              <a:off x="7500958" y="2643182"/>
              <a:ext cx="78028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50" b="1" dirty="0" smtClean="0">
                  <a:solidFill>
                    <a:schemeClr val="bg1"/>
                  </a:solidFill>
                  <a:latin typeface="Calibri" pitchFamily="34" charset="0"/>
                </a:rPr>
                <a:t>pracujący</a:t>
              </a:r>
              <a:br>
                <a:rPr lang="pl-PL" sz="1050" b="1" dirty="0" smtClean="0">
                  <a:solidFill>
                    <a:schemeClr val="bg1"/>
                  </a:solidFill>
                  <a:latin typeface="Calibri" pitchFamily="34" charset="0"/>
                </a:rPr>
              </a:br>
              <a:r>
                <a:rPr lang="pl-PL" sz="1050" b="1" dirty="0" smtClean="0">
                  <a:solidFill>
                    <a:schemeClr val="bg1"/>
                  </a:solidFill>
                  <a:latin typeface="Calibri" pitchFamily="34" charset="0"/>
                </a:rPr>
                <a:t>55,1%</a:t>
              </a:r>
              <a:endParaRPr lang="pl-PL" sz="105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4" name="pole tekstowe 23"/>
            <p:cNvSpPr txBox="1"/>
            <p:nvPr/>
          </p:nvSpPr>
          <p:spPr>
            <a:xfrm>
              <a:off x="7500958" y="3357562"/>
              <a:ext cx="793807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050" b="1" dirty="0" smtClean="0">
                  <a:latin typeface="Calibri" pitchFamily="34" charset="0"/>
                </a:rPr>
                <a:t>bezrobotni</a:t>
              </a:r>
              <a:br>
                <a:rPr lang="pl-PL" sz="1050" b="1" dirty="0" smtClean="0">
                  <a:latin typeface="Calibri" pitchFamily="34" charset="0"/>
                </a:rPr>
              </a:br>
              <a:r>
                <a:rPr lang="pl-PL" sz="1050" b="1" dirty="0" smtClean="0">
                  <a:latin typeface="Calibri" pitchFamily="34" charset="0"/>
                </a:rPr>
                <a:t>4,7%</a:t>
              </a:r>
              <a:endParaRPr lang="pl-PL" sz="1050" b="1" dirty="0">
                <a:latin typeface="Calibri" pitchFamily="34" charset="0"/>
              </a:endParaRPr>
            </a:p>
          </p:txBody>
        </p:sp>
        <p:cxnSp>
          <p:nvCxnSpPr>
            <p:cNvPr id="25" name="Łącznik prosty 24"/>
            <p:cNvCxnSpPr/>
            <p:nvPr/>
          </p:nvCxnSpPr>
          <p:spPr>
            <a:xfrm>
              <a:off x="6786578" y="2000240"/>
              <a:ext cx="857256" cy="428628"/>
            </a:xfrm>
            <a:prstGeom prst="line">
              <a:avLst/>
            </a:prstGeom>
            <a:ln>
              <a:solidFill>
                <a:srgbClr val="5F5F5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y 25"/>
            <p:cNvCxnSpPr/>
            <p:nvPr/>
          </p:nvCxnSpPr>
          <p:spPr>
            <a:xfrm>
              <a:off x="6643702" y="3429000"/>
              <a:ext cx="1000132" cy="1588"/>
            </a:xfrm>
            <a:prstGeom prst="line">
              <a:avLst/>
            </a:prstGeom>
            <a:ln>
              <a:solidFill>
                <a:srgbClr val="5F5F5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pole tekstowe 30"/>
          <p:cNvSpPr txBox="1"/>
          <p:nvPr/>
        </p:nvSpPr>
        <p:spPr>
          <a:xfrm>
            <a:off x="3428992" y="4000504"/>
            <a:ext cx="20960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l-PL" sz="1600" b="1" dirty="0" smtClean="0">
                <a:solidFill>
                  <a:srgbClr val="24370F"/>
                </a:solidFill>
                <a:latin typeface="Calibri" pitchFamily="34" charset="0"/>
              </a:rPr>
              <a:t>Wskaźnik zatrudnienia</a:t>
            </a:r>
          </a:p>
        </p:txBody>
      </p:sp>
      <p:sp>
        <p:nvSpPr>
          <p:cNvPr id="27" name="Symbol zastępczy zawartości 2"/>
          <p:cNvSpPr txBox="1">
            <a:spLocks/>
          </p:cNvSpPr>
          <p:nvPr/>
        </p:nvSpPr>
        <p:spPr>
          <a:xfrm>
            <a:off x="5072067" y="0"/>
            <a:ext cx="4071934" cy="285728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9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l-PL" sz="1600" b="1" dirty="0" smtClean="0">
                <a:solidFill>
                  <a:schemeClr val="bg1"/>
                </a:solidFill>
                <a:latin typeface="Calibri" pitchFamily="34" charset="0"/>
              </a:rPr>
              <a:t>Aktywność ekonomiczna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grpSp>
        <p:nvGrpSpPr>
          <p:cNvPr id="28" name="Grupa 27"/>
          <p:cNvGrpSpPr/>
          <p:nvPr/>
        </p:nvGrpSpPr>
        <p:grpSpPr>
          <a:xfrm>
            <a:off x="3857620" y="4572008"/>
            <a:ext cx="1335254" cy="307777"/>
            <a:chOff x="-1143040" y="4500570"/>
            <a:chExt cx="1335254" cy="307777"/>
          </a:xfrm>
        </p:grpSpPr>
        <p:sp>
          <p:nvSpPr>
            <p:cNvPr id="29" name="pole tekstowe 28"/>
            <p:cNvSpPr txBox="1"/>
            <p:nvPr/>
          </p:nvSpPr>
          <p:spPr>
            <a:xfrm>
              <a:off x="-1000164" y="4500570"/>
              <a:ext cx="11923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6,1 p. proc.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30" name="Strzałka w górę 29"/>
            <p:cNvSpPr/>
            <p:nvPr/>
          </p:nvSpPr>
          <p:spPr>
            <a:xfrm>
              <a:off x="-1143040" y="4500570"/>
              <a:ext cx="142876" cy="285752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32" name="Grupa 31"/>
          <p:cNvGrpSpPr/>
          <p:nvPr/>
        </p:nvGrpSpPr>
        <p:grpSpPr>
          <a:xfrm>
            <a:off x="3857620" y="5715016"/>
            <a:ext cx="1335254" cy="307777"/>
            <a:chOff x="-1143040" y="5786454"/>
            <a:chExt cx="1335254" cy="307777"/>
          </a:xfrm>
        </p:grpSpPr>
        <p:sp>
          <p:nvSpPr>
            <p:cNvPr id="34" name="pole tekstowe 33"/>
            <p:cNvSpPr txBox="1"/>
            <p:nvPr/>
          </p:nvSpPr>
          <p:spPr>
            <a:xfrm>
              <a:off x="-1000164" y="5786454"/>
              <a:ext cx="11923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0070C0"/>
                  </a:solidFill>
                  <a:latin typeface="Calibri" pitchFamily="34" charset="0"/>
                </a:rPr>
                <a:t>o  9,0 p. proc.</a:t>
              </a:r>
              <a:endParaRPr lang="pl-PL" sz="1400" b="1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sp>
          <p:nvSpPr>
            <p:cNvPr id="35" name="Strzałka w dół 34"/>
            <p:cNvSpPr/>
            <p:nvPr/>
          </p:nvSpPr>
          <p:spPr>
            <a:xfrm>
              <a:off x="-1143040" y="5804694"/>
              <a:ext cx="142876" cy="285752"/>
            </a:xfrm>
            <a:prstGeom prst="down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36" name="pole tekstowe 35"/>
          <p:cNvSpPr txBox="1"/>
          <p:nvPr/>
        </p:nvSpPr>
        <p:spPr>
          <a:xfrm>
            <a:off x="3643306" y="5286388"/>
            <a:ext cx="16529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l-PL" sz="1600" b="1" dirty="0" smtClean="0">
                <a:solidFill>
                  <a:srgbClr val="20300E"/>
                </a:solidFill>
                <a:latin typeface="Calibri" pitchFamily="34" charset="0"/>
              </a:rPr>
              <a:t>Stopa bezrobocia</a:t>
            </a:r>
            <a:endParaRPr lang="pl-PL" sz="1600" b="1" dirty="0">
              <a:solidFill>
                <a:srgbClr val="20300E"/>
              </a:solidFill>
              <a:latin typeface="Calibri" pitchFamily="34" charset="0"/>
            </a:endParaRPr>
          </a:p>
        </p:txBody>
      </p:sp>
      <p:sp>
        <p:nvSpPr>
          <p:cNvPr id="39" name="Prostokąt 38"/>
          <p:cNvSpPr/>
          <p:nvPr/>
        </p:nvSpPr>
        <p:spPr>
          <a:xfrm>
            <a:off x="1714480" y="4572008"/>
            <a:ext cx="857256" cy="357190"/>
          </a:xfrm>
          <a:prstGeom prst="rect">
            <a:avLst/>
          </a:prstGeom>
          <a:solidFill>
            <a:srgbClr val="4F7921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ole tekstowe 39"/>
          <p:cNvSpPr txBox="1"/>
          <p:nvPr/>
        </p:nvSpPr>
        <p:spPr>
          <a:xfrm>
            <a:off x="1785918" y="4572008"/>
            <a:ext cx="699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l-PL" sz="1600" b="1" dirty="0" smtClean="0">
                <a:solidFill>
                  <a:schemeClr val="bg1"/>
                </a:solidFill>
                <a:latin typeface="Calibri" pitchFamily="34" charset="0"/>
              </a:rPr>
              <a:t>49,0%</a:t>
            </a:r>
            <a:endParaRPr lang="pl-PL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1" name="Prostokąt 40"/>
          <p:cNvSpPr/>
          <p:nvPr/>
        </p:nvSpPr>
        <p:spPr>
          <a:xfrm>
            <a:off x="1785918" y="5786454"/>
            <a:ext cx="785818" cy="357190"/>
          </a:xfrm>
          <a:prstGeom prst="rect">
            <a:avLst/>
          </a:prstGeom>
          <a:solidFill>
            <a:srgbClr val="314B15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2" name="pole tekstowe 41"/>
          <p:cNvSpPr txBox="1"/>
          <p:nvPr/>
        </p:nvSpPr>
        <p:spPr>
          <a:xfrm>
            <a:off x="1857356" y="5786454"/>
            <a:ext cx="699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l-PL" sz="1600" b="1" dirty="0" smtClean="0">
                <a:solidFill>
                  <a:schemeClr val="bg1"/>
                </a:solidFill>
                <a:latin typeface="Calibri" pitchFamily="34" charset="0"/>
              </a:rPr>
              <a:t>16,9%</a:t>
            </a:r>
            <a:endParaRPr lang="pl-PL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5" name="Prostokąt 44"/>
          <p:cNvSpPr/>
          <p:nvPr/>
        </p:nvSpPr>
        <p:spPr>
          <a:xfrm>
            <a:off x="6429388" y="4572008"/>
            <a:ext cx="857256" cy="357190"/>
          </a:xfrm>
          <a:prstGeom prst="rect">
            <a:avLst/>
          </a:prstGeom>
          <a:solidFill>
            <a:srgbClr val="4F7921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6" name="pole tekstowe 45"/>
          <p:cNvSpPr txBox="1"/>
          <p:nvPr/>
        </p:nvSpPr>
        <p:spPr>
          <a:xfrm>
            <a:off x="6500826" y="4572008"/>
            <a:ext cx="699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l-PL" sz="1600" b="1" dirty="0" smtClean="0">
                <a:solidFill>
                  <a:schemeClr val="bg1"/>
                </a:solidFill>
                <a:latin typeface="Calibri" pitchFamily="34" charset="0"/>
              </a:rPr>
              <a:t>55,1%</a:t>
            </a:r>
            <a:endParaRPr lang="pl-PL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43" name="Grupa 42"/>
          <p:cNvGrpSpPr/>
          <p:nvPr/>
        </p:nvGrpSpPr>
        <p:grpSpPr>
          <a:xfrm>
            <a:off x="428596" y="1142984"/>
            <a:ext cx="3865641" cy="2709864"/>
            <a:chOff x="428596" y="1214422"/>
            <a:chExt cx="3865641" cy="2638426"/>
          </a:xfrm>
        </p:grpSpPr>
        <p:graphicFrame>
          <p:nvGraphicFramePr>
            <p:cNvPr id="19" name="Wykres 18"/>
            <p:cNvGraphicFramePr>
              <a:graphicFrameLocks/>
            </p:cNvGraphicFramePr>
            <p:nvPr/>
          </p:nvGraphicFramePr>
          <p:xfrm>
            <a:off x="428596" y="1214422"/>
            <a:ext cx="3429024" cy="26384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" name="Schemat blokowy: proces 9"/>
            <p:cNvSpPr/>
            <p:nvPr/>
          </p:nvSpPr>
          <p:spPr>
            <a:xfrm flipH="1" flipV="1">
              <a:off x="3643306" y="3286124"/>
              <a:ext cx="500066" cy="142876"/>
            </a:xfrm>
            <a:prstGeom prst="flowChartProcess">
              <a:avLst/>
            </a:prstGeom>
            <a:solidFill>
              <a:srgbClr val="314B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/>
            <p:cNvSpPr/>
            <p:nvPr/>
          </p:nvSpPr>
          <p:spPr>
            <a:xfrm flipH="1" flipV="1">
              <a:off x="3643306" y="2428868"/>
              <a:ext cx="500066" cy="857256"/>
            </a:xfrm>
            <a:prstGeom prst="rect">
              <a:avLst/>
            </a:prstGeom>
            <a:solidFill>
              <a:srgbClr val="4F7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2" name="pole tekstowe 11"/>
            <p:cNvSpPr txBox="1"/>
            <p:nvPr/>
          </p:nvSpPr>
          <p:spPr>
            <a:xfrm>
              <a:off x="3500430" y="2643182"/>
              <a:ext cx="78028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50" b="1" dirty="0" smtClean="0">
                  <a:solidFill>
                    <a:schemeClr val="bg1"/>
                  </a:solidFill>
                  <a:latin typeface="Calibri" pitchFamily="34" charset="0"/>
                </a:rPr>
                <a:t>pracujący</a:t>
              </a:r>
              <a:br>
                <a:rPr lang="pl-PL" sz="1050" b="1" dirty="0" smtClean="0">
                  <a:solidFill>
                    <a:schemeClr val="bg1"/>
                  </a:solidFill>
                  <a:latin typeface="Calibri" pitchFamily="34" charset="0"/>
                </a:rPr>
              </a:br>
              <a:r>
                <a:rPr lang="pl-PL" sz="1050" b="1" dirty="0" smtClean="0">
                  <a:solidFill>
                    <a:schemeClr val="bg1"/>
                  </a:solidFill>
                  <a:latin typeface="Calibri" pitchFamily="34" charset="0"/>
                </a:rPr>
                <a:t>49,0%</a:t>
              </a:r>
              <a:endParaRPr lang="pl-PL" sz="105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3" name="pole tekstowe 12"/>
            <p:cNvSpPr txBox="1"/>
            <p:nvPr/>
          </p:nvSpPr>
          <p:spPr>
            <a:xfrm>
              <a:off x="3500430" y="3357562"/>
              <a:ext cx="793807" cy="404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050" b="1" dirty="0" smtClean="0">
                  <a:latin typeface="Calibri" pitchFamily="34" charset="0"/>
                </a:rPr>
                <a:t>bezrobotni</a:t>
              </a:r>
              <a:br>
                <a:rPr lang="pl-PL" sz="1050" b="1" dirty="0" smtClean="0">
                  <a:latin typeface="Calibri" pitchFamily="34" charset="0"/>
                </a:rPr>
              </a:br>
              <a:r>
                <a:rPr lang="pl-PL" sz="1050" b="1" dirty="0" smtClean="0">
                  <a:latin typeface="Calibri" pitchFamily="34" charset="0"/>
                </a:rPr>
                <a:t>10,0%</a:t>
              </a:r>
              <a:endParaRPr lang="pl-PL" sz="1050" b="1" dirty="0">
                <a:latin typeface="Calibri" pitchFamily="34" charset="0"/>
              </a:endParaRPr>
            </a:p>
          </p:txBody>
        </p:sp>
        <p:cxnSp>
          <p:nvCxnSpPr>
            <p:cNvPr id="15" name="Łącznik prosty 14"/>
            <p:cNvCxnSpPr/>
            <p:nvPr/>
          </p:nvCxnSpPr>
          <p:spPr>
            <a:xfrm>
              <a:off x="2643174" y="2000240"/>
              <a:ext cx="1000132" cy="428628"/>
            </a:xfrm>
            <a:prstGeom prst="line">
              <a:avLst/>
            </a:prstGeom>
            <a:ln>
              <a:solidFill>
                <a:srgbClr val="5F5F5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Łącznik prosty 17"/>
            <p:cNvCxnSpPr/>
            <p:nvPr/>
          </p:nvCxnSpPr>
          <p:spPr>
            <a:xfrm flipV="1">
              <a:off x="2428860" y="3429000"/>
              <a:ext cx="1214446" cy="80728"/>
            </a:xfrm>
            <a:prstGeom prst="line">
              <a:avLst/>
            </a:prstGeom>
            <a:ln>
              <a:solidFill>
                <a:srgbClr val="5F5F5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Prostokąt 47"/>
          <p:cNvSpPr/>
          <p:nvPr/>
        </p:nvSpPr>
        <p:spPr>
          <a:xfrm>
            <a:off x="6500826" y="5786454"/>
            <a:ext cx="785818" cy="357190"/>
          </a:xfrm>
          <a:prstGeom prst="rect">
            <a:avLst/>
          </a:prstGeom>
          <a:solidFill>
            <a:srgbClr val="314B15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7" name="pole tekstowe 46"/>
          <p:cNvSpPr txBox="1"/>
          <p:nvPr/>
        </p:nvSpPr>
        <p:spPr>
          <a:xfrm>
            <a:off x="6500826" y="5786454"/>
            <a:ext cx="785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l-PL" sz="1600" b="1" dirty="0" smtClean="0">
                <a:solidFill>
                  <a:schemeClr val="bg1"/>
                </a:solidFill>
                <a:latin typeface="Calibri" pitchFamily="34" charset="0"/>
              </a:rPr>
              <a:t>7,9%</a:t>
            </a:r>
            <a:endParaRPr lang="pl-PL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7" name="Prostokąt 36"/>
          <p:cNvSpPr/>
          <p:nvPr/>
        </p:nvSpPr>
        <p:spPr>
          <a:xfrm>
            <a:off x="571472" y="619764"/>
            <a:ext cx="55240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LUDNOŚĆ W WIEKU 15 LAT I WIĘCEJ</a:t>
            </a:r>
            <a:endParaRPr lang="pl-PL" sz="2800" b="1" dirty="0">
              <a:solidFill>
                <a:srgbClr val="00277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Wykres 4"/>
          <p:cNvGraphicFramePr>
            <a:graphicFrameLocks/>
          </p:cNvGraphicFramePr>
          <p:nvPr/>
        </p:nvGraphicFramePr>
        <p:xfrm>
          <a:off x="928662" y="1137717"/>
          <a:ext cx="3248025" cy="2438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Wykres 5"/>
          <p:cNvGraphicFramePr>
            <a:graphicFrameLocks/>
          </p:cNvGraphicFramePr>
          <p:nvPr/>
        </p:nvGraphicFramePr>
        <p:xfrm>
          <a:off x="5072066" y="1071546"/>
          <a:ext cx="3248025" cy="2500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ymbol zastępczy zawartości 2"/>
          <p:cNvSpPr txBox="1">
            <a:spLocks/>
          </p:cNvSpPr>
          <p:nvPr/>
        </p:nvSpPr>
        <p:spPr>
          <a:xfrm>
            <a:off x="5072067" y="0"/>
            <a:ext cx="4071934" cy="285728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9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l-PL" sz="1600" b="1" dirty="0" smtClean="0">
                <a:solidFill>
                  <a:schemeClr val="bg1"/>
                </a:solidFill>
                <a:latin typeface="Calibri" pitchFamily="34" charset="0"/>
              </a:rPr>
              <a:t>Aktywność ekonomiczna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grpSp>
        <p:nvGrpSpPr>
          <p:cNvPr id="13" name="Grupa 12"/>
          <p:cNvGrpSpPr/>
          <p:nvPr/>
        </p:nvGrpSpPr>
        <p:grpSpPr>
          <a:xfrm>
            <a:off x="2022694" y="5410628"/>
            <a:ext cx="714380" cy="369332"/>
            <a:chOff x="-1143040" y="5286388"/>
            <a:chExt cx="714380" cy="369332"/>
          </a:xfrm>
        </p:grpSpPr>
        <p:sp>
          <p:nvSpPr>
            <p:cNvPr id="14" name="Prostokąt 13"/>
            <p:cNvSpPr/>
            <p:nvPr/>
          </p:nvSpPr>
          <p:spPr>
            <a:xfrm>
              <a:off x="-1143040" y="5286388"/>
              <a:ext cx="714380" cy="357190"/>
            </a:xfrm>
            <a:prstGeom prst="rect">
              <a:avLst/>
            </a:prstGeom>
            <a:solidFill>
              <a:srgbClr val="314B15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 sz="1600" dirty="0"/>
            </a:p>
          </p:txBody>
        </p:sp>
        <p:sp>
          <p:nvSpPr>
            <p:cNvPr id="15" name="pole tekstowe 14"/>
            <p:cNvSpPr txBox="1"/>
            <p:nvPr/>
          </p:nvSpPr>
          <p:spPr>
            <a:xfrm>
              <a:off x="-1071602" y="5286388"/>
              <a:ext cx="642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1200"/>
                </a:spcAft>
              </a:pPr>
              <a:r>
                <a:rPr lang="pl-PL" b="1" dirty="0" smtClean="0">
                  <a:solidFill>
                    <a:schemeClr val="bg1"/>
                  </a:solidFill>
                  <a:latin typeface="Calibri" pitchFamily="34" charset="0"/>
                </a:rPr>
                <a:t>8,3%</a:t>
              </a:r>
              <a:endParaRPr lang="pl-PL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22" name="Grupa 21"/>
          <p:cNvGrpSpPr/>
          <p:nvPr/>
        </p:nvGrpSpPr>
        <p:grpSpPr>
          <a:xfrm>
            <a:off x="6143636" y="5410628"/>
            <a:ext cx="714380" cy="357190"/>
            <a:chOff x="9286908" y="5500702"/>
            <a:chExt cx="714380" cy="357190"/>
          </a:xfrm>
        </p:grpSpPr>
        <p:sp>
          <p:nvSpPr>
            <p:cNvPr id="23" name="Prostokąt 22"/>
            <p:cNvSpPr/>
            <p:nvPr/>
          </p:nvSpPr>
          <p:spPr>
            <a:xfrm>
              <a:off x="9286908" y="5500702"/>
              <a:ext cx="714380" cy="357190"/>
            </a:xfrm>
            <a:prstGeom prst="rect">
              <a:avLst/>
            </a:prstGeom>
            <a:solidFill>
              <a:srgbClr val="314B15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4" name="pole tekstowe 23"/>
            <p:cNvSpPr txBox="1"/>
            <p:nvPr/>
          </p:nvSpPr>
          <p:spPr>
            <a:xfrm>
              <a:off x="9358346" y="5500702"/>
              <a:ext cx="6429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1200"/>
                </a:spcAft>
              </a:pPr>
              <a:r>
                <a:rPr lang="pl-PL" sz="1600" b="1" dirty="0" smtClean="0">
                  <a:solidFill>
                    <a:schemeClr val="bg1"/>
                  </a:solidFill>
                  <a:latin typeface="Calibri" pitchFamily="34" charset="0"/>
                </a:rPr>
                <a:t>7,6%</a:t>
              </a:r>
              <a:endParaRPr lang="pl-PL" sz="16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31" name="Grupa 30"/>
          <p:cNvGrpSpPr/>
          <p:nvPr/>
        </p:nvGrpSpPr>
        <p:grpSpPr>
          <a:xfrm>
            <a:off x="6072198" y="4267620"/>
            <a:ext cx="857256" cy="357190"/>
            <a:chOff x="9358346" y="4071942"/>
            <a:chExt cx="857256" cy="357190"/>
          </a:xfrm>
        </p:grpSpPr>
        <p:sp>
          <p:nvSpPr>
            <p:cNvPr id="32" name="Prostokąt 31"/>
            <p:cNvSpPr/>
            <p:nvPr/>
          </p:nvSpPr>
          <p:spPr>
            <a:xfrm>
              <a:off x="9358346" y="4071942"/>
              <a:ext cx="857256" cy="357190"/>
            </a:xfrm>
            <a:prstGeom prst="rect">
              <a:avLst/>
            </a:prstGeom>
            <a:solidFill>
              <a:srgbClr val="4F7921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bg1"/>
                </a:solidFill>
              </a:endParaRPr>
            </a:p>
          </p:txBody>
        </p:sp>
        <p:sp>
          <p:nvSpPr>
            <p:cNvPr id="33" name="pole tekstowe 32"/>
            <p:cNvSpPr txBox="1"/>
            <p:nvPr/>
          </p:nvSpPr>
          <p:spPr>
            <a:xfrm>
              <a:off x="9461843" y="4071942"/>
              <a:ext cx="6992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Aft>
                  <a:spcPts val="1200"/>
                </a:spcAft>
              </a:pPr>
              <a:r>
                <a:rPr lang="pl-PL" sz="1600" b="1" dirty="0" smtClean="0">
                  <a:solidFill>
                    <a:schemeClr val="bg1"/>
                  </a:solidFill>
                  <a:latin typeface="Calibri" pitchFamily="34" charset="0"/>
                </a:rPr>
                <a:t>63,2%</a:t>
              </a:r>
              <a:endParaRPr lang="pl-PL" sz="16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39" name="Grupa 38"/>
          <p:cNvGrpSpPr/>
          <p:nvPr/>
        </p:nvGrpSpPr>
        <p:grpSpPr>
          <a:xfrm>
            <a:off x="1951256" y="4267620"/>
            <a:ext cx="785818" cy="357190"/>
            <a:chOff x="-1143040" y="3857628"/>
            <a:chExt cx="785818" cy="357190"/>
          </a:xfrm>
        </p:grpSpPr>
        <p:sp>
          <p:nvSpPr>
            <p:cNvPr id="40" name="Prostokąt 39"/>
            <p:cNvSpPr/>
            <p:nvPr/>
          </p:nvSpPr>
          <p:spPr>
            <a:xfrm>
              <a:off x="-1143040" y="3857628"/>
              <a:ext cx="785818" cy="357190"/>
            </a:xfrm>
            <a:prstGeom prst="rect">
              <a:avLst/>
            </a:prstGeom>
            <a:solidFill>
              <a:srgbClr val="4F7921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1" name="pole tekstowe 40"/>
            <p:cNvSpPr txBox="1"/>
            <p:nvPr/>
          </p:nvSpPr>
          <p:spPr>
            <a:xfrm>
              <a:off x="-1143040" y="3857628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1200"/>
                </a:spcAft>
              </a:pPr>
              <a:r>
                <a:rPr lang="pl-PL" sz="1600" b="1" dirty="0" smtClean="0">
                  <a:solidFill>
                    <a:schemeClr val="bg1"/>
                  </a:solidFill>
                  <a:latin typeface="Calibri" pitchFamily="34" charset="0"/>
                </a:rPr>
                <a:t>47,7%</a:t>
              </a:r>
              <a:endParaRPr lang="pl-PL" sz="16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49" name="Prostokąt 48"/>
          <p:cNvSpPr/>
          <p:nvPr/>
        </p:nvSpPr>
        <p:spPr>
          <a:xfrm>
            <a:off x="571472" y="619764"/>
            <a:ext cx="58088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AKTYWNI ZAWODOWO WEDŁUG PŁCI</a:t>
            </a:r>
            <a:endParaRPr lang="pl-PL" sz="2800" b="1" dirty="0">
              <a:solidFill>
                <a:srgbClr val="002776"/>
              </a:solidFill>
            </a:endParaRPr>
          </a:p>
        </p:txBody>
      </p:sp>
      <p:sp>
        <p:nvSpPr>
          <p:cNvPr id="50" name="pole tekstowe 49"/>
          <p:cNvSpPr txBox="1"/>
          <p:nvPr/>
        </p:nvSpPr>
        <p:spPr>
          <a:xfrm>
            <a:off x="3428992" y="3857628"/>
            <a:ext cx="20960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l-PL" sz="1600" b="1" dirty="0" smtClean="0">
                <a:solidFill>
                  <a:srgbClr val="24370F"/>
                </a:solidFill>
                <a:latin typeface="Calibri" pitchFamily="34" charset="0"/>
              </a:rPr>
              <a:t>Wskaźnik zatrudnienia</a:t>
            </a:r>
          </a:p>
        </p:txBody>
      </p:sp>
      <p:sp>
        <p:nvSpPr>
          <p:cNvPr id="51" name="pole tekstowe 50"/>
          <p:cNvSpPr txBox="1"/>
          <p:nvPr/>
        </p:nvSpPr>
        <p:spPr>
          <a:xfrm>
            <a:off x="3643306" y="4929198"/>
            <a:ext cx="16529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l-PL" sz="1600" b="1" dirty="0" smtClean="0">
                <a:solidFill>
                  <a:srgbClr val="20300E"/>
                </a:solidFill>
                <a:latin typeface="Calibri" pitchFamily="34" charset="0"/>
              </a:rPr>
              <a:t>Stopa bezrobocia</a:t>
            </a:r>
            <a:endParaRPr lang="pl-PL" sz="1600" b="1" dirty="0">
              <a:solidFill>
                <a:srgbClr val="20300E"/>
              </a:solidFill>
              <a:latin typeface="Calibri" pitchFamily="34" charset="0"/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2029059" y="4602785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243105"/>
                </a:solidFill>
                <a:latin typeface="Calibri" pitchFamily="34" charset="0"/>
              </a:rPr>
              <a:t>2012 r.</a:t>
            </a:r>
            <a:endParaRPr lang="pl-PL" sz="1400" b="1" dirty="0">
              <a:solidFill>
                <a:srgbClr val="243105"/>
              </a:solidFill>
              <a:latin typeface="Calibri" pitchFamily="34" charset="0"/>
            </a:endParaRPr>
          </a:p>
        </p:txBody>
      </p:sp>
      <p:grpSp>
        <p:nvGrpSpPr>
          <p:cNvPr id="61" name="Grupa 60"/>
          <p:cNvGrpSpPr/>
          <p:nvPr/>
        </p:nvGrpSpPr>
        <p:grpSpPr>
          <a:xfrm>
            <a:off x="2902412" y="4267620"/>
            <a:ext cx="1335254" cy="307777"/>
            <a:chOff x="-1143040" y="4500570"/>
            <a:chExt cx="1335254" cy="307777"/>
          </a:xfrm>
        </p:grpSpPr>
        <p:sp>
          <p:nvSpPr>
            <p:cNvPr id="62" name="pole tekstowe 61"/>
            <p:cNvSpPr txBox="1"/>
            <p:nvPr/>
          </p:nvSpPr>
          <p:spPr>
            <a:xfrm>
              <a:off x="-1000164" y="4500570"/>
              <a:ext cx="11923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4,6 p. proc.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63" name="Strzałka w górę 62"/>
            <p:cNvSpPr/>
            <p:nvPr/>
          </p:nvSpPr>
          <p:spPr>
            <a:xfrm>
              <a:off x="-1143040" y="4500570"/>
              <a:ext cx="142876" cy="285752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64" name="pole tekstowe 63"/>
          <p:cNvSpPr txBox="1"/>
          <p:nvPr/>
        </p:nvSpPr>
        <p:spPr>
          <a:xfrm>
            <a:off x="3045288" y="4531347"/>
            <a:ext cx="183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rgbClr val="243105"/>
                </a:solidFill>
                <a:latin typeface="Calibri" pitchFamily="34" charset="0"/>
              </a:rPr>
              <a:t>w stosunku do 2002 r.</a:t>
            </a:r>
            <a:endParaRPr lang="pl-PL" sz="1400" dirty="0">
              <a:solidFill>
                <a:srgbClr val="243105"/>
              </a:solidFill>
              <a:latin typeface="Calibri" pitchFamily="34" charset="0"/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2051521" y="5745793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243105"/>
                </a:solidFill>
                <a:latin typeface="Calibri" pitchFamily="34" charset="0"/>
              </a:rPr>
              <a:t>2012 r.</a:t>
            </a:r>
            <a:endParaRPr lang="pl-PL" sz="1400" b="1" dirty="0">
              <a:solidFill>
                <a:srgbClr val="243105"/>
              </a:solidFill>
              <a:latin typeface="Calibri" pitchFamily="34" charset="0"/>
            </a:endParaRPr>
          </a:p>
        </p:txBody>
      </p:sp>
      <p:sp>
        <p:nvSpPr>
          <p:cNvPr id="66" name="pole tekstowe 65"/>
          <p:cNvSpPr txBox="1"/>
          <p:nvPr/>
        </p:nvSpPr>
        <p:spPr>
          <a:xfrm>
            <a:off x="3071802" y="5674355"/>
            <a:ext cx="183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rgbClr val="243105"/>
                </a:solidFill>
                <a:latin typeface="Calibri" pitchFamily="34" charset="0"/>
              </a:rPr>
              <a:t>w stosunku do 2002 r.</a:t>
            </a:r>
            <a:endParaRPr lang="pl-PL" sz="1400" dirty="0">
              <a:solidFill>
                <a:srgbClr val="243105"/>
              </a:solidFill>
              <a:latin typeface="Calibri" pitchFamily="34" charset="0"/>
            </a:endParaRPr>
          </a:p>
        </p:txBody>
      </p:sp>
      <p:grpSp>
        <p:nvGrpSpPr>
          <p:cNvPr id="67" name="Grupa 38"/>
          <p:cNvGrpSpPr/>
          <p:nvPr/>
        </p:nvGrpSpPr>
        <p:grpSpPr>
          <a:xfrm>
            <a:off x="2928926" y="5410628"/>
            <a:ext cx="1302859" cy="334036"/>
            <a:chOff x="8286776" y="5738170"/>
            <a:chExt cx="1302859" cy="334036"/>
          </a:xfrm>
        </p:grpSpPr>
        <p:sp>
          <p:nvSpPr>
            <p:cNvPr id="68" name="pole tekstowe 67"/>
            <p:cNvSpPr txBox="1"/>
            <p:nvPr/>
          </p:nvSpPr>
          <p:spPr>
            <a:xfrm>
              <a:off x="8397257" y="5738170"/>
              <a:ext cx="11923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0070C0"/>
                  </a:solidFill>
                  <a:latin typeface="Calibri" pitchFamily="34" charset="0"/>
                </a:rPr>
                <a:t>o  9,9 p. proc.</a:t>
              </a:r>
              <a:endParaRPr lang="pl-PL" sz="1400" b="1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sp>
          <p:nvSpPr>
            <p:cNvPr id="69" name="Strzałka w dół 68"/>
            <p:cNvSpPr/>
            <p:nvPr/>
          </p:nvSpPr>
          <p:spPr>
            <a:xfrm>
              <a:off x="8286776" y="5786454"/>
              <a:ext cx="142876" cy="285752"/>
            </a:xfrm>
            <a:prstGeom prst="down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74" name="pole tekstowe 73"/>
          <p:cNvSpPr txBox="1"/>
          <p:nvPr/>
        </p:nvSpPr>
        <p:spPr>
          <a:xfrm>
            <a:off x="6150001" y="4602785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243105"/>
                </a:solidFill>
                <a:latin typeface="Calibri" pitchFamily="34" charset="0"/>
              </a:rPr>
              <a:t>2012 r.</a:t>
            </a:r>
            <a:endParaRPr lang="pl-PL" sz="1400" b="1" dirty="0">
              <a:solidFill>
                <a:srgbClr val="243105"/>
              </a:solidFill>
              <a:latin typeface="Calibri" pitchFamily="34" charset="0"/>
            </a:endParaRPr>
          </a:p>
        </p:txBody>
      </p:sp>
      <p:grpSp>
        <p:nvGrpSpPr>
          <p:cNvPr id="75" name="Grupa 74"/>
          <p:cNvGrpSpPr/>
          <p:nvPr/>
        </p:nvGrpSpPr>
        <p:grpSpPr>
          <a:xfrm>
            <a:off x="7023354" y="4267620"/>
            <a:ext cx="1335254" cy="307777"/>
            <a:chOff x="-1143040" y="4500570"/>
            <a:chExt cx="1335254" cy="307777"/>
          </a:xfrm>
        </p:grpSpPr>
        <p:sp>
          <p:nvSpPr>
            <p:cNvPr id="76" name="pole tekstowe 75"/>
            <p:cNvSpPr txBox="1"/>
            <p:nvPr/>
          </p:nvSpPr>
          <p:spPr>
            <a:xfrm>
              <a:off x="-1000164" y="4500570"/>
              <a:ext cx="11923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7,6 p. proc.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77" name="Strzałka w górę 76"/>
            <p:cNvSpPr/>
            <p:nvPr/>
          </p:nvSpPr>
          <p:spPr>
            <a:xfrm>
              <a:off x="-1143040" y="4500570"/>
              <a:ext cx="142876" cy="285752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78" name="pole tekstowe 77"/>
          <p:cNvSpPr txBox="1"/>
          <p:nvPr/>
        </p:nvSpPr>
        <p:spPr>
          <a:xfrm>
            <a:off x="7094792" y="4531347"/>
            <a:ext cx="183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rgbClr val="243105"/>
                </a:solidFill>
                <a:latin typeface="Calibri" pitchFamily="34" charset="0"/>
              </a:rPr>
              <a:t>w stosunku do 2002 r.</a:t>
            </a:r>
            <a:endParaRPr lang="pl-PL" sz="1400" dirty="0">
              <a:solidFill>
                <a:srgbClr val="243105"/>
              </a:solidFill>
              <a:latin typeface="Calibri" pitchFamily="34" charset="0"/>
            </a:endParaRPr>
          </a:p>
        </p:txBody>
      </p:sp>
      <p:sp>
        <p:nvSpPr>
          <p:cNvPr id="79" name="pole tekstowe 78"/>
          <p:cNvSpPr txBox="1"/>
          <p:nvPr/>
        </p:nvSpPr>
        <p:spPr>
          <a:xfrm>
            <a:off x="6194925" y="5745793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243105"/>
                </a:solidFill>
                <a:latin typeface="Calibri" pitchFamily="34" charset="0"/>
              </a:rPr>
              <a:t>2012 r.</a:t>
            </a:r>
            <a:endParaRPr lang="pl-PL" sz="1400" b="1" dirty="0">
              <a:solidFill>
                <a:srgbClr val="243105"/>
              </a:solidFill>
              <a:latin typeface="Calibri" pitchFamily="34" charset="0"/>
            </a:endParaRPr>
          </a:p>
        </p:txBody>
      </p:sp>
      <p:sp>
        <p:nvSpPr>
          <p:cNvPr id="80" name="pole tekstowe 79"/>
          <p:cNvSpPr txBox="1"/>
          <p:nvPr/>
        </p:nvSpPr>
        <p:spPr>
          <a:xfrm>
            <a:off x="7143768" y="5674355"/>
            <a:ext cx="183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rgbClr val="243105"/>
                </a:solidFill>
                <a:latin typeface="Calibri" pitchFamily="34" charset="0"/>
              </a:rPr>
              <a:t>w stosunku do 2002 r.</a:t>
            </a:r>
            <a:endParaRPr lang="pl-PL" sz="1400" dirty="0">
              <a:solidFill>
                <a:srgbClr val="243105"/>
              </a:solidFill>
              <a:latin typeface="Calibri" pitchFamily="34" charset="0"/>
            </a:endParaRPr>
          </a:p>
        </p:txBody>
      </p:sp>
      <p:grpSp>
        <p:nvGrpSpPr>
          <p:cNvPr id="81" name="Grupa 38"/>
          <p:cNvGrpSpPr/>
          <p:nvPr/>
        </p:nvGrpSpPr>
        <p:grpSpPr>
          <a:xfrm>
            <a:off x="7072330" y="5410628"/>
            <a:ext cx="1302859" cy="334036"/>
            <a:chOff x="8286776" y="5738170"/>
            <a:chExt cx="1302859" cy="334036"/>
          </a:xfrm>
        </p:grpSpPr>
        <p:sp>
          <p:nvSpPr>
            <p:cNvPr id="82" name="pole tekstowe 81"/>
            <p:cNvSpPr txBox="1"/>
            <p:nvPr/>
          </p:nvSpPr>
          <p:spPr>
            <a:xfrm>
              <a:off x="8397257" y="5738170"/>
              <a:ext cx="11923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0070C0"/>
                  </a:solidFill>
                  <a:latin typeface="Calibri" pitchFamily="34" charset="0"/>
                </a:rPr>
                <a:t>o  8,1 p. proc.</a:t>
              </a:r>
              <a:endParaRPr lang="pl-PL" sz="1400" b="1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sp>
          <p:nvSpPr>
            <p:cNvPr id="83" name="Strzałka w dół 82"/>
            <p:cNvSpPr/>
            <p:nvPr/>
          </p:nvSpPr>
          <p:spPr>
            <a:xfrm>
              <a:off x="8286776" y="5786454"/>
              <a:ext cx="142876" cy="285752"/>
            </a:xfrm>
            <a:prstGeom prst="down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42" name="Prostokąt zaokrąglony 41"/>
          <p:cNvSpPr/>
          <p:nvPr/>
        </p:nvSpPr>
        <p:spPr>
          <a:xfrm>
            <a:off x="4071934" y="1785926"/>
            <a:ext cx="714380" cy="214314"/>
          </a:xfrm>
          <a:prstGeom prst="roundRect">
            <a:avLst/>
          </a:prstGeom>
          <a:solidFill>
            <a:srgbClr val="6CA62C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43" name="pole tekstowe 42"/>
          <p:cNvSpPr txBox="1"/>
          <p:nvPr/>
        </p:nvSpPr>
        <p:spPr>
          <a:xfrm>
            <a:off x="4071934" y="1714488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solidFill>
                  <a:schemeClr val="bg1"/>
                </a:solidFill>
                <a:latin typeface="Calibri" pitchFamily="34" charset="0"/>
              </a:rPr>
              <a:t>2002 r.</a:t>
            </a:r>
            <a:endParaRPr lang="pl-PL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4" name="Prostokąt zaokrąglony 43"/>
          <p:cNvSpPr/>
          <p:nvPr/>
        </p:nvSpPr>
        <p:spPr>
          <a:xfrm>
            <a:off x="4071934" y="2143116"/>
            <a:ext cx="714380" cy="214314"/>
          </a:xfrm>
          <a:prstGeom prst="roundRect">
            <a:avLst/>
          </a:prstGeom>
          <a:solidFill>
            <a:srgbClr val="3D5D19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45" name="pole tekstowe 44"/>
          <p:cNvSpPr txBox="1"/>
          <p:nvPr/>
        </p:nvSpPr>
        <p:spPr>
          <a:xfrm>
            <a:off x="4071934" y="2071678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solidFill>
                  <a:schemeClr val="bg1"/>
                </a:solidFill>
                <a:latin typeface="Calibri" pitchFamily="34" charset="0"/>
              </a:rPr>
              <a:t>2012 r.</a:t>
            </a:r>
            <a:endParaRPr lang="pl-PL" sz="14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0" grpId="1"/>
      <p:bldP spid="64" grpId="0"/>
      <p:bldP spid="64" grpId="1"/>
      <p:bldP spid="65" grpId="0"/>
      <p:bldP spid="65" grpId="1"/>
      <p:bldP spid="66" grpId="0"/>
      <p:bldP spid="66" grpId="1"/>
      <p:bldP spid="74" grpId="0"/>
      <p:bldP spid="74" grpId="1"/>
      <p:bldP spid="78" grpId="0"/>
      <p:bldP spid="78" grpId="1"/>
      <p:bldP spid="79" grpId="0"/>
      <p:bldP spid="8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Wykres 4"/>
          <p:cNvGraphicFramePr/>
          <p:nvPr/>
        </p:nvGraphicFramePr>
        <p:xfrm>
          <a:off x="253357" y="1428736"/>
          <a:ext cx="3643306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Wykres 5"/>
          <p:cNvGraphicFramePr/>
          <p:nvPr/>
        </p:nvGraphicFramePr>
        <p:xfrm>
          <a:off x="5896927" y="1428736"/>
          <a:ext cx="2571768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Symbol zastępczy zawartości 2"/>
          <p:cNvSpPr txBox="1">
            <a:spLocks/>
          </p:cNvSpPr>
          <p:nvPr/>
        </p:nvSpPr>
        <p:spPr>
          <a:xfrm>
            <a:off x="5072067" y="0"/>
            <a:ext cx="4071934" cy="285728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9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l-PL" sz="1600" b="1" dirty="0" smtClean="0">
                <a:solidFill>
                  <a:schemeClr val="bg1"/>
                </a:solidFill>
                <a:latin typeface="Calibri" pitchFamily="34" charset="0"/>
              </a:rPr>
              <a:t>Aktywność ekonomiczna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24" name="pole tekstowe 23"/>
          <p:cNvSpPr txBox="1"/>
          <p:nvPr/>
        </p:nvSpPr>
        <p:spPr>
          <a:xfrm>
            <a:off x="4039539" y="1785926"/>
            <a:ext cx="172617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Według wykształcenia:</a:t>
            </a:r>
            <a:endParaRPr lang="pl-PL" sz="1300" dirty="0">
              <a:solidFill>
                <a:srgbClr val="253810"/>
              </a:solidFill>
              <a:latin typeface="Calibri" pitchFamily="34" charset="0"/>
            </a:endParaRPr>
          </a:p>
        </p:txBody>
      </p:sp>
      <p:sp>
        <p:nvSpPr>
          <p:cNvPr id="25" name="pole tekstowe 24"/>
          <p:cNvSpPr txBox="1"/>
          <p:nvPr/>
        </p:nvSpPr>
        <p:spPr>
          <a:xfrm>
            <a:off x="4500562" y="2143116"/>
            <a:ext cx="65171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wyższe</a:t>
            </a:r>
            <a:endParaRPr lang="pl-PL" sz="1300" dirty="0">
              <a:solidFill>
                <a:srgbClr val="253810"/>
              </a:solidFill>
              <a:latin typeface="Calibri" pitchFamily="34" charset="0"/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4071934" y="2714620"/>
            <a:ext cx="153862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policealne i średnie </a:t>
            </a:r>
            <a:b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</a:br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zawodowe</a:t>
            </a:r>
            <a:endParaRPr lang="pl-PL" sz="1300" dirty="0">
              <a:solidFill>
                <a:srgbClr val="253810"/>
              </a:solidFill>
              <a:latin typeface="Calibri" pitchFamily="34" charset="0"/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4000496" y="3500438"/>
            <a:ext cx="18786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średnie ogólnokształcące</a:t>
            </a:r>
            <a:endParaRPr lang="pl-PL" sz="1300" dirty="0">
              <a:solidFill>
                <a:srgbClr val="253810"/>
              </a:solidFill>
              <a:latin typeface="Calibri" pitchFamily="34" charset="0"/>
            </a:endParaRPr>
          </a:p>
        </p:txBody>
      </p:sp>
      <p:sp>
        <p:nvSpPr>
          <p:cNvPr id="28" name="pole tekstowe 27"/>
          <p:cNvSpPr txBox="1"/>
          <p:nvPr/>
        </p:nvSpPr>
        <p:spPr>
          <a:xfrm>
            <a:off x="4071934" y="4143380"/>
            <a:ext cx="166622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zasadnicze zawodowe</a:t>
            </a:r>
            <a:endParaRPr lang="pl-PL" sz="1300" dirty="0">
              <a:solidFill>
                <a:srgbClr val="253810"/>
              </a:solidFill>
              <a:latin typeface="Calibri" pitchFamily="34" charset="0"/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4000496" y="4714884"/>
            <a:ext cx="194566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gimnazjalne, podstawowe</a:t>
            </a:r>
            <a:b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</a:br>
            <a:r>
              <a:rPr lang="pl-PL" sz="1300" dirty="0" smtClean="0">
                <a:solidFill>
                  <a:srgbClr val="253810"/>
                </a:solidFill>
                <a:latin typeface="Calibri" pitchFamily="34" charset="0"/>
              </a:rPr>
              <a:t>i niepełne podstawowe</a:t>
            </a:r>
            <a:endParaRPr lang="pl-PL" sz="1300" dirty="0">
              <a:solidFill>
                <a:srgbClr val="253810"/>
              </a:solidFill>
              <a:latin typeface="Calibri" pitchFamily="34" charset="0"/>
            </a:endParaRPr>
          </a:p>
        </p:txBody>
      </p:sp>
      <p:grpSp>
        <p:nvGrpSpPr>
          <p:cNvPr id="40" name="Grupa 39"/>
          <p:cNvGrpSpPr/>
          <p:nvPr/>
        </p:nvGrpSpPr>
        <p:grpSpPr>
          <a:xfrm>
            <a:off x="1285852" y="3286124"/>
            <a:ext cx="4714908" cy="571504"/>
            <a:chOff x="1285852" y="3286124"/>
            <a:chExt cx="4714908" cy="571504"/>
          </a:xfrm>
        </p:grpSpPr>
        <p:sp>
          <p:nvSpPr>
            <p:cNvPr id="9" name="Pierścień 8"/>
            <p:cNvSpPr/>
            <p:nvPr/>
          </p:nvSpPr>
          <p:spPr>
            <a:xfrm>
              <a:off x="3929058" y="3429000"/>
              <a:ext cx="2071702" cy="428628"/>
            </a:xfrm>
            <a:prstGeom prst="donut">
              <a:avLst>
                <a:gd name="adj" fmla="val 3985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grpSp>
          <p:nvGrpSpPr>
            <p:cNvPr id="33" name="Grupa 32"/>
            <p:cNvGrpSpPr/>
            <p:nvPr/>
          </p:nvGrpSpPr>
          <p:grpSpPr>
            <a:xfrm>
              <a:off x="1285852" y="3286124"/>
              <a:ext cx="889619" cy="523220"/>
              <a:chOff x="4143372" y="6000768"/>
              <a:chExt cx="889619" cy="523220"/>
            </a:xfrm>
          </p:grpSpPr>
          <p:sp>
            <p:nvSpPr>
              <p:cNvPr id="10" name="pole tekstowe 9"/>
              <p:cNvSpPr txBox="1"/>
              <p:nvPr/>
            </p:nvSpPr>
            <p:spPr>
              <a:xfrm>
                <a:off x="4286248" y="6000768"/>
                <a:ext cx="74674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5,7 </a:t>
                </a:r>
                <a:b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</a:br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p. proc.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32" name="Strzałka w górę 31"/>
              <p:cNvSpPr/>
              <p:nvPr/>
            </p:nvSpPr>
            <p:spPr>
              <a:xfrm>
                <a:off x="4143372" y="6072206"/>
                <a:ext cx="142876" cy="428628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41" name="Grupa 40"/>
          <p:cNvGrpSpPr/>
          <p:nvPr/>
        </p:nvGrpSpPr>
        <p:grpSpPr>
          <a:xfrm>
            <a:off x="2071670" y="4643446"/>
            <a:ext cx="3929090" cy="642942"/>
            <a:chOff x="2071670" y="4643446"/>
            <a:chExt cx="3929090" cy="642942"/>
          </a:xfrm>
        </p:grpSpPr>
        <p:sp>
          <p:nvSpPr>
            <p:cNvPr id="14" name="Pierścień 13"/>
            <p:cNvSpPr/>
            <p:nvPr/>
          </p:nvSpPr>
          <p:spPr>
            <a:xfrm>
              <a:off x="3929058" y="4643446"/>
              <a:ext cx="2071702" cy="642942"/>
            </a:xfrm>
            <a:prstGeom prst="donut">
              <a:avLst>
                <a:gd name="adj" fmla="val 3985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grpSp>
          <p:nvGrpSpPr>
            <p:cNvPr id="38" name="Grupa 37"/>
            <p:cNvGrpSpPr/>
            <p:nvPr/>
          </p:nvGrpSpPr>
          <p:grpSpPr>
            <a:xfrm>
              <a:off x="2071670" y="4714884"/>
              <a:ext cx="889619" cy="523220"/>
              <a:chOff x="3071802" y="5572140"/>
              <a:chExt cx="889619" cy="523220"/>
            </a:xfrm>
          </p:grpSpPr>
          <p:sp>
            <p:nvSpPr>
              <p:cNvPr id="15" name="pole tekstowe 14"/>
              <p:cNvSpPr txBox="1"/>
              <p:nvPr/>
            </p:nvSpPr>
            <p:spPr>
              <a:xfrm>
                <a:off x="3214678" y="5572140"/>
                <a:ext cx="74674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70C0"/>
                    </a:solidFill>
                    <a:latin typeface="Calibri" pitchFamily="34" charset="0"/>
                  </a:rPr>
                  <a:t>o  4,7 </a:t>
                </a:r>
                <a:br>
                  <a:rPr lang="pl-PL" sz="1400" b="1" dirty="0" smtClean="0">
                    <a:solidFill>
                      <a:srgbClr val="0070C0"/>
                    </a:solidFill>
                    <a:latin typeface="Calibri" pitchFamily="34" charset="0"/>
                  </a:rPr>
                </a:br>
                <a:r>
                  <a:rPr lang="pl-PL" sz="1400" b="1" dirty="0" smtClean="0">
                    <a:solidFill>
                      <a:srgbClr val="0070C0"/>
                    </a:solidFill>
                    <a:latin typeface="Calibri" pitchFamily="34" charset="0"/>
                  </a:rPr>
                  <a:t>p. proc.</a:t>
                </a:r>
                <a:endParaRPr lang="pl-PL" sz="1400" b="1" dirty="0">
                  <a:solidFill>
                    <a:srgbClr val="0070C0"/>
                  </a:solidFill>
                  <a:latin typeface="Calibri" pitchFamily="34" charset="0"/>
                </a:endParaRPr>
              </a:p>
            </p:txBody>
          </p:sp>
          <p:sp>
            <p:nvSpPr>
              <p:cNvPr id="36" name="Strzałka w dół 35"/>
              <p:cNvSpPr/>
              <p:nvPr/>
            </p:nvSpPr>
            <p:spPr>
              <a:xfrm>
                <a:off x="3071802" y="5643578"/>
                <a:ext cx="142876" cy="428628"/>
              </a:xfrm>
              <a:prstGeom prst="downArrow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42" name="Grupa 41"/>
          <p:cNvGrpSpPr/>
          <p:nvPr/>
        </p:nvGrpSpPr>
        <p:grpSpPr>
          <a:xfrm>
            <a:off x="4000496" y="4000504"/>
            <a:ext cx="4714876" cy="523220"/>
            <a:chOff x="4000496" y="4000504"/>
            <a:chExt cx="4714876" cy="523220"/>
          </a:xfrm>
        </p:grpSpPr>
        <p:sp>
          <p:nvSpPr>
            <p:cNvPr id="19" name="Pierścień 18"/>
            <p:cNvSpPr/>
            <p:nvPr/>
          </p:nvSpPr>
          <p:spPr>
            <a:xfrm>
              <a:off x="4000496" y="4071942"/>
              <a:ext cx="1785950" cy="428628"/>
            </a:xfrm>
            <a:prstGeom prst="donut">
              <a:avLst>
                <a:gd name="adj" fmla="val 3985"/>
              </a:avLst>
            </a:prstGeom>
            <a:solidFill>
              <a:srgbClr val="006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grpSp>
          <p:nvGrpSpPr>
            <p:cNvPr id="39" name="Grupa 38"/>
            <p:cNvGrpSpPr/>
            <p:nvPr/>
          </p:nvGrpSpPr>
          <p:grpSpPr>
            <a:xfrm>
              <a:off x="7858148" y="4000504"/>
              <a:ext cx="857224" cy="523220"/>
              <a:chOff x="8286776" y="5572140"/>
              <a:chExt cx="857224" cy="523220"/>
            </a:xfrm>
          </p:grpSpPr>
          <p:sp>
            <p:nvSpPr>
              <p:cNvPr id="20" name="pole tekstowe 19"/>
              <p:cNvSpPr txBox="1"/>
              <p:nvPr/>
            </p:nvSpPr>
            <p:spPr>
              <a:xfrm>
                <a:off x="8397257" y="5572140"/>
                <a:ext cx="74674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70C0"/>
                    </a:solidFill>
                    <a:latin typeface="Calibri" pitchFamily="34" charset="0"/>
                  </a:rPr>
                  <a:t>o  12,7 </a:t>
                </a:r>
                <a:br>
                  <a:rPr lang="pl-PL" sz="1400" b="1" dirty="0" smtClean="0">
                    <a:solidFill>
                      <a:srgbClr val="0070C0"/>
                    </a:solidFill>
                    <a:latin typeface="Calibri" pitchFamily="34" charset="0"/>
                  </a:rPr>
                </a:br>
                <a:r>
                  <a:rPr lang="pl-PL" sz="1400" b="1" dirty="0" smtClean="0">
                    <a:solidFill>
                      <a:srgbClr val="0070C0"/>
                    </a:solidFill>
                    <a:latin typeface="Calibri" pitchFamily="34" charset="0"/>
                  </a:rPr>
                  <a:t>p. proc.</a:t>
                </a:r>
                <a:endParaRPr lang="pl-PL" sz="1400" b="1" dirty="0">
                  <a:solidFill>
                    <a:srgbClr val="0070C0"/>
                  </a:solidFill>
                  <a:latin typeface="Calibri" pitchFamily="34" charset="0"/>
                </a:endParaRPr>
              </a:p>
            </p:txBody>
          </p:sp>
          <p:sp>
            <p:nvSpPr>
              <p:cNvPr id="37" name="Strzałka w dół 36"/>
              <p:cNvSpPr/>
              <p:nvPr/>
            </p:nvSpPr>
            <p:spPr>
              <a:xfrm>
                <a:off x="8286776" y="5643578"/>
                <a:ext cx="142876" cy="428628"/>
              </a:xfrm>
              <a:prstGeom prst="downArrow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44" name="Prostokąt zaokrąglony 43"/>
          <p:cNvSpPr/>
          <p:nvPr/>
        </p:nvSpPr>
        <p:spPr>
          <a:xfrm>
            <a:off x="4071934" y="6000768"/>
            <a:ext cx="714380" cy="285752"/>
          </a:xfrm>
          <a:prstGeom prst="roundRect">
            <a:avLst/>
          </a:prstGeom>
          <a:solidFill>
            <a:srgbClr val="76B63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45" name="pole tekstowe 44"/>
          <p:cNvSpPr txBox="1"/>
          <p:nvPr/>
        </p:nvSpPr>
        <p:spPr>
          <a:xfrm>
            <a:off x="4071934" y="6000768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solidFill>
                  <a:schemeClr val="bg1"/>
                </a:solidFill>
                <a:latin typeface="Calibri" pitchFamily="34" charset="0"/>
              </a:rPr>
              <a:t>2002 r.</a:t>
            </a:r>
            <a:endParaRPr lang="pl-PL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6" name="Prostokąt zaokrąglony 45"/>
          <p:cNvSpPr/>
          <p:nvPr/>
        </p:nvSpPr>
        <p:spPr>
          <a:xfrm>
            <a:off x="5143504" y="6000768"/>
            <a:ext cx="714380" cy="285752"/>
          </a:xfrm>
          <a:prstGeom prst="roundRect">
            <a:avLst/>
          </a:prstGeom>
          <a:solidFill>
            <a:srgbClr val="314B15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47" name="pole tekstowe 46"/>
          <p:cNvSpPr txBox="1"/>
          <p:nvPr/>
        </p:nvSpPr>
        <p:spPr>
          <a:xfrm>
            <a:off x="5143504" y="6000768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solidFill>
                  <a:schemeClr val="bg1"/>
                </a:solidFill>
                <a:latin typeface="Calibri" pitchFamily="34" charset="0"/>
              </a:rPr>
              <a:t>2012 r.</a:t>
            </a:r>
            <a:endParaRPr lang="pl-PL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" name="Prostokąt 30"/>
          <p:cNvSpPr/>
          <p:nvPr/>
        </p:nvSpPr>
        <p:spPr>
          <a:xfrm>
            <a:off x="571472" y="285728"/>
            <a:ext cx="7090274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600" b="1" dirty="0" smtClean="0">
                <a:solidFill>
                  <a:srgbClr val="002776"/>
                </a:solidFill>
                <a:latin typeface="Calibri" pitchFamily="34" charset="0"/>
              </a:rPr>
              <a:t>ZATRUDNIENIE I BEZROBOCIE WEDŁUG POZIOMU </a:t>
            </a:r>
            <a:br>
              <a:rPr lang="pl-PL" sz="2600" b="1" dirty="0" smtClean="0">
                <a:solidFill>
                  <a:srgbClr val="002776"/>
                </a:solidFill>
                <a:latin typeface="Calibri" pitchFamily="34" charset="0"/>
              </a:rPr>
            </a:br>
            <a:r>
              <a:rPr lang="pl-PL" sz="2600" b="1" dirty="0" smtClean="0">
                <a:solidFill>
                  <a:srgbClr val="002776"/>
                </a:solidFill>
                <a:latin typeface="Calibri" pitchFamily="34" charset="0"/>
              </a:rPr>
              <a:t>WYKSZTAŁCENIA</a:t>
            </a:r>
            <a:endParaRPr lang="pl-PL" sz="2600" b="1" dirty="0">
              <a:solidFill>
                <a:srgbClr val="00277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Wykres 5"/>
          <p:cNvGraphicFramePr/>
          <p:nvPr/>
        </p:nvGraphicFramePr>
        <p:xfrm>
          <a:off x="3786182" y="1142984"/>
          <a:ext cx="5000660" cy="28765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Wykres 6"/>
          <p:cNvGraphicFramePr/>
          <p:nvPr/>
        </p:nvGraphicFramePr>
        <p:xfrm>
          <a:off x="214282" y="1428736"/>
          <a:ext cx="3071834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Symbol zastępczy zawartości 2"/>
          <p:cNvSpPr txBox="1">
            <a:spLocks/>
          </p:cNvSpPr>
          <p:nvPr/>
        </p:nvSpPr>
        <p:spPr>
          <a:xfrm>
            <a:off x="5072067" y="0"/>
            <a:ext cx="4071934" cy="285728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9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l-PL" sz="1600" b="1" dirty="0" smtClean="0">
                <a:solidFill>
                  <a:schemeClr val="bg1"/>
                </a:solidFill>
                <a:latin typeface="Calibri" pitchFamily="34" charset="0"/>
              </a:rPr>
              <a:t>Aktywność ekonomiczna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4572000" y="4429132"/>
            <a:ext cx="31663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18240A"/>
                </a:solidFill>
                <a:latin typeface="Calibri" pitchFamily="34" charset="0"/>
              </a:rPr>
              <a:t>Przeciętny czas poszukiwania pracy</a:t>
            </a:r>
            <a:br>
              <a:rPr lang="pl-PL" sz="1600" b="1" dirty="0" smtClean="0">
                <a:solidFill>
                  <a:srgbClr val="18240A"/>
                </a:solidFill>
                <a:latin typeface="Calibri" pitchFamily="34" charset="0"/>
              </a:rPr>
            </a:br>
            <a:r>
              <a:rPr lang="pl-PL" sz="1500" dirty="0" smtClean="0">
                <a:solidFill>
                  <a:srgbClr val="18240A"/>
                </a:solidFill>
                <a:latin typeface="Calibri" pitchFamily="34" charset="0"/>
              </a:rPr>
              <a:t>(w miesiącach)</a:t>
            </a:r>
            <a:endParaRPr lang="pl-PL" sz="1500" dirty="0">
              <a:solidFill>
                <a:srgbClr val="18240A"/>
              </a:solidFill>
              <a:latin typeface="Calibri" pitchFamily="34" charset="0"/>
            </a:endParaRPr>
          </a:p>
        </p:txBody>
      </p:sp>
      <p:sp>
        <p:nvSpPr>
          <p:cNvPr id="10" name="Prostokąt zaokrąglony 9"/>
          <p:cNvSpPr/>
          <p:nvPr/>
        </p:nvSpPr>
        <p:spPr>
          <a:xfrm>
            <a:off x="4750562" y="5022661"/>
            <a:ext cx="785818" cy="28575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11" name="pole tekstowe 10"/>
          <p:cNvSpPr txBox="1"/>
          <p:nvPr/>
        </p:nvSpPr>
        <p:spPr>
          <a:xfrm>
            <a:off x="4714876" y="5000636"/>
            <a:ext cx="7858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chemeClr val="tx2"/>
                </a:solidFill>
                <a:latin typeface="Calibri" pitchFamily="34" charset="0"/>
              </a:rPr>
              <a:t>18,0</a:t>
            </a:r>
            <a:endParaRPr lang="pl-PL" sz="1600" b="1" dirty="0">
              <a:solidFill>
                <a:schemeClr val="tx2"/>
              </a:solidFill>
              <a:latin typeface="Calibri" pitchFamily="34" charset="0"/>
            </a:endParaRPr>
          </a:p>
        </p:txBody>
      </p:sp>
      <p:grpSp>
        <p:nvGrpSpPr>
          <p:cNvPr id="92" name="Grupa 91"/>
          <p:cNvGrpSpPr/>
          <p:nvPr/>
        </p:nvGrpSpPr>
        <p:grpSpPr>
          <a:xfrm>
            <a:off x="9286908" y="5000636"/>
            <a:ext cx="785818" cy="338554"/>
            <a:chOff x="10572792" y="4857760"/>
            <a:chExt cx="785818" cy="338554"/>
          </a:xfrm>
        </p:grpSpPr>
        <p:sp>
          <p:nvSpPr>
            <p:cNvPr id="13" name="Prostokąt zaokrąglony 12"/>
            <p:cNvSpPr/>
            <p:nvPr/>
          </p:nvSpPr>
          <p:spPr>
            <a:xfrm>
              <a:off x="10572792" y="4879785"/>
              <a:ext cx="785818" cy="285752"/>
            </a:xfrm>
            <a:prstGeom prst="roundRect">
              <a:avLst/>
            </a:prstGeom>
            <a:solidFill>
              <a:srgbClr val="314B1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" name="pole tekstowe 13"/>
            <p:cNvSpPr txBox="1"/>
            <p:nvPr/>
          </p:nvSpPr>
          <p:spPr>
            <a:xfrm>
              <a:off x="10572792" y="4857760"/>
              <a:ext cx="7858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1"/>
                  </a:solidFill>
                  <a:latin typeface="Calibri" pitchFamily="34" charset="0"/>
                </a:rPr>
                <a:t>9,9</a:t>
              </a:r>
              <a:endParaRPr lang="pl-PL" sz="16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pic>
        <p:nvPicPr>
          <p:cNvPr id="29" name="Obraz 28" descr="Mężczyzna.wm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29256" y="5429264"/>
            <a:ext cx="500066" cy="1229144"/>
          </a:xfrm>
          <a:prstGeom prst="rect">
            <a:avLst/>
          </a:prstGeom>
        </p:spPr>
      </p:pic>
      <p:grpSp>
        <p:nvGrpSpPr>
          <p:cNvPr id="76" name="Grupa 75"/>
          <p:cNvGrpSpPr/>
          <p:nvPr/>
        </p:nvGrpSpPr>
        <p:grpSpPr>
          <a:xfrm>
            <a:off x="4000496" y="2071678"/>
            <a:ext cx="1318247" cy="1714512"/>
            <a:chOff x="4000496" y="2071678"/>
            <a:chExt cx="1318247" cy="1714512"/>
          </a:xfrm>
        </p:grpSpPr>
        <p:sp>
          <p:nvSpPr>
            <p:cNvPr id="43" name="pole tekstowe 42"/>
            <p:cNvSpPr txBox="1"/>
            <p:nvPr/>
          </p:nvSpPr>
          <p:spPr>
            <a:xfrm>
              <a:off x="4572000" y="2071678"/>
              <a:ext cx="7467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14,5 </a:t>
              </a:r>
              <a:b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</a:br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p. proc.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42" name="Pierścień 41"/>
            <p:cNvSpPr/>
            <p:nvPr/>
          </p:nvSpPr>
          <p:spPr>
            <a:xfrm>
              <a:off x="4000496" y="3429000"/>
              <a:ext cx="1071570" cy="357190"/>
            </a:xfrm>
            <a:prstGeom prst="donut">
              <a:avLst>
                <a:gd name="adj" fmla="val 3985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66" name="Strzałka w górę 65"/>
            <p:cNvSpPr/>
            <p:nvPr/>
          </p:nvSpPr>
          <p:spPr>
            <a:xfrm>
              <a:off x="4429124" y="2143116"/>
              <a:ext cx="142876" cy="428628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75" name="Grupa 74"/>
          <p:cNvGrpSpPr/>
          <p:nvPr/>
        </p:nvGrpSpPr>
        <p:grpSpPr>
          <a:xfrm>
            <a:off x="571472" y="2928934"/>
            <a:ext cx="3104197" cy="523220"/>
            <a:chOff x="571472" y="2928934"/>
            <a:chExt cx="3104197" cy="523220"/>
          </a:xfrm>
        </p:grpSpPr>
        <p:sp>
          <p:nvSpPr>
            <p:cNvPr id="53" name="pole tekstowe 52"/>
            <p:cNvSpPr txBox="1"/>
            <p:nvPr/>
          </p:nvSpPr>
          <p:spPr>
            <a:xfrm>
              <a:off x="2928926" y="2928934"/>
              <a:ext cx="7467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8,7</a:t>
              </a:r>
              <a:b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</a:br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p. proc.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59" name="Pierścień 58"/>
            <p:cNvSpPr/>
            <p:nvPr/>
          </p:nvSpPr>
          <p:spPr>
            <a:xfrm>
              <a:off x="571472" y="2928934"/>
              <a:ext cx="785818" cy="357190"/>
            </a:xfrm>
            <a:prstGeom prst="donut">
              <a:avLst>
                <a:gd name="adj" fmla="val 3985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67" name="Strzałka w górę 66"/>
            <p:cNvSpPr/>
            <p:nvPr/>
          </p:nvSpPr>
          <p:spPr>
            <a:xfrm>
              <a:off x="2786050" y="3000372"/>
              <a:ext cx="142876" cy="428628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77" name="Grupa 76"/>
          <p:cNvGrpSpPr/>
          <p:nvPr/>
        </p:nvGrpSpPr>
        <p:grpSpPr>
          <a:xfrm>
            <a:off x="7572396" y="1785926"/>
            <a:ext cx="1285884" cy="2143140"/>
            <a:chOff x="7572396" y="1785926"/>
            <a:chExt cx="1285884" cy="2143140"/>
          </a:xfrm>
        </p:grpSpPr>
        <p:sp>
          <p:nvSpPr>
            <p:cNvPr id="48" name="pole tekstowe 47"/>
            <p:cNvSpPr txBox="1"/>
            <p:nvPr/>
          </p:nvSpPr>
          <p:spPr>
            <a:xfrm>
              <a:off x="8111537" y="1785926"/>
              <a:ext cx="7467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0070C0"/>
                  </a:solidFill>
                  <a:latin typeface="Calibri" pitchFamily="34" charset="0"/>
                </a:rPr>
                <a:t>o  24,9 </a:t>
              </a:r>
              <a:br>
                <a:rPr lang="pl-PL" sz="1400" b="1" dirty="0" smtClean="0">
                  <a:solidFill>
                    <a:srgbClr val="0070C0"/>
                  </a:solidFill>
                  <a:latin typeface="Calibri" pitchFamily="34" charset="0"/>
                </a:rPr>
              </a:br>
              <a:r>
                <a:rPr lang="pl-PL" sz="1400" b="1" dirty="0" smtClean="0">
                  <a:solidFill>
                    <a:srgbClr val="0070C0"/>
                  </a:solidFill>
                  <a:latin typeface="Calibri" pitchFamily="34" charset="0"/>
                </a:rPr>
                <a:t>p. proc.</a:t>
              </a:r>
              <a:endParaRPr lang="pl-PL" sz="1400" b="1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sp>
          <p:nvSpPr>
            <p:cNvPr id="47" name="Pierścień 46"/>
            <p:cNvSpPr/>
            <p:nvPr/>
          </p:nvSpPr>
          <p:spPr>
            <a:xfrm>
              <a:off x="7572396" y="3429000"/>
              <a:ext cx="1000132" cy="500066"/>
            </a:xfrm>
            <a:prstGeom prst="donut">
              <a:avLst>
                <a:gd name="adj" fmla="val 3985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72" name="Strzałka w dół 71"/>
            <p:cNvSpPr/>
            <p:nvPr/>
          </p:nvSpPr>
          <p:spPr>
            <a:xfrm>
              <a:off x="7968661" y="1857364"/>
              <a:ext cx="142876" cy="428628"/>
            </a:xfrm>
            <a:prstGeom prst="down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74" name="Grupa 73"/>
          <p:cNvGrpSpPr/>
          <p:nvPr/>
        </p:nvGrpSpPr>
        <p:grpSpPr>
          <a:xfrm>
            <a:off x="428596" y="2214554"/>
            <a:ext cx="3318511" cy="523220"/>
            <a:chOff x="428596" y="2214554"/>
            <a:chExt cx="3318511" cy="523220"/>
          </a:xfrm>
        </p:grpSpPr>
        <p:sp>
          <p:nvSpPr>
            <p:cNvPr id="55" name="Pierścień 54"/>
            <p:cNvSpPr/>
            <p:nvPr/>
          </p:nvSpPr>
          <p:spPr>
            <a:xfrm>
              <a:off x="428596" y="2285992"/>
              <a:ext cx="928694" cy="357190"/>
            </a:xfrm>
            <a:prstGeom prst="donut">
              <a:avLst>
                <a:gd name="adj" fmla="val 3985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57" name="pole tekstowe 56"/>
            <p:cNvSpPr txBox="1"/>
            <p:nvPr/>
          </p:nvSpPr>
          <p:spPr>
            <a:xfrm>
              <a:off x="3000364" y="2214554"/>
              <a:ext cx="7467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0070C0"/>
                  </a:solidFill>
                  <a:latin typeface="Calibri" pitchFamily="34" charset="0"/>
                </a:rPr>
                <a:t>o  11,7 </a:t>
              </a:r>
              <a:br>
                <a:rPr lang="pl-PL" sz="1400" b="1" dirty="0" smtClean="0">
                  <a:solidFill>
                    <a:srgbClr val="0070C0"/>
                  </a:solidFill>
                  <a:latin typeface="Calibri" pitchFamily="34" charset="0"/>
                </a:rPr>
              </a:br>
              <a:r>
                <a:rPr lang="pl-PL" sz="1400" b="1" dirty="0" smtClean="0">
                  <a:solidFill>
                    <a:srgbClr val="0070C0"/>
                  </a:solidFill>
                  <a:latin typeface="Calibri" pitchFamily="34" charset="0"/>
                </a:rPr>
                <a:t>p. proc.</a:t>
              </a:r>
              <a:endParaRPr lang="pl-PL" sz="1400" b="1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sp>
          <p:nvSpPr>
            <p:cNvPr id="73" name="Strzałka w dół 72"/>
            <p:cNvSpPr/>
            <p:nvPr/>
          </p:nvSpPr>
          <p:spPr>
            <a:xfrm>
              <a:off x="2857488" y="2285992"/>
              <a:ext cx="142876" cy="428628"/>
            </a:xfrm>
            <a:prstGeom prst="down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98" name="Grupa 97"/>
          <p:cNvGrpSpPr/>
          <p:nvPr/>
        </p:nvGrpSpPr>
        <p:grpSpPr>
          <a:xfrm>
            <a:off x="642910" y="5929330"/>
            <a:ext cx="1785950" cy="307777"/>
            <a:chOff x="642910" y="5929330"/>
            <a:chExt cx="1785950" cy="307777"/>
          </a:xfrm>
        </p:grpSpPr>
        <p:sp>
          <p:nvSpPr>
            <p:cNvPr id="78" name="Prostokąt zaokrąglony 77"/>
            <p:cNvSpPr/>
            <p:nvPr/>
          </p:nvSpPr>
          <p:spPr>
            <a:xfrm>
              <a:off x="642910" y="5929330"/>
              <a:ext cx="714380" cy="285752"/>
            </a:xfrm>
            <a:prstGeom prst="roundRect">
              <a:avLst/>
            </a:prstGeom>
            <a:solidFill>
              <a:srgbClr val="76B63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00"/>
            </a:p>
          </p:txBody>
        </p:sp>
        <p:sp>
          <p:nvSpPr>
            <p:cNvPr id="79" name="pole tekstowe 78"/>
            <p:cNvSpPr txBox="1"/>
            <p:nvPr/>
          </p:nvSpPr>
          <p:spPr>
            <a:xfrm>
              <a:off x="642910" y="5929330"/>
              <a:ext cx="7143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dirty="0" smtClean="0">
                  <a:solidFill>
                    <a:schemeClr val="bg1"/>
                  </a:solidFill>
                  <a:latin typeface="Calibri" pitchFamily="34" charset="0"/>
                </a:rPr>
                <a:t>2002 r.</a:t>
              </a:r>
              <a:endParaRPr lang="pl-PL" sz="1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80" name="Prostokąt zaokrąglony 79"/>
            <p:cNvSpPr/>
            <p:nvPr/>
          </p:nvSpPr>
          <p:spPr>
            <a:xfrm>
              <a:off x="1714480" y="5929330"/>
              <a:ext cx="714380" cy="285752"/>
            </a:xfrm>
            <a:prstGeom prst="roundRect">
              <a:avLst/>
            </a:prstGeom>
            <a:solidFill>
              <a:srgbClr val="314B15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00"/>
            </a:p>
          </p:txBody>
        </p:sp>
        <p:sp>
          <p:nvSpPr>
            <p:cNvPr id="81" name="pole tekstowe 80"/>
            <p:cNvSpPr txBox="1"/>
            <p:nvPr/>
          </p:nvSpPr>
          <p:spPr>
            <a:xfrm>
              <a:off x="1714480" y="5929330"/>
              <a:ext cx="7143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dirty="0" smtClean="0">
                  <a:solidFill>
                    <a:schemeClr val="bg1"/>
                  </a:solidFill>
                  <a:latin typeface="Calibri" pitchFamily="34" charset="0"/>
                </a:rPr>
                <a:t>2012 r.</a:t>
              </a:r>
              <a:endParaRPr lang="pl-PL" sz="1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90" name="Grupa 89"/>
          <p:cNvGrpSpPr/>
          <p:nvPr/>
        </p:nvGrpSpPr>
        <p:grpSpPr>
          <a:xfrm>
            <a:off x="5286380" y="3857628"/>
            <a:ext cx="1785950" cy="307777"/>
            <a:chOff x="5286380" y="4000504"/>
            <a:chExt cx="1785950" cy="307777"/>
          </a:xfrm>
        </p:grpSpPr>
        <p:sp>
          <p:nvSpPr>
            <p:cNvPr id="82" name="Prostokąt zaokrąglony 81"/>
            <p:cNvSpPr/>
            <p:nvPr/>
          </p:nvSpPr>
          <p:spPr>
            <a:xfrm>
              <a:off x="5286380" y="4000504"/>
              <a:ext cx="714380" cy="285752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00"/>
            </a:p>
          </p:txBody>
        </p:sp>
        <p:sp>
          <p:nvSpPr>
            <p:cNvPr id="83" name="pole tekstowe 82"/>
            <p:cNvSpPr txBox="1"/>
            <p:nvPr/>
          </p:nvSpPr>
          <p:spPr>
            <a:xfrm>
              <a:off x="5286380" y="4000504"/>
              <a:ext cx="7143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dirty="0" smtClean="0">
                  <a:solidFill>
                    <a:srgbClr val="18240A"/>
                  </a:solidFill>
                  <a:latin typeface="Calibri" pitchFamily="34" charset="0"/>
                </a:rPr>
                <a:t>2004 r.</a:t>
              </a:r>
              <a:endParaRPr lang="pl-PL" sz="1400" dirty="0">
                <a:solidFill>
                  <a:srgbClr val="18240A"/>
                </a:solidFill>
                <a:latin typeface="Calibri" pitchFamily="34" charset="0"/>
              </a:endParaRPr>
            </a:p>
          </p:txBody>
        </p:sp>
        <p:sp>
          <p:nvSpPr>
            <p:cNvPr id="84" name="Prostokąt zaokrąglony 83"/>
            <p:cNvSpPr/>
            <p:nvPr/>
          </p:nvSpPr>
          <p:spPr>
            <a:xfrm>
              <a:off x="6357950" y="4000504"/>
              <a:ext cx="714380" cy="285752"/>
            </a:xfrm>
            <a:prstGeom prst="roundRect">
              <a:avLst/>
            </a:prstGeom>
            <a:solidFill>
              <a:srgbClr val="314B15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00"/>
            </a:p>
          </p:txBody>
        </p:sp>
        <p:sp>
          <p:nvSpPr>
            <p:cNvPr id="85" name="pole tekstowe 84"/>
            <p:cNvSpPr txBox="1"/>
            <p:nvPr/>
          </p:nvSpPr>
          <p:spPr>
            <a:xfrm>
              <a:off x="6357950" y="4000504"/>
              <a:ext cx="7143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dirty="0" smtClean="0">
                  <a:solidFill>
                    <a:schemeClr val="bg1"/>
                  </a:solidFill>
                  <a:latin typeface="Calibri" pitchFamily="34" charset="0"/>
                </a:rPr>
                <a:t>2012 r.</a:t>
              </a:r>
              <a:endParaRPr lang="pl-PL" sz="1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pic>
        <p:nvPicPr>
          <p:cNvPr id="91" name="Obraz 90" descr="Kobieta.wm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15206" y="5429264"/>
            <a:ext cx="428628" cy="1155898"/>
          </a:xfrm>
          <a:prstGeom prst="rect">
            <a:avLst/>
          </a:prstGeom>
        </p:spPr>
      </p:pic>
      <p:grpSp>
        <p:nvGrpSpPr>
          <p:cNvPr id="94" name="Grupa 93"/>
          <p:cNvGrpSpPr/>
          <p:nvPr/>
        </p:nvGrpSpPr>
        <p:grpSpPr>
          <a:xfrm>
            <a:off x="6072198" y="5715016"/>
            <a:ext cx="975733" cy="523220"/>
            <a:chOff x="5572132" y="5715016"/>
            <a:chExt cx="975733" cy="523220"/>
          </a:xfrm>
        </p:grpSpPr>
        <p:sp>
          <p:nvSpPr>
            <p:cNvPr id="28" name="pole tekstowe 27"/>
            <p:cNvSpPr txBox="1"/>
            <p:nvPr/>
          </p:nvSpPr>
          <p:spPr>
            <a:xfrm>
              <a:off x="5715008" y="5715016"/>
              <a:ext cx="8328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0070C0"/>
                  </a:solidFill>
                  <a:latin typeface="Calibri" pitchFamily="34" charset="0"/>
                </a:rPr>
                <a:t>o  9,6 </a:t>
              </a:r>
              <a:br>
                <a:rPr lang="pl-PL" sz="1400" b="1" dirty="0" smtClean="0">
                  <a:solidFill>
                    <a:srgbClr val="0070C0"/>
                  </a:solidFill>
                  <a:latin typeface="Calibri" pitchFamily="34" charset="0"/>
                </a:rPr>
              </a:br>
              <a:r>
                <a:rPr lang="pl-PL" sz="1400" b="1" dirty="0" smtClean="0">
                  <a:solidFill>
                    <a:srgbClr val="0070C0"/>
                  </a:solidFill>
                  <a:latin typeface="Calibri" pitchFamily="34" charset="0"/>
                </a:rPr>
                <a:t>miesiąca</a:t>
              </a:r>
              <a:endParaRPr lang="pl-PL" sz="1400" b="1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sp>
          <p:nvSpPr>
            <p:cNvPr id="93" name="Strzałka w dół 92"/>
            <p:cNvSpPr/>
            <p:nvPr/>
          </p:nvSpPr>
          <p:spPr>
            <a:xfrm>
              <a:off x="5572132" y="5786454"/>
              <a:ext cx="142876" cy="428628"/>
            </a:xfrm>
            <a:prstGeom prst="down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95" name="Grupa 94"/>
          <p:cNvGrpSpPr/>
          <p:nvPr/>
        </p:nvGrpSpPr>
        <p:grpSpPr>
          <a:xfrm>
            <a:off x="7715272" y="5715016"/>
            <a:ext cx="975733" cy="523220"/>
            <a:chOff x="5572132" y="5715016"/>
            <a:chExt cx="975733" cy="523220"/>
          </a:xfrm>
        </p:grpSpPr>
        <p:sp>
          <p:nvSpPr>
            <p:cNvPr id="96" name="pole tekstowe 95"/>
            <p:cNvSpPr txBox="1"/>
            <p:nvPr/>
          </p:nvSpPr>
          <p:spPr>
            <a:xfrm>
              <a:off x="5715008" y="5715016"/>
              <a:ext cx="8328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0070C0"/>
                  </a:solidFill>
                  <a:latin typeface="Calibri" pitchFamily="34" charset="0"/>
                </a:rPr>
                <a:t>o  6,6 </a:t>
              </a:r>
              <a:br>
                <a:rPr lang="pl-PL" sz="1400" b="1" dirty="0" smtClean="0">
                  <a:solidFill>
                    <a:srgbClr val="0070C0"/>
                  </a:solidFill>
                  <a:latin typeface="Calibri" pitchFamily="34" charset="0"/>
                </a:rPr>
              </a:br>
              <a:r>
                <a:rPr lang="pl-PL" sz="1400" b="1" dirty="0" smtClean="0">
                  <a:solidFill>
                    <a:srgbClr val="0070C0"/>
                  </a:solidFill>
                  <a:latin typeface="Calibri" pitchFamily="34" charset="0"/>
                </a:rPr>
                <a:t>miesiąca</a:t>
              </a:r>
              <a:endParaRPr lang="pl-PL" sz="1400" b="1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sp>
          <p:nvSpPr>
            <p:cNvPr id="97" name="Strzałka w dół 96"/>
            <p:cNvSpPr/>
            <p:nvPr/>
          </p:nvSpPr>
          <p:spPr>
            <a:xfrm>
              <a:off x="5572132" y="5786454"/>
              <a:ext cx="142876" cy="428628"/>
            </a:xfrm>
            <a:prstGeom prst="down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46" name="Prostokąt 45"/>
          <p:cNvSpPr/>
          <p:nvPr/>
        </p:nvSpPr>
        <p:spPr>
          <a:xfrm>
            <a:off x="571472" y="619764"/>
            <a:ext cx="56194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CHARAKTERYSTYKA BEZROBOTNYCH</a:t>
            </a:r>
            <a:endParaRPr lang="pl-PL" sz="2800" b="1" dirty="0">
              <a:solidFill>
                <a:srgbClr val="00277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2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9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2"/>
          <p:cNvSpPr txBox="1">
            <a:spLocks/>
          </p:cNvSpPr>
          <p:nvPr/>
        </p:nvSpPr>
        <p:spPr>
          <a:xfrm>
            <a:off x="5072067" y="0"/>
            <a:ext cx="4071934" cy="285728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9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</a:rPr>
              <a:t>Budżety gospodarstw domowych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1214414" y="1428736"/>
            <a:ext cx="50678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4C2600"/>
                </a:solidFill>
                <a:latin typeface="Calibri" pitchFamily="34" charset="0"/>
              </a:rPr>
              <a:t>Przeciętny miesięczny dochód rozporządzalny na 1 osobę </a:t>
            </a:r>
            <a:br>
              <a:rPr lang="pl-PL" sz="1600" b="1" dirty="0" smtClean="0">
                <a:solidFill>
                  <a:srgbClr val="4C2600"/>
                </a:solidFill>
                <a:latin typeface="Calibri" pitchFamily="34" charset="0"/>
              </a:rPr>
            </a:br>
            <a:r>
              <a:rPr lang="pl-PL" sz="1600" b="1" dirty="0" smtClean="0">
                <a:solidFill>
                  <a:srgbClr val="4C2600"/>
                </a:solidFill>
                <a:latin typeface="Calibri" pitchFamily="34" charset="0"/>
              </a:rPr>
              <a:t>w gospodarstwach domowych</a:t>
            </a:r>
            <a:endParaRPr lang="pl-PL" sz="1600" b="1" dirty="0">
              <a:solidFill>
                <a:srgbClr val="4C2600"/>
              </a:solidFill>
              <a:latin typeface="Calibri" pitchFamily="34" charset="0"/>
            </a:endParaRPr>
          </a:p>
        </p:txBody>
      </p:sp>
      <p:grpSp>
        <p:nvGrpSpPr>
          <p:cNvPr id="89" name="Grupa 88"/>
          <p:cNvGrpSpPr/>
          <p:nvPr/>
        </p:nvGrpSpPr>
        <p:grpSpPr>
          <a:xfrm>
            <a:off x="1643042" y="2214554"/>
            <a:ext cx="1143008" cy="357190"/>
            <a:chOff x="1643042" y="2214554"/>
            <a:chExt cx="1143008" cy="357190"/>
          </a:xfrm>
        </p:grpSpPr>
        <p:sp>
          <p:nvSpPr>
            <p:cNvPr id="10" name="Prostokąt zaokrąglony 9"/>
            <p:cNvSpPr/>
            <p:nvPr/>
          </p:nvSpPr>
          <p:spPr>
            <a:xfrm>
              <a:off x="1643042" y="2214554"/>
              <a:ext cx="1143008" cy="357190"/>
            </a:xfrm>
            <a:prstGeom prst="roundRect">
              <a:avLst/>
            </a:prstGeom>
            <a:solidFill>
              <a:srgbClr val="DAB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ole tekstowe 10"/>
            <p:cNvSpPr txBox="1"/>
            <p:nvPr/>
          </p:nvSpPr>
          <p:spPr>
            <a:xfrm>
              <a:off x="1714480" y="2214554"/>
              <a:ext cx="9412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795,48 zł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grpSp>
        <p:nvGrpSpPr>
          <p:cNvPr id="34" name="Grupa 128"/>
          <p:cNvGrpSpPr/>
          <p:nvPr/>
        </p:nvGrpSpPr>
        <p:grpSpPr>
          <a:xfrm>
            <a:off x="3500430" y="3500438"/>
            <a:ext cx="1167515" cy="307777"/>
            <a:chOff x="1714480" y="4071942"/>
            <a:chExt cx="1167515" cy="307777"/>
          </a:xfrm>
        </p:grpSpPr>
        <p:sp>
          <p:nvSpPr>
            <p:cNvPr id="35" name="pole tekstowe 34"/>
            <p:cNvSpPr txBox="1"/>
            <p:nvPr/>
          </p:nvSpPr>
          <p:spPr>
            <a:xfrm>
              <a:off x="1857356" y="4071942"/>
              <a:ext cx="10246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803,63 zł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36" name="Strzałka w górę 35"/>
            <p:cNvSpPr/>
            <p:nvPr/>
          </p:nvSpPr>
          <p:spPr>
            <a:xfrm>
              <a:off x="1714480" y="4143380"/>
              <a:ext cx="142876" cy="214314"/>
            </a:xfrm>
            <a:prstGeom prst="upArrow">
              <a:avLst/>
            </a:prstGeom>
            <a:solidFill>
              <a:srgbClr val="B8000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39" name="Grupa 128"/>
          <p:cNvGrpSpPr/>
          <p:nvPr/>
        </p:nvGrpSpPr>
        <p:grpSpPr>
          <a:xfrm>
            <a:off x="3500430" y="5286388"/>
            <a:ext cx="1167515" cy="307777"/>
            <a:chOff x="1714480" y="4071942"/>
            <a:chExt cx="1167515" cy="307777"/>
          </a:xfrm>
        </p:grpSpPr>
        <p:sp>
          <p:nvSpPr>
            <p:cNvPr id="40" name="pole tekstowe 39"/>
            <p:cNvSpPr txBox="1"/>
            <p:nvPr/>
          </p:nvSpPr>
          <p:spPr>
            <a:xfrm>
              <a:off x="1857356" y="4071942"/>
              <a:ext cx="10246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564,40 zł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41" name="Strzałka w górę 40"/>
            <p:cNvSpPr/>
            <p:nvPr/>
          </p:nvSpPr>
          <p:spPr>
            <a:xfrm>
              <a:off x="1714480" y="4143380"/>
              <a:ext cx="142876" cy="214314"/>
            </a:xfrm>
            <a:prstGeom prst="upArrow">
              <a:avLst/>
            </a:prstGeom>
            <a:solidFill>
              <a:srgbClr val="B8000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55" name="Grupa 54"/>
          <p:cNvGrpSpPr/>
          <p:nvPr/>
        </p:nvGrpSpPr>
        <p:grpSpPr>
          <a:xfrm>
            <a:off x="7500958" y="1643050"/>
            <a:ext cx="928694" cy="928694"/>
            <a:chOff x="357158" y="4286256"/>
            <a:chExt cx="2419368" cy="1564393"/>
          </a:xfrm>
        </p:grpSpPr>
        <p:pic>
          <p:nvPicPr>
            <p:cNvPr id="42" name="Obraz 41" descr="zł2.WM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7224" y="4714884"/>
              <a:ext cx="1062046" cy="420703"/>
            </a:xfrm>
            <a:prstGeom prst="rect">
              <a:avLst/>
            </a:prstGeom>
          </p:spPr>
        </p:pic>
        <p:pic>
          <p:nvPicPr>
            <p:cNvPr id="43" name="Obraz 42" descr="zł2.WM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4480" y="5214950"/>
              <a:ext cx="1062046" cy="420703"/>
            </a:xfrm>
            <a:prstGeom prst="rect">
              <a:avLst/>
            </a:prstGeom>
          </p:spPr>
        </p:pic>
        <p:pic>
          <p:nvPicPr>
            <p:cNvPr id="44" name="Obraz 43" descr="zł2.WM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20244634">
              <a:off x="1254476" y="5045601"/>
              <a:ext cx="1062046" cy="420703"/>
            </a:xfrm>
            <a:prstGeom prst="rect">
              <a:avLst/>
            </a:prstGeom>
          </p:spPr>
        </p:pic>
        <p:pic>
          <p:nvPicPr>
            <p:cNvPr id="45" name="Obraz 44" descr="zł2.WM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1912544">
              <a:off x="1674043" y="4606393"/>
              <a:ext cx="1062046" cy="420703"/>
            </a:xfrm>
            <a:prstGeom prst="rect">
              <a:avLst/>
            </a:prstGeom>
          </p:spPr>
        </p:pic>
        <p:pic>
          <p:nvPicPr>
            <p:cNvPr id="46" name="Obraz 45" descr="zł2.WM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1000739">
              <a:off x="895255" y="5429946"/>
              <a:ext cx="1062046" cy="420703"/>
            </a:xfrm>
            <a:prstGeom prst="rect">
              <a:avLst/>
            </a:prstGeom>
          </p:spPr>
        </p:pic>
        <p:pic>
          <p:nvPicPr>
            <p:cNvPr id="47" name="Obraz 46" descr="zł2.WM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7158" y="4929198"/>
              <a:ext cx="1062046" cy="420703"/>
            </a:xfrm>
            <a:prstGeom prst="rect">
              <a:avLst/>
            </a:prstGeom>
          </p:spPr>
        </p:pic>
        <p:pic>
          <p:nvPicPr>
            <p:cNvPr id="48" name="Obraz 47" descr="zł2.WM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0100" y="4286256"/>
              <a:ext cx="1062046" cy="420703"/>
            </a:xfrm>
            <a:prstGeom prst="rect">
              <a:avLst/>
            </a:prstGeom>
          </p:spPr>
        </p:pic>
      </p:grpSp>
      <p:grpSp>
        <p:nvGrpSpPr>
          <p:cNvPr id="95" name="Grupa 94"/>
          <p:cNvGrpSpPr/>
          <p:nvPr/>
        </p:nvGrpSpPr>
        <p:grpSpPr>
          <a:xfrm>
            <a:off x="7429520" y="1571612"/>
            <a:ext cx="1229690" cy="726600"/>
            <a:chOff x="7431312" y="1981120"/>
            <a:chExt cx="1229690" cy="726600"/>
          </a:xfrm>
        </p:grpSpPr>
        <p:pic>
          <p:nvPicPr>
            <p:cNvPr id="49" name="Obraz 48" descr="zł2.WM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19016492">
              <a:off x="7431312" y="2222992"/>
              <a:ext cx="442577" cy="226531"/>
            </a:xfrm>
            <a:prstGeom prst="rect">
              <a:avLst/>
            </a:prstGeom>
          </p:spPr>
        </p:pic>
        <p:pic>
          <p:nvPicPr>
            <p:cNvPr id="51" name="Obraz 50" descr="zł2.WM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56527" y="2481187"/>
              <a:ext cx="461599" cy="226533"/>
            </a:xfrm>
            <a:prstGeom prst="rect">
              <a:avLst/>
            </a:prstGeom>
          </p:spPr>
        </p:pic>
        <p:pic>
          <p:nvPicPr>
            <p:cNvPr id="52" name="Obraz 51" descr="zł2.WM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flipV="1">
              <a:off x="8199403" y="1981120"/>
              <a:ext cx="461599" cy="307733"/>
            </a:xfrm>
            <a:prstGeom prst="rect">
              <a:avLst/>
            </a:prstGeom>
          </p:spPr>
        </p:pic>
      </p:grpSp>
      <p:grpSp>
        <p:nvGrpSpPr>
          <p:cNvPr id="88" name="Grupa 87"/>
          <p:cNvGrpSpPr/>
          <p:nvPr/>
        </p:nvGrpSpPr>
        <p:grpSpPr>
          <a:xfrm>
            <a:off x="2000232" y="6162280"/>
            <a:ext cx="785818" cy="338554"/>
            <a:chOff x="2000232" y="6162280"/>
            <a:chExt cx="785818" cy="338554"/>
          </a:xfrm>
        </p:grpSpPr>
        <p:sp>
          <p:nvSpPr>
            <p:cNvPr id="57" name="Prostokąt zaokrąglony 56"/>
            <p:cNvSpPr/>
            <p:nvPr/>
          </p:nvSpPr>
          <p:spPr>
            <a:xfrm>
              <a:off x="2000232" y="6215082"/>
              <a:ext cx="785818" cy="285752"/>
            </a:xfrm>
            <a:prstGeom prst="roundRect">
              <a:avLst/>
            </a:prstGeom>
            <a:solidFill>
              <a:srgbClr val="DAB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8" name="pole tekstowe 57"/>
            <p:cNvSpPr txBox="1"/>
            <p:nvPr/>
          </p:nvSpPr>
          <p:spPr>
            <a:xfrm>
              <a:off x="2027894" y="6162280"/>
              <a:ext cx="7581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600" dirty="0" smtClean="0">
                  <a:solidFill>
                    <a:schemeClr val="bg2"/>
                  </a:solidFill>
                  <a:latin typeface="Calibri" pitchFamily="34" charset="0"/>
                </a:rPr>
                <a:t>2002 r.</a:t>
              </a:r>
              <a:endParaRPr lang="pl-PL" sz="1600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grpSp>
        <p:nvGrpSpPr>
          <p:cNvPr id="86" name="Grupa 85"/>
          <p:cNvGrpSpPr/>
          <p:nvPr/>
        </p:nvGrpSpPr>
        <p:grpSpPr>
          <a:xfrm>
            <a:off x="1714480" y="3000372"/>
            <a:ext cx="2887492" cy="785818"/>
            <a:chOff x="1714480" y="3000372"/>
            <a:chExt cx="2887492" cy="785818"/>
          </a:xfrm>
        </p:grpSpPr>
        <p:sp>
          <p:nvSpPr>
            <p:cNvPr id="7" name="pole tekstowe 6"/>
            <p:cNvSpPr txBox="1"/>
            <p:nvPr/>
          </p:nvSpPr>
          <p:spPr>
            <a:xfrm>
              <a:off x="2571736" y="3000372"/>
              <a:ext cx="203023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rgbClr val="4C2600"/>
                  </a:solidFill>
                  <a:latin typeface="Calibri" pitchFamily="34" charset="0"/>
                </a:rPr>
                <a:t>Dochód do dyspozycji</a:t>
              </a:r>
              <a:endParaRPr lang="pl-PL" sz="1600" b="1" dirty="0">
                <a:solidFill>
                  <a:srgbClr val="4C2600"/>
                </a:solidFill>
                <a:latin typeface="Calibri" pitchFamily="34" charset="0"/>
              </a:endParaRPr>
            </a:p>
          </p:txBody>
        </p:sp>
        <p:sp>
          <p:nvSpPr>
            <p:cNvPr id="54" name="Prostokąt zaokrąglony 53"/>
            <p:cNvSpPr/>
            <p:nvPr/>
          </p:nvSpPr>
          <p:spPr>
            <a:xfrm>
              <a:off x="1714480" y="3429000"/>
              <a:ext cx="1143008" cy="357190"/>
            </a:xfrm>
            <a:prstGeom prst="roundRect">
              <a:avLst/>
            </a:prstGeom>
            <a:solidFill>
              <a:srgbClr val="DAB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5" name="pole tekstowe 14"/>
            <p:cNvSpPr txBox="1"/>
            <p:nvPr/>
          </p:nvSpPr>
          <p:spPr>
            <a:xfrm>
              <a:off x="1785918" y="3429000"/>
              <a:ext cx="9412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765,48 zł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grpSp>
        <p:nvGrpSpPr>
          <p:cNvPr id="87" name="Grupa 86"/>
          <p:cNvGrpSpPr/>
          <p:nvPr/>
        </p:nvGrpSpPr>
        <p:grpSpPr>
          <a:xfrm>
            <a:off x="1714480" y="4429132"/>
            <a:ext cx="3980850" cy="1143008"/>
            <a:chOff x="1714480" y="4429132"/>
            <a:chExt cx="3980850" cy="1143008"/>
          </a:xfrm>
        </p:grpSpPr>
        <p:sp>
          <p:nvSpPr>
            <p:cNvPr id="18" name="pole tekstowe 17"/>
            <p:cNvSpPr txBox="1"/>
            <p:nvPr/>
          </p:nvSpPr>
          <p:spPr>
            <a:xfrm>
              <a:off x="1857356" y="4429132"/>
              <a:ext cx="383797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rgbClr val="4C2600"/>
                  </a:solidFill>
                  <a:latin typeface="Calibri" pitchFamily="34" charset="0"/>
                </a:rPr>
                <a:t>Przeciętne miesięczne wydatki  na 1 osobę </a:t>
              </a:r>
              <a:br>
                <a:rPr lang="pl-PL" sz="1600" b="1" dirty="0" smtClean="0">
                  <a:solidFill>
                    <a:srgbClr val="4C2600"/>
                  </a:solidFill>
                  <a:latin typeface="Calibri" pitchFamily="34" charset="0"/>
                </a:rPr>
              </a:br>
              <a:r>
                <a:rPr lang="pl-PL" sz="1600" b="1" dirty="0" smtClean="0">
                  <a:solidFill>
                    <a:srgbClr val="4C2600"/>
                  </a:solidFill>
                  <a:latin typeface="Calibri" pitchFamily="34" charset="0"/>
                </a:rPr>
                <a:t>w gospodarstwach domowych</a:t>
              </a:r>
              <a:endParaRPr lang="pl-PL" sz="1600" b="1" dirty="0">
                <a:solidFill>
                  <a:srgbClr val="4C2600"/>
                </a:solidFill>
                <a:latin typeface="Calibri" pitchFamily="34" charset="0"/>
              </a:endParaRPr>
            </a:p>
          </p:txBody>
        </p:sp>
        <p:sp>
          <p:nvSpPr>
            <p:cNvPr id="56" name="Prostokąt zaokrąglony 55"/>
            <p:cNvSpPr/>
            <p:nvPr/>
          </p:nvSpPr>
          <p:spPr>
            <a:xfrm>
              <a:off x="1714480" y="5214950"/>
              <a:ext cx="1143008" cy="357190"/>
            </a:xfrm>
            <a:prstGeom prst="roundRect">
              <a:avLst/>
            </a:prstGeom>
            <a:solidFill>
              <a:srgbClr val="DAB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0" name="pole tekstowe 19"/>
            <p:cNvSpPr txBox="1"/>
            <p:nvPr/>
          </p:nvSpPr>
          <p:spPr>
            <a:xfrm>
              <a:off x="1785918" y="5214950"/>
              <a:ext cx="9412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743,95 zł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grpSp>
        <p:nvGrpSpPr>
          <p:cNvPr id="82" name="Grupa 81"/>
          <p:cNvGrpSpPr/>
          <p:nvPr/>
        </p:nvGrpSpPr>
        <p:grpSpPr>
          <a:xfrm>
            <a:off x="9572660" y="2214554"/>
            <a:ext cx="1143008" cy="357190"/>
            <a:chOff x="5072066" y="2214554"/>
            <a:chExt cx="1143008" cy="357190"/>
          </a:xfrm>
        </p:grpSpPr>
        <p:sp>
          <p:nvSpPr>
            <p:cNvPr id="68" name="Prostokąt zaokrąglony 67"/>
            <p:cNvSpPr/>
            <p:nvPr/>
          </p:nvSpPr>
          <p:spPr>
            <a:xfrm>
              <a:off x="5072066" y="2214554"/>
              <a:ext cx="1143008" cy="357190"/>
            </a:xfrm>
            <a:prstGeom prst="roundRect">
              <a:avLst/>
            </a:prstGeom>
            <a:solidFill>
              <a:srgbClr val="7E3F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" name="pole tekstowe 12"/>
            <p:cNvSpPr txBox="1"/>
            <p:nvPr/>
          </p:nvSpPr>
          <p:spPr>
            <a:xfrm>
              <a:off x="5072066" y="2214554"/>
              <a:ext cx="10919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1 622,96 zł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grpSp>
        <p:nvGrpSpPr>
          <p:cNvPr id="83" name="Grupa 82"/>
          <p:cNvGrpSpPr/>
          <p:nvPr/>
        </p:nvGrpSpPr>
        <p:grpSpPr>
          <a:xfrm>
            <a:off x="9572660" y="3429000"/>
            <a:ext cx="1163404" cy="357190"/>
            <a:chOff x="5072066" y="3429000"/>
            <a:chExt cx="1163404" cy="357190"/>
          </a:xfrm>
        </p:grpSpPr>
        <p:sp>
          <p:nvSpPr>
            <p:cNvPr id="69" name="Prostokąt zaokrąglony 68"/>
            <p:cNvSpPr/>
            <p:nvPr/>
          </p:nvSpPr>
          <p:spPr>
            <a:xfrm>
              <a:off x="5072066" y="3429000"/>
              <a:ext cx="1143008" cy="357190"/>
            </a:xfrm>
            <a:prstGeom prst="roundRect">
              <a:avLst/>
            </a:prstGeom>
            <a:solidFill>
              <a:srgbClr val="7E3F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pole tekstowe 16"/>
            <p:cNvSpPr txBox="1"/>
            <p:nvPr/>
          </p:nvSpPr>
          <p:spPr>
            <a:xfrm>
              <a:off x="5143504" y="3429000"/>
              <a:ext cx="10919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1 568,11 zł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grpSp>
        <p:nvGrpSpPr>
          <p:cNvPr id="84" name="Grupa 83"/>
          <p:cNvGrpSpPr/>
          <p:nvPr/>
        </p:nvGrpSpPr>
        <p:grpSpPr>
          <a:xfrm>
            <a:off x="9644098" y="5214950"/>
            <a:ext cx="1143008" cy="357190"/>
            <a:chOff x="5143504" y="5214950"/>
            <a:chExt cx="1143008" cy="357190"/>
          </a:xfrm>
        </p:grpSpPr>
        <p:sp>
          <p:nvSpPr>
            <p:cNvPr id="71" name="Prostokąt zaokrąglony 70"/>
            <p:cNvSpPr/>
            <p:nvPr/>
          </p:nvSpPr>
          <p:spPr>
            <a:xfrm>
              <a:off x="5143504" y="5214950"/>
              <a:ext cx="1143008" cy="357190"/>
            </a:xfrm>
            <a:prstGeom prst="roundRect">
              <a:avLst/>
            </a:prstGeom>
            <a:solidFill>
              <a:srgbClr val="7E3F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2" name="pole tekstowe 21"/>
            <p:cNvSpPr txBox="1"/>
            <p:nvPr/>
          </p:nvSpPr>
          <p:spPr>
            <a:xfrm>
              <a:off x="5214942" y="5214950"/>
              <a:ext cx="10454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1 308,35zł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pic>
        <p:nvPicPr>
          <p:cNvPr id="53" name="Obraz 52" descr="zł2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736011">
            <a:off x="7455509" y="2454951"/>
            <a:ext cx="461598" cy="226532"/>
          </a:xfrm>
          <a:prstGeom prst="rect">
            <a:avLst/>
          </a:prstGeom>
        </p:spPr>
      </p:pic>
      <p:pic>
        <p:nvPicPr>
          <p:cNvPr id="77" name="Obraz 76" descr="zł2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00958" y="2214554"/>
            <a:ext cx="461599" cy="226533"/>
          </a:xfrm>
          <a:prstGeom prst="rect">
            <a:avLst/>
          </a:prstGeom>
        </p:spPr>
      </p:pic>
      <p:grpSp>
        <p:nvGrpSpPr>
          <p:cNvPr id="93" name="Grupa 92"/>
          <p:cNvGrpSpPr/>
          <p:nvPr/>
        </p:nvGrpSpPr>
        <p:grpSpPr>
          <a:xfrm>
            <a:off x="7429520" y="1643050"/>
            <a:ext cx="1416282" cy="999912"/>
            <a:chOff x="7430746" y="1661202"/>
            <a:chExt cx="1416282" cy="999912"/>
          </a:xfrm>
        </p:grpSpPr>
        <p:pic>
          <p:nvPicPr>
            <p:cNvPr id="50" name="Obraz 49" descr="zł2.WM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19438684">
              <a:off x="7430746" y="1661202"/>
              <a:ext cx="517246" cy="226533"/>
            </a:xfrm>
            <a:prstGeom prst="rect">
              <a:avLst/>
            </a:prstGeom>
          </p:spPr>
        </p:pic>
        <p:pic>
          <p:nvPicPr>
            <p:cNvPr id="76" name="Obraz 75" descr="zł2.WM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19438684">
              <a:off x="8162287" y="2434581"/>
              <a:ext cx="517246" cy="226533"/>
            </a:xfrm>
            <a:prstGeom prst="rect">
              <a:avLst/>
            </a:prstGeom>
          </p:spPr>
        </p:pic>
        <p:pic>
          <p:nvPicPr>
            <p:cNvPr id="79" name="Obraz 78" descr="zł2.WM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1736011">
              <a:off x="8385430" y="1973037"/>
              <a:ext cx="461598" cy="226532"/>
            </a:xfrm>
            <a:prstGeom prst="rect">
              <a:avLst/>
            </a:prstGeom>
          </p:spPr>
        </p:pic>
      </p:grpSp>
      <p:grpSp>
        <p:nvGrpSpPr>
          <p:cNvPr id="85" name="Grupa 84"/>
          <p:cNvGrpSpPr/>
          <p:nvPr/>
        </p:nvGrpSpPr>
        <p:grpSpPr>
          <a:xfrm>
            <a:off x="9759312" y="6162280"/>
            <a:ext cx="785818" cy="338554"/>
            <a:chOff x="5258718" y="6162280"/>
            <a:chExt cx="785818" cy="338554"/>
          </a:xfrm>
        </p:grpSpPr>
        <p:sp>
          <p:nvSpPr>
            <p:cNvPr id="80" name="Prostokąt zaokrąglony 79"/>
            <p:cNvSpPr/>
            <p:nvPr/>
          </p:nvSpPr>
          <p:spPr>
            <a:xfrm>
              <a:off x="5258718" y="6196446"/>
              <a:ext cx="785818" cy="285752"/>
            </a:xfrm>
            <a:prstGeom prst="roundRect">
              <a:avLst/>
            </a:prstGeom>
            <a:solidFill>
              <a:srgbClr val="7E3F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1" name="pole tekstowe 80"/>
            <p:cNvSpPr txBox="1"/>
            <p:nvPr/>
          </p:nvSpPr>
          <p:spPr>
            <a:xfrm>
              <a:off x="5286380" y="6162280"/>
              <a:ext cx="7507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600" dirty="0" smtClean="0">
                  <a:solidFill>
                    <a:schemeClr val="bg2"/>
                  </a:solidFill>
                  <a:latin typeface="Calibri" pitchFamily="34" charset="0"/>
                </a:rPr>
                <a:t>2011 r.</a:t>
              </a:r>
              <a:endParaRPr lang="pl-PL" sz="1600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sp>
        <p:nvSpPr>
          <p:cNvPr id="91" name="pole tekstowe 90"/>
          <p:cNvSpPr txBox="1"/>
          <p:nvPr/>
        </p:nvSpPr>
        <p:spPr>
          <a:xfrm>
            <a:off x="3571868" y="2285992"/>
            <a:ext cx="10246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C00000"/>
                </a:solidFill>
                <a:latin typeface="Calibri" pitchFamily="34" charset="0"/>
              </a:rPr>
              <a:t>o  827,48 zł</a:t>
            </a:r>
            <a:endParaRPr lang="pl-PL" sz="1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92" name="Strzałka w górę 91"/>
          <p:cNvSpPr/>
          <p:nvPr/>
        </p:nvSpPr>
        <p:spPr>
          <a:xfrm>
            <a:off x="3428992" y="2357430"/>
            <a:ext cx="71438" cy="142876"/>
          </a:xfrm>
          <a:prstGeom prst="upArrow">
            <a:avLst/>
          </a:prstGeom>
          <a:solidFill>
            <a:srgbClr val="B80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9" name="Prostokąt 58"/>
          <p:cNvSpPr/>
          <p:nvPr/>
        </p:nvSpPr>
        <p:spPr>
          <a:xfrm>
            <a:off x="571472" y="285728"/>
            <a:ext cx="7606570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600" b="1" dirty="0" smtClean="0">
                <a:solidFill>
                  <a:srgbClr val="002776"/>
                </a:solidFill>
                <a:latin typeface="Calibri" pitchFamily="34" charset="0"/>
              </a:rPr>
              <a:t>DOCHODY I WYDATKI W BUDŻETACH GOSPODARSTW </a:t>
            </a:r>
            <a:br>
              <a:rPr lang="pl-PL" sz="2600" b="1" dirty="0" smtClean="0">
                <a:solidFill>
                  <a:srgbClr val="002776"/>
                </a:solidFill>
                <a:latin typeface="Calibri" pitchFamily="34" charset="0"/>
              </a:rPr>
            </a:br>
            <a:r>
              <a:rPr lang="pl-PL" sz="2600" b="1" dirty="0" smtClean="0">
                <a:solidFill>
                  <a:srgbClr val="002776"/>
                </a:solidFill>
                <a:latin typeface="Calibri" pitchFamily="34" charset="0"/>
              </a:rPr>
              <a:t>DOMOWYCH</a:t>
            </a:r>
            <a:endParaRPr lang="pl-PL" sz="2600" b="1" dirty="0">
              <a:solidFill>
                <a:srgbClr val="00277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59259E-6 L -0.50695 0.004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" y="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5185E-6 L -0.5 -0.0032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-0.50799 -0.00487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-0.51476 0.00764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" y="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2" grpId="0" animBg="1"/>
      <p:bldP spid="9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2"/>
          <p:cNvSpPr txBox="1">
            <a:spLocks/>
          </p:cNvSpPr>
          <p:nvPr/>
        </p:nvSpPr>
        <p:spPr>
          <a:xfrm>
            <a:off x="5072067" y="0"/>
            <a:ext cx="4071934" cy="285728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9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</a:rPr>
              <a:t>Warunki życia - mieszkanie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pic>
        <p:nvPicPr>
          <p:cNvPr id="6" name="Obraz 5" descr="M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1571612"/>
            <a:ext cx="2861859" cy="2466806"/>
          </a:xfrm>
          <a:prstGeom prst="rect">
            <a:avLst/>
          </a:prstGeom>
        </p:spPr>
      </p:pic>
      <p:grpSp>
        <p:nvGrpSpPr>
          <p:cNvPr id="61" name="Grupa 60"/>
          <p:cNvGrpSpPr/>
          <p:nvPr/>
        </p:nvGrpSpPr>
        <p:grpSpPr>
          <a:xfrm>
            <a:off x="2015436" y="2470787"/>
            <a:ext cx="5187668" cy="958213"/>
            <a:chOff x="2015436" y="2470787"/>
            <a:chExt cx="5187668" cy="958213"/>
          </a:xfrm>
        </p:grpSpPr>
        <p:grpSp>
          <p:nvGrpSpPr>
            <p:cNvPr id="10" name="Grupa 9"/>
            <p:cNvGrpSpPr/>
            <p:nvPr/>
          </p:nvGrpSpPr>
          <p:grpSpPr>
            <a:xfrm>
              <a:off x="5436096" y="3071810"/>
              <a:ext cx="1571636" cy="357190"/>
              <a:chOff x="6357950" y="3286124"/>
              <a:chExt cx="1571636" cy="357190"/>
            </a:xfrm>
          </p:grpSpPr>
          <p:grpSp>
            <p:nvGrpSpPr>
              <p:cNvPr id="11" name="Grupa 17"/>
              <p:cNvGrpSpPr/>
              <p:nvPr/>
            </p:nvGrpSpPr>
            <p:grpSpPr>
              <a:xfrm>
                <a:off x="7000892" y="3286124"/>
                <a:ext cx="928694" cy="357190"/>
                <a:chOff x="6500826" y="2500306"/>
                <a:chExt cx="928694" cy="357190"/>
              </a:xfrm>
            </p:grpSpPr>
            <p:sp>
              <p:nvSpPr>
                <p:cNvPr id="13" name="Prostokąt zaokrąglony 12"/>
                <p:cNvSpPr/>
                <p:nvPr/>
              </p:nvSpPr>
              <p:spPr>
                <a:xfrm>
                  <a:off x="6500826" y="2500306"/>
                  <a:ext cx="928694" cy="357190"/>
                </a:xfrm>
                <a:prstGeom prst="roundRect">
                  <a:avLst>
                    <a:gd name="adj" fmla="val 19433"/>
                  </a:avLst>
                </a:prstGeom>
                <a:solidFill>
                  <a:srgbClr val="502800"/>
                </a:solidFill>
                <a:ln>
                  <a:noFill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  <p:sp>
              <p:nvSpPr>
                <p:cNvPr id="14" name="pole tekstowe 13"/>
                <p:cNvSpPr txBox="1"/>
                <p:nvPr/>
              </p:nvSpPr>
              <p:spPr>
                <a:xfrm>
                  <a:off x="6572264" y="2500306"/>
                  <a:ext cx="832279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chemeClr val="bg1"/>
                      </a:solidFill>
                      <a:latin typeface="Calibri" pitchFamily="34" charset="0"/>
                    </a:rPr>
                    <a:t>67,2 m</a:t>
                  </a:r>
                  <a:r>
                    <a:rPr lang="pl-PL" sz="1600" b="1" baseline="30000" dirty="0" smtClean="0">
                      <a:solidFill>
                        <a:schemeClr val="bg1"/>
                      </a:solidFill>
                      <a:latin typeface="Calibri" pitchFamily="34" charset="0"/>
                    </a:rPr>
                    <a:t>2</a:t>
                  </a:r>
                  <a:endParaRPr lang="pl-PL" sz="1600" b="1" baseline="30000" dirty="0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12" name="Strzałka w prawo 11"/>
              <p:cNvSpPr/>
              <p:nvPr/>
            </p:nvSpPr>
            <p:spPr>
              <a:xfrm>
                <a:off x="6357950" y="3429000"/>
                <a:ext cx="285752" cy="142876"/>
              </a:xfrm>
              <a:prstGeom prst="rightArrow">
                <a:avLst/>
              </a:prstGeom>
              <a:solidFill>
                <a:srgbClr val="5028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5" name="Grupa 14"/>
            <p:cNvGrpSpPr/>
            <p:nvPr/>
          </p:nvGrpSpPr>
          <p:grpSpPr>
            <a:xfrm>
              <a:off x="2015436" y="2470787"/>
              <a:ext cx="5187668" cy="928694"/>
              <a:chOff x="2015436" y="2571744"/>
              <a:chExt cx="5187668" cy="928694"/>
            </a:xfrm>
          </p:grpSpPr>
          <p:grpSp>
            <p:nvGrpSpPr>
              <p:cNvPr id="16" name="Grupa 15"/>
              <p:cNvGrpSpPr/>
              <p:nvPr/>
            </p:nvGrpSpPr>
            <p:grpSpPr>
              <a:xfrm>
                <a:off x="4143372" y="3143248"/>
                <a:ext cx="857257" cy="357190"/>
                <a:chOff x="1071538" y="2357430"/>
                <a:chExt cx="857257" cy="357190"/>
              </a:xfrm>
            </p:grpSpPr>
            <p:sp>
              <p:nvSpPr>
                <p:cNvPr id="21" name="Prostokąt zaokrąglony 15"/>
                <p:cNvSpPr/>
                <p:nvPr/>
              </p:nvSpPr>
              <p:spPr>
                <a:xfrm>
                  <a:off x="1071538" y="2357430"/>
                  <a:ext cx="857256" cy="357190"/>
                </a:xfrm>
                <a:prstGeom prst="roundRect">
                  <a:avLst>
                    <a:gd name="adj" fmla="val 19433"/>
                  </a:avLst>
                </a:prstGeom>
                <a:solidFill>
                  <a:srgbClr val="FF9900"/>
                </a:solidFill>
                <a:ln>
                  <a:noFill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  <p:sp>
              <p:nvSpPr>
                <p:cNvPr id="22" name="pole tekstowe 21"/>
                <p:cNvSpPr txBox="1"/>
                <p:nvPr/>
              </p:nvSpPr>
              <p:spPr>
                <a:xfrm>
                  <a:off x="1071539" y="2357430"/>
                  <a:ext cx="85725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rgbClr val="663300"/>
                      </a:solidFill>
                      <a:latin typeface="Calibri" pitchFamily="34" charset="0"/>
                    </a:rPr>
                    <a:t>66,3 m</a:t>
                  </a:r>
                  <a:r>
                    <a:rPr lang="pl-PL" sz="1600" b="1" baseline="30000" dirty="0" smtClean="0">
                      <a:solidFill>
                        <a:srgbClr val="663300"/>
                      </a:solidFill>
                      <a:latin typeface="Calibri" pitchFamily="34" charset="0"/>
                    </a:rPr>
                    <a:t>2</a:t>
                  </a:r>
                  <a:endParaRPr lang="pl-PL" sz="1600" b="1" baseline="30000" dirty="0">
                    <a:solidFill>
                      <a:srgbClr val="663300"/>
                    </a:solidFill>
                    <a:latin typeface="Calibri" pitchFamily="34" charset="0"/>
                  </a:endParaRPr>
                </a:p>
              </p:txBody>
            </p:sp>
          </p:grpSp>
          <p:grpSp>
            <p:nvGrpSpPr>
              <p:cNvPr id="17" name="Grupa 45"/>
              <p:cNvGrpSpPr/>
              <p:nvPr/>
            </p:nvGrpSpPr>
            <p:grpSpPr>
              <a:xfrm>
                <a:off x="2015436" y="2571744"/>
                <a:ext cx="5187668" cy="584775"/>
                <a:chOff x="2015436" y="2571744"/>
                <a:chExt cx="5187668" cy="584775"/>
              </a:xfrm>
            </p:grpSpPr>
            <p:sp>
              <p:nvSpPr>
                <p:cNvPr id="18" name="pole tekstowe 17"/>
                <p:cNvSpPr txBox="1"/>
                <p:nvPr/>
              </p:nvSpPr>
              <p:spPr>
                <a:xfrm>
                  <a:off x="4000496" y="2571744"/>
                  <a:ext cx="3202608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rgbClr val="502800"/>
                      </a:solidFill>
                      <a:latin typeface="Calibri" pitchFamily="34" charset="0"/>
                    </a:rPr>
                    <a:t>Przeciętna powierzchnia  użytkowa </a:t>
                  </a:r>
                  <a:br>
                    <a:rPr lang="pl-PL" sz="1600" b="1" dirty="0" smtClean="0">
                      <a:solidFill>
                        <a:srgbClr val="502800"/>
                      </a:solidFill>
                      <a:latin typeface="Calibri" pitchFamily="34" charset="0"/>
                    </a:rPr>
                  </a:br>
                  <a:r>
                    <a:rPr lang="pl-PL" sz="1600" b="1" dirty="0" smtClean="0">
                      <a:solidFill>
                        <a:srgbClr val="502800"/>
                      </a:solidFill>
                      <a:latin typeface="Calibri" pitchFamily="34" charset="0"/>
                    </a:rPr>
                    <a:t>1 mieszkania</a:t>
                  </a:r>
                  <a:endParaRPr lang="pl-PL" sz="1600" b="1" dirty="0">
                    <a:solidFill>
                      <a:srgbClr val="5028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19" name="Ramka 18"/>
                <p:cNvSpPr/>
                <p:nvPr/>
              </p:nvSpPr>
              <p:spPr>
                <a:xfrm rot="21377431">
                  <a:off x="2015436" y="2630782"/>
                  <a:ext cx="928694" cy="500066"/>
                </a:xfrm>
                <a:prstGeom prst="frame">
                  <a:avLst>
                    <a:gd name="adj1" fmla="val 5336"/>
                  </a:avLst>
                </a:prstGeom>
                <a:solidFill>
                  <a:srgbClr val="D67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" name="Strzałka w prawo 19"/>
                <p:cNvSpPr/>
                <p:nvPr/>
              </p:nvSpPr>
              <p:spPr>
                <a:xfrm rot="10800000">
                  <a:off x="3143240" y="2714620"/>
                  <a:ext cx="642942" cy="142876"/>
                </a:xfrm>
                <a:prstGeom prst="rightArrow">
                  <a:avLst/>
                </a:prstGeom>
                <a:solidFill>
                  <a:srgbClr val="D67F00"/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/>
                </a:p>
              </p:txBody>
            </p:sp>
          </p:grpSp>
        </p:grpSp>
      </p:grpSp>
      <p:grpSp>
        <p:nvGrpSpPr>
          <p:cNvPr id="63" name="Grupa 62"/>
          <p:cNvGrpSpPr/>
          <p:nvPr/>
        </p:nvGrpSpPr>
        <p:grpSpPr>
          <a:xfrm>
            <a:off x="2015435" y="2529824"/>
            <a:ext cx="5353042" cy="2339336"/>
            <a:chOff x="2015435" y="2529824"/>
            <a:chExt cx="5353042" cy="2339336"/>
          </a:xfrm>
        </p:grpSpPr>
        <p:grpSp>
          <p:nvGrpSpPr>
            <p:cNvPr id="28" name="Grupa 27"/>
            <p:cNvGrpSpPr/>
            <p:nvPr/>
          </p:nvGrpSpPr>
          <p:grpSpPr>
            <a:xfrm>
              <a:off x="5652120" y="4360089"/>
              <a:ext cx="1296905" cy="509071"/>
              <a:chOff x="4214778" y="4572008"/>
              <a:chExt cx="1296905" cy="509071"/>
            </a:xfrm>
          </p:grpSpPr>
          <p:pic>
            <p:nvPicPr>
              <p:cNvPr id="29" name="Obraz 28" descr="Dom4.wm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4929190" y="4572008"/>
                <a:ext cx="582493" cy="509071"/>
              </a:xfrm>
              <a:prstGeom prst="rect">
                <a:avLst/>
              </a:prstGeom>
            </p:spPr>
          </p:pic>
          <p:sp>
            <p:nvSpPr>
              <p:cNvPr id="30" name="pole tekstowe 29"/>
              <p:cNvSpPr txBox="1"/>
              <p:nvPr/>
            </p:nvSpPr>
            <p:spPr>
              <a:xfrm>
                <a:off x="5000628" y="4714884"/>
                <a:ext cx="44595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rgbClr val="502800"/>
                    </a:solidFill>
                    <a:latin typeface="Calibri" pitchFamily="34" charset="0"/>
                  </a:rPr>
                  <a:t>2,6</a:t>
                </a:r>
                <a:endParaRPr lang="pl-PL" sz="1600" b="1" baseline="30000" dirty="0">
                  <a:solidFill>
                    <a:srgbClr val="502800"/>
                  </a:solidFill>
                  <a:latin typeface="Calibri" pitchFamily="34" charset="0"/>
                </a:endParaRPr>
              </a:p>
            </p:txBody>
          </p:sp>
          <p:sp>
            <p:nvSpPr>
              <p:cNvPr id="31" name="Strzałka w prawo 30"/>
              <p:cNvSpPr/>
              <p:nvPr/>
            </p:nvSpPr>
            <p:spPr>
              <a:xfrm>
                <a:off x="4214778" y="4786322"/>
                <a:ext cx="285752" cy="142876"/>
              </a:xfrm>
              <a:prstGeom prst="rightArrow">
                <a:avLst/>
              </a:prstGeom>
              <a:solidFill>
                <a:srgbClr val="5028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37" name="Grupa 36"/>
            <p:cNvGrpSpPr/>
            <p:nvPr/>
          </p:nvGrpSpPr>
          <p:grpSpPr>
            <a:xfrm>
              <a:off x="2015435" y="2529824"/>
              <a:ext cx="5353042" cy="2327936"/>
              <a:chOff x="2015435" y="2559342"/>
              <a:chExt cx="5353042" cy="2327936"/>
            </a:xfrm>
          </p:grpSpPr>
          <p:sp>
            <p:nvSpPr>
              <p:cNvPr id="38" name="Prostokąt 37"/>
              <p:cNvSpPr/>
              <p:nvPr/>
            </p:nvSpPr>
            <p:spPr>
              <a:xfrm rot="21377431">
                <a:off x="2015435" y="2559342"/>
                <a:ext cx="928694" cy="500066"/>
              </a:xfrm>
              <a:prstGeom prst="rect">
                <a:avLst/>
              </a:prstGeom>
              <a:solidFill>
                <a:schemeClr val="accent1">
                  <a:alpha val="7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grpSp>
            <p:nvGrpSpPr>
              <p:cNvPr id="39" name="Grupa 48"/>
              <p:cNvGrpSpPr/>
              <p:nvPr/>
            </p:nvGrpSpPr>
            <p:grpSpPr>
              <a:xfrm>
                <a:off x="2214546" y="2601262"/>
                <a:ext cx="5153931" cy="2286016"/>
                <a:chOff x="2214546" y="2601262"/>
                <a:chExt cx="5153931" cy="2286016"/>
              </a:xfrm>
            </p:grpSpPr>
            <p:sp>
              <p:nvSpPr>
                <p:cNvPr id="40" name="pole tekstowe 39"/>
                <p:cNvSpPr txBox="1"/>
                <p:nvPr/>
              </p:nvSpPr>
              <p:spPr>
                <a:xfrm>
                  <a:off x="4071934" y="3958584"/>
                  <a:ext cx="3296543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rgbClr val="502800"/>
                      </a:solidFill>
                      <a:latin typeface="Calibri" pitchFamily="34" charset="0"/>
                    </a:rPr>
                    <a:t>Przeciętna liczba osób na mieszkanie</a:t>
                  </a:r>
                  <a:endParaRPr lang="pl-PL" sz="1600" b="1" dirty="0">
                    <a:solidFill>
                      <a:srgbClr val="502800"/>
                    </a:solidFill>
                    <a:latin typeface="Calibri" pitchFamily="34" charset="0"/>
                  </a:endParaRPr>
                </a:p>
              </p:txBody>
            </p:sp>
            <p:pic>
              <p:nvPicPr>
                <p:cNvPr id="41" name="Obraz 40" descr="Dom4.wmf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4286248" y="4387212"/>
                  <a:ext cx="572190" cy="500066"/>
                </a:xfrm>
                <a:prstGeom prst="rect">
                  <a:avLst/>
                </a:prstGeom>
              </p:spPr>
            </p:pic>
            <p:sp>
              <p:nvSpPr>
                <p:cNvPr id="42" name="pole tekstowe 36"/>
                <p:cNvSpPr txBox="1"/>
                <p:nvPr/>
              </p:nvSpPr>
              <p:spPr>
                <a:xfrm>
                  <a:off x="4357686" y="4530088"/>
                  <a:ext cx="44595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rgbClr val="AC5600"/>
                      </a:solidFill>
                      <a:latin typeface="Calibri" pitchFamily="34" charset="0"/>
                    </a:rPr>
                    <a:t>2,8</a:t>
                  </a:r>
                  <a:endParaRPr lang="pl-PL" sz="1600" b="1" baseline="30000" dirty="0">
                    <a:solidFill>
                      <a:srgbClr val="AC5600"/>
                    </a:solidFill>
                    <a:latin typeface="Calibri" pitchFamily="34" charset="0"/>
                  </a:endParaRPr>
                </a:p>
              </p:txBody>
            </p:sp>
            <p:pic>
              <p:nvPicPr>
                <p:cNvPr id="43" name="Obraz 42" descr="Rodz_czarny.wmf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2214546" y="2601262"/>
                  <a:ext cx="459971" cy="444163"/>
                </a:xfrm>
                <a:prstGeom prst="rect">
                  <a:avLst/>
                </a:prstGeom>
              </p:spPr>
            </p:pic>
            <p:sp>
              <p:nvSpPr>
                <p:cNvPr id="44" name="Strzałka w prawo 43"/>
                <p:cNvSpPr/>
                <p:nvPr/>
              </p:nvSpPr>
              <p:spPr>
                <a:xfrm rot="12896759">
                  <a:off x="2806201" y="3570173"/>
                  <a:ext cx="1170443" cy="151576"/>
                </a:xfrm>
                <a:prstGeom prst="rightArrow">
                  <a:avLst/>
                </a:prstGeom>
                <a:solidFill>
                  <a:srgbClr val="AC5600"/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/>
                </a:p>
              </p:txBody>
            </p:sp>
          </p:grpSp>
        </p:grpSp>
      </p:grpSp>
      <p:grpSp>
        <p:nvGrpSpPr>
          <p:cNvPr id="60" name="Grupa 59"/>
          <p:cNvGrpSpPr/>
          <p:nvPr/>
        </p:nvGrpSpPr>
        <p:grpSpPr>
          <a:xfrm>
            <a:off x="4143372" y="1906777"/>
            <a:ext cx="2615489" cy="329802"/>
            <a:chOff x="4143372" y="1906777"/>
            <a:chExt cx="2615489" cy="329802"/>
          </a:xfrm>
        </p:grpSpPr>
        <p:sp>
          <p:nvSpPr>
            <p:cNvPr id="45" name="pole tekstowe 44"/>
            <p:cNvSpPr txBox="1"/>
            <p:nvPr/>
          </p:nvSpPr>
          <p:spPr>
            <a:xfrm>
              <a:off x="4143372" y="1928802"/>
              <a:ext cx="686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502800"/>
                  </a:solidFill>
                  <a:latin typeface="Calibri" pitchFamily="34" charset="0"/>
                </a:rPr>
                <a:t>2002 r.</a:t>
              </a:r>
              <a:endParaRPr lang="pl-PL" sz="1400" b="1" dirty="0">
                <a:solidFill>
                  <a:srgbClr val="502800"/>
                </a:solidFill>
                <a:latin typeface="Calibri" pitchFamily="34" charset="0"/>
              </a:endParaRPr>
            </a:p>
          </p:txBody>
        </p:sp>
        <p:sp>
          <p:nvSpPr>
            <p:cNvPr id="46" name="pole tekstowe 45"/>
            <p:cNvSpPr txBox="1"/>
            <p:nvPr/>
          </p:nvSpPr>
          <p:spPr>
            <a:xfrm>
              <a:off x="6072198" y="1906777"/>
              <a:ext cx="686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502800"/>
                  </a:solidFill>
                  <a:latin typeface="Calibri" pitchFamily="34" charset="0"/>
                </a:rPr>
                <a:t>2011 r.</a:t>
              </a:r>
              <a:endParaRPr lang="pl-PL" sz="1400" b="1" dirty="0">
                <a:solidFill>
                  <a:srgbClr val="502800"/>
                </a:solidFill>
                <a:latin typeface="Calibri" pitchFamily="34" charset="0"/>
              </a:endParaRPr>
            </a:p>
          </p:txBody>
        </p:sp>
      </p:grpSp>
      <p:grpSp>
        <p:nvGrpSpPr>
          <p:cNvPr id="59" name="Grupa 58"/>
          <p:cNvGrpSpPr/>
          <p:nvPr/>
        </p:nvGrpSpPr>
        <p:grpSpPr>
          <a:xfrm>
            <a:off x="4000496" y="1142984"/>
            <a:ext cx="2791782" cy="785818"/>
            <a:chOff x="4000496" y="1142984"/>
            <a:chExt cx="2791782" cy="785818"/>
          </a:xfrm>
        </p:grpSpPr>
        <p:sp>
          <p:nvSpPr>
            <p:cNvPr id="5" name="pole tekstowe 4"/>
            <p:cNvSpPr txBox="1"/>
            <p:nvPr/>
          </p:nvSpPr>
          <p:spPr>
            <a:xfrm>
              <a:off x="4000496" y="1142984"/>
              <a:ext cx="22120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rgbClr val="502800"/>
                  </a:solidFill>
                  <a:latin typeface="Calibri" pitchFamily="34" charset="0"/>
                </a:rPr>
                <a:t>Liczba mieszkań </a:t>
              </a:r>
              <a:r>
                <a:rPr lang="pl-PL" sz="1600" dirty="0" smtClean="0">
                  <a:solidFill>
                    <a:srgbClr val="502800"/>
                  </a:solidFill>
                  <a:latin typeface="Calibri" pitchFamily="34" charset="0"/>
                </a:rPr>
                <a:t>(w tys.)</a:t>
              </a:r>
              <a:endParaRPr lang="pl-PL" sz="1600" dirty="0">
                <a:solidFill>
                  <a:srgbClr val="502800"/>
                </a:solidFill>
                <a:latin typeface="Calibri" pitchFamily="34" charset="0"/>
              </a:endParaRPr>
            </a:p>
          </p:txBody>
        </p:sp>
        <p:grpSp>
          <p:nvGrpSpPr>
            <p:cNvPr id="7" name="Grupa 6"/>
            <p:cNvGrpSpPr/>
            <p:nvPr/>
          </p:nvGrpSpPr>
          <p:grpSpPr>
            <a:xfrm>
              <a:off x="4071934" y="1571612"/>
              <a:ext cx="857256" cy="357190"/>
              <a:chOff x="4071934" y="1571612"/>
              <a:chExt cx="857256" cy="357190"/>
            </a:xfrm>
          </p:grpSpPr>
          <p:sp>
            <p:nvSpPr>
              <p:cNvPr id="8" name="Prostokąt zaokrąglony 7"/>
              <p:cNvSpPr/>
              <p:nvPr/>
            </p:nvSpPr>
            <p:spPr>
              <a:xfrm>
                <a:off x="4071934" y="1571612"/>
                <a:ext cx="857256" cy="357190"/>
              </a:xfrm>
              <a:prstGeom prst="roundRect">
                <a:avLst>
                  <a:gd name="adj" fmla="val 19433"/>
                </a:avLst>
              </a:prstGeom>
              <a:solidFill>
                <a:srgbClr val="FF99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" name="pole tekstowe 8"/>
              <p:cNvSpPr txBox="1"/>
              <p:nvPr/>
            </p:nvSpPr>
            <p:spPr>
              <a:xfrm>
                <a:off x="4071934" y="1571612"/>
                <a:ext cx="80502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rgbClr val="663300"/>
                    </a:solidFill>
                    <a:latin typeface="Calibri" pitchFamily="34" charset="0"/>
                  </a:rPr>
                  <a:t>1 815,4</a:t>
                </a:r>
                <a:endParaRPr lang="pl-PL" sz="1600" b="1" dirty="0">
                  <a:solidFill>
                    <a:srgbClr val="6633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7" name="Grupa 46"/>
            <p:cNvGrpSpPr/>
            <p:nvPr/>
          </p:nvGrpSpPr>
          <p:grpSpPr>
            <a:xfrm>
              <a:off x="5292080" y="1556792"/>
              <a:ext cx="1500198" cy="357190"/>
              <a:chOff x="5357818" y="1643050"/>
              <a:chExt cx="1500198" cy="357190"/>
            </a:xfrm>
          </p:grpSpPr>
          <p:sp>
            <p:nvSpPr>
              <p:cNvPr id="48" name="Strzałka w prawo 47"/>
              <p:cNvSpPr/>
              <p:nvPr/>
            </p:nvSpPr>
            <p:spPr>
              <a:xfrm>
                <a:off x="5357818" y="1714488"/>
                <a:ext cx="357190" cy="142876"/>
              </a:xfrm>
              <a:prstGeom prst="rightArrow">
                <a:avLst/>
              </a:prstGeom>
              <a:solidFill>
                <a:srgbClr val="5028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 dirty="0"/>
              </a:p>
            </p:txBody>
          </p:sp>
          <p:grpSp>
            <p:nvGrpSpPr>
              <p:cNvPr id="49" name="Grupa 60"/>
              <p:cNvGrpSpPr/>
              <p:nvPr/>
            </p:nvGrpSpPr>
            <p:grpSpPr>
              <a:xfrm>
                <a:off x="6000760" y="1643050"/>
                <a:ext cx="857256" cy="357190"/>
                <a:chOff x="5786446" y="1714488"/>
                <a:chExt cx="857256" cy="357190"/>
              </a:xfrm>
            </p:grpSpPr>
            <p:sp>
              <p:nvSpPr>
                <p:cNvPr id="50" name="Prostokąt zaokrąglony 49"/>
                <p:cNvSpPr/>
                <p:nvPr/>
              </p:nvSpPr>
              <p:spPr>
                <a:xfrm>
                  <a:off x="5786446" y="1714488"/>
                  <a:ext cx="857256" cy="357190"/>
                </a:xfrm>
                <a:prstGeom prst="roundRect">
                  <a:avLst>
                    <a:gd name="adj" fmla="val 19433"/>
                  </a:avLst>
                </a:prstGeom>
                <a:solidFill>
                  <a:srgbClr val="502800"/>
                </a:solidFill>
                <a:ln>
                  <a:noFill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  <p:sp>
              <p:nvSpPr>
                <p:cNvPr id="51" name="pole tekstowe 50"/>
                <p:cNvSpPr txBox="1"/>
                <p:nvPr/>
              </p:nvSpPr>
              <p:spPr>
                <a:xfrm>
                  <a:off x="5786446" y="1714488"/>
                  <a:ext cx="805029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chemeClr val="bg1"/>
                      </a:solidFill>
                      <a:latin typeface="Calibri" pitchFamily="34" charset="0"/>
                    </a:rPr>
                    <a:t>2 076,2</a:t>
                  </a:r>
                  <a:endParaRPr lang="pl-PL" sz="1600" b="1" dirty="0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</p:grpSp>
        </p:grpSp>
      </p:grpSp>
      <p:grpSp>
        <p:nvGrpSpPr>
          <p:cNvPr id="62" name="Grupa 61"/>
          <p:cNvGrpSpPr/>
          <p:nvPr/>
        </p:nvGrpSpPr>
        <p:grpSpPr>
          <a:xfrm>
            <a:off x="4270244" y="3377456"/>
            <a:ext cx="2659210" cy="307777"/>
            <a:chOff x="4270244" y="3377456"/>
            <a:chExt cx="2659210" cy="307777"/>
          </a:xfrm>
        </p:grpSpPr>
        <p:sp>
          <p:nvSpPr>
            <p:cNvPr id="52" name="pole tekstowe 51"/>
            <p:cNvSpPr txBox="1"/>
            <p:nvPr/>
          </p:nvSpPr>
          <p:spPr>
            <a:xfrm>
              <a:off x="6242791" y="3377456"/>
              <a:ext cx="686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502800"/>
                  </a:solidFill>
                  <a:latin typeface="Calibri" pitchFamily="34" charset="0"/>
                </a:rPr>
                <a:t>2011 r.</a:t>
              </a:r>
              <a:endParaRPr lang="pl-PL" sz="1400" b="1" dirty="0">
                <a:solidFill>
                  <a:srgbClr val="502800"/>
                </a:solidFill>
                <a:latin typeface="Calibri" pitchFamily="34" charset="0"/>
              </a:endParaRPr>
            </a:p>
          </p:txBody>
        </p:sp>
        <p:sp>
          <p:nvSpPr>
            <p:cNvPr id="53" name="pole tekstowe 52"/>
            <p:cNvSpPr txBox="1"/>
            <p:nvPr/>
          </p:nvSpPr>
          <p:spPr>
            <a:xfrm>
              <a:off x="4270244" y="3377456"/>
              <a:ext cx="686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502800"/>
                  </a:solidFill>
                  <a:latin typeface="Calibri" pitchFamily="34" charset="0"/>
                </a:rPr>
                <a:t>2002 r.</a:t>
              </a:r>
              <a:endParaRPr lang="pl-PL" sz="1400" b="1" dirty="0">
                <a:solidFill>
                  <a:srgbClr val="502800"/>
                </a:solidFill>
                <a:latin typeface="Calibri" pitchFamily="34" charset="0"/>
              </a:endParaRPr>
            </a:p>
          </p:txBody>
        </p:sp>
      </p:grpSp>
      <p:grpSp>
        <p:nvGrpSpPr>
          <p:cNvPr id="64" name="Grupa 63"/>
          <p:cNvGrpSpPr/>
          <p:nvPr/>
        </p:nvGrpSpPr>
        <p:grpSpPr>
          <a:xfrm>
            <a:off x="4270244" y="4786322"/>
            <a:ext cx="2802086" cy="307777"/>
            <a:chOff x="4270244" y="4786322"/>
            <a:chExt cx="2802086" cy="307777"/>
          </a:xfrm>
        </p:grpSpPr>
        <p:sp>
          <p:nvSpPr>
            <p:cNvPr id="54" name="pole tekstowe 53"/>
            <p:cNvSpPr txBox="1"/>
            <p:nvPr/>
          </p:nvSpPr>
          <p:spPr>
            <a:xfrm>
              <a:off x="6385667" y="4786322"/>
              <a:ext cx="686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502800"/>
                  </a:solidFill>
                  <a:latin typeface="Calibri" pitchFamily="34" charset="0"/>
                </a:rPr>
                <a:t>2011 r.</a:t>
              </a:r>
              <a:endParaRPr lang="pl-PL" sz="1400" b="1" dirty="0">
                <a:solidFill>
                  <a:srgbClr val="502800"/>
                </a:solidFill>
                <a:latin typeface="Calibri" pitchFamily="34" charset="0"/>
              </a:endParaRPr>
            </a:p>
          </p:txBody>
        </p:sp>
        <p:sp>
          <p:nvSpPr>
            <p:cNvPr id="55" name="pole tekstowe 54"/>
            <p:cNvSpPr txBox="1"/>
            <p:nvPr/>
          </p:nvSpPr>
          <p:spPr>
            <a:xfrm>
              <a:off x="4270244" y="4786322"/>
              <a:ext cx="686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502800"/>
                  </a:solidFill>
                  <a:latin typeface="Calibri" pitchFamily="34" charset="0"/>
                </a:rPr>
                <a:t>2002 r.</a:t>
              </a:r>
              <a:endParaRPr lang="pl-PL" sz="1400" b="1" dirty="0">
                <a:solidFill>
                  <a:srgbClr val="502800"/>
                </a:solidFill>
                <a:latin typeface="Calibri" pitchFamily="34" charset="0"/>
              </a:endParaRPr>
            </a:p>
          </p:txBody>
        </p:sp>
      </p:grpSp>
      <p:grpSp>
        <p:nvGrpSpPr>
          <p:cNvPr id="65" name="Grupa 64"/>
          <p:cNvGrpSpPr/>
          <p:nvPr/>
        </p:nvGrpSpPr>
        <p:grpSpPr>
          <a:xfrm>
            <a:off x="4000496" y="5357826"/>
            <a:ext cx="4961936" cy="1071570"/>
            <a:chOff x="4000496" y="5357826"/>
            <a:chExt cx="4961936" cy="1071570"/>
          </a:xfrm>
        </p:grpSpPr>
        <p:grpSp>
          <p:nvGrpSpPr>
            <p:cNvPr id="23" name="Grupa 22"/>
            <p:cNvGrpSpPr/>
            <p:nvPr/>
          </p:nvGrpSpPr>
          <p:grpSpPr>
            <a:xfrm>
              <a:off x="4000496" y="5357826"/>
              <a:ext cx="4961936" cy="785818"/>
              <a:chOff x="1428728" y="5357826"/>
              <a:chExt cx="4961936" cy="785818"/>
            </a:xfrm>
          </p:grpSpPr>
          <p:sp>
            <p:nvSpPr>
              <p:cNvPr id="24" name="pole tekstowe 23"/>
              <p:cNvSpPr txBox="1"/>
              <p:nvPr/>
            </p:nvSpPr>
            <p:spPr>
              <a:xfrm>
                <a:off x="1428728" y="5357826"/>
                <a:ext cx="496193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rgbClr val="502800"/>
                    </a:solidFill>
                    <a:latin typeface="Calibri" pitchFamily="34" charset="0"/>
                  </a:rPr>
                  <a:t>Przeciętna powierzchnia  użytkowa mieszkania na osobę</a:t>
                </a:r>
                <a:endParaRPr lang="pl-PL" sz="1600" b="1" dirty="0">
                  <a:solidFill>
                    <a:srgbClr val="502800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25" name="Grupa 32"/>
              <p:cNvGrpSpPr/>
              <p:nvPr/>
            </p:nvGrpSpPr>
            <p:grpSpPr>
              <a:xfrm>
                <a:off x="1571604" y="5786454"/>
                <a:ext cx="928694" cy="357190"/>
                <a:chOff x="5786446" y="4714884"/>
                <a:chExt cx="928694" cy="357190"/>
              </a:xfrm>
            </p:grpSpPr>
            <p:sp>
              <p:nvSpPr>
                <p:cNvPr id="26" name="Prostokąt zaokrąglony 25"/>
                <p:cNvSpPr/>
                <p:nvPr/>
              </p:nvSpPr>
              <p:spPr>
                <a:xfrm>
                  <a:off x="5786446" y="4714884"/>
                  <a:ext cx="928694" cy="357190"/>
                </a:xfrm>
                <a:prstGeom prst="roundRect">
                  <a:avLst>
                    <a:gd name="adj" fmla="val 19433"/>
                  </a:avLst>
                </a:prstGeom>
                <a:solidFill>
                  <a:srgbClr val="FF9900"/>
                </a:solidFill>
                <a:ln>
                  <a:noFill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  <p:sp>
              <p:nvSpPr>
                <p:cNvPr id="27" name="pole tekstowe 26"/>
                <p:cNvSpPr txBox="1"/>
                <p:nvPr/>
              </p:nvSpPr>
              <p:spPr>
                <a:xfrm>
                  <a:off x="5857884" y="4714884"/>
                  <a:ext cx="832279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rgbClr val="502800"/>
                      </a:solidFill>
                      <a:latin typeface="Calibri" pitchFamily="34" charset="0"/>
                    </a:rPr>
                    <a:t>23,2 m</a:t>
                  </a:r>
                  <a:r>
                    <a:rPr lang="pl-PL" sz="1600" b="1" baseline="30000" dirty="0" smtClean="0">
                      <a:solidFill>
                        <a:srgbClr val="502800"/>
                      </a:solidFill>
                      <a:latin typeface="Calibri" pitchFamily="34" charset="0"/>
                    </a:rPr>
                    <a:t>2</a:t>
                  </a:r>
                  <a:endParaRPr lang="pl-PL" sz="1600" b="1" baseline="30000" dirty="0">
                    <a:solidFill>
                      <a:srgbClr val="502800"/>
                    </a:solidFill>
                    <a:latin typeface="Calibri" pitchFamily="34" charset="0"/>
                  </a:endParaRPr>
                </a:p>
              </p:txBody>
            </p:sp>
          </p:grpSp>
        </p:grpSp>
        <p:grpSp>
          <p:nvGrpSpPr>
            <p:cNvPr id="32" name="Grupa 31"/>
            <p:cNvGrpSpPr/>
            <p:nvPr/>
          </p:nvGrpSpPr>
          <p:grpSpPr>
            <a:xfrm>
              <a:off x="5580112" y="5805264"/>
              <a:ext cx="1571636" cy="357190"/>
              <a:chOff x="3714744" y="6000768"/>
              <a:chExt cx="1571636" cy="357190"/>
            </a:xfrm>
          </p:grpSpPr>
          <p:grpSp>
            <p:nvGrpSpPr>
              <p:cNvPr id="33" name="Grupa 29"/>
              <p:cNvGrpSpPr/>
              <p:nvPr/>
            </p:nvGrpSpPr>
            <p:grpSpPr>
              <a:xfrm>
                <a:off x="4286248" y="6000768"/>
                <a:ext cx="1000132" cy="357190"/>
                <a:chOff x="1714480" y="4857760"/>
                <a:chExt cx="1000132" cy="357190"/>
              </a:xfrm>
            </p:grpSpPr>
            <p:sp>
              <p:nvSpPr>
                <p:cNvPr id="35" name="Prostokąt zaokrąglony 30"/>
                <p:cNvSpPr/>
                <p:nvPr/>
              </p:nvSpPr>
              <p:spPr>
                <a:xfrm>
                  <a:off x="1714480" y="4857760"/>
                  <a:ext cx="1000132" cy="357190"/>
                </a:xfrm>
                <a:prstGeom prst="roundRect">
                  <a:avLst>
                    <a:gd name="adj" fmla="val 19433"/>
                  </a:avLst>
                </a:prstGeom>
                <a:solidFill>
                  <a:srgbClr val="663300"/>
                </a:solidFill>
                <a:ln>
                  <a:noFill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  <p:sp>
              <p:nvSpPr>
                <p:cNvPr id="36" name="pole tekstowe 35"/>
                <p:cNvSpPr txBox="1"/>
                <p:nvPr/>
              </p:nvSpPr>
              <p:spPr>
                <a:xfrm>
                  <a:off x="1785918" y="4857760"/>
                  <a:ext cx="832279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chemeClr val="bg1"/>
                      </a:solidFill>
                      <a:latin typeface="Calibri" pitchFamily="34" charset="0"/>
                    </a:rPr>
                    <a:t>26,7 m</a:t>
                  </a:r>
                  <a:r>
                    <a:rPr lang="pl-PL" sz="1600" b="1" baseline="30000" dirty="0" smtClean="0">
                      <a:solidFill>
                        <a:schemeClr val="bg1"/>
                      </a:solidFill>
                      <a:latin typeface="Calibri" pitchFamily="34" charset="0"/>
                    </a:rPr>
                    <a:t>2</a:t>
                  </a:r>
                  <a:endParaRPr lang="pl-PL" sz="1600" b="1" baseline="30000" dirty="0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34" name="Strzałka w prawo 33"/>
              <p:cNvSpPr/>
              <p:nvPr/>
            </p:nvSpPr>
            <p:spPr>
              <a:xfrm>
                <a:off x="3714744" y="6072206"/>
                <a:ext cx="285752" cy="142876"/>
              </a:xfrm>
              <a:prstGeom prst="rightArrow">
                <a:avLst/>
              </a:prstGeom>
              <a:solidFill>
                <a:srgbClr val="6633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56" name="pole tekstowe 55"/>
            <p:cNvSpPr txBox="1"/>
            <p:nvPr/>
          </p:nvSpPr>
          <p:spPr>
            <a:xfrm>
              <a:off x="6357950" y="6121619"/>
              <a:ext cx="686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502800"/>
                  </a:solidFill>
                  <a:latin typeface="Calibri" pitchFamily="34" charset="0"/>
                </a:rPr>
                <a:t>2011 r.</a:t>
              </a:r>
              <a:endParaRPr lang="pl-PL" sz="1400" b="1" dirty="0">
                <a:solidFill>
                  <a:srgbClr val="502800"/>
                </a:solidFill>
                <a:latin typeface="Calibri" pitchFamily="34" charset="0"/>
              </a:endParaRPr>
            </a:p>
          </p:txBody>
        </p:sp>
        <p:sp>
          <p:nvSpPr>
            <p:cNvPr id="57" name="pole tekstowe 56"/>
            <p:cNvSpPr txBox="1"/>
            <p:nvPr/>
          </p:nvSpPr>
          <p:spPr>
            <a:xfrm>
              <a:off x="4242527" y="6121619"/>
              <a:ext cx="686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502800"/>
                  </a:solidFill>
                  <a:latin typeface="Calibri" pitchFamily="34" charset="0"/>
                </a:rPr>
                <a:t>2002 r.</a:t>
              </a:r>
              <a:endParaRPr lang="pl-PL" sz="1400" b="1" dirty="0">
                <a:solidFill>
                  <a:srgbClr val="502800"/>
                </a:solidFill>
                <a:latin typeface="Calibri" pitchFamily="34" charset="0"/>
              </a:endParaRPr>
            </a:p>
          </p:txBody>
        </p:sp>
      </p:grpSp>
      <p:sp>
        <p:nvSpPr>
          <p:cNvPr id="58" name="Prostokąt 57"/>
          <p:cNvSpPr/>
          <p:nvPr/>
        </p:nvSpPr>
        <p:spPr>
          <a:xfrm>
            <a:off x="571472" y="619764"/>
            <a:ext cx="20742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MIESZKANIA</a:t>
            </a:r>
            <a:endParaRPr lang="pl-PL" sz="2800" b="1" dirty="0">
              <a:solidFill>
                <a:srgbClr val="00277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/>
        </p:nvGrpSpPr>
        <p:grpSpPr>
          <a:xfrm>
            <a:off x="285720" y="1142984"/>
            <a:ext cx="4500594" cy="3571900"/>
            <a:chOff x="428596" y="3000372"/>
            <a:chExt cx="4500594" cy="3571900"/>
          </a:xfrm>
        </p:grpSpPr>
        <p:grpSp>
          <p:nvGrpSpPr>
            <p:cNvPr id="5" name="Grupa 65"/>
            <p:cNvGrpSpPr/>
            <p:nvPr/>
          </p:nvGrpSpPr>
          <p:grpSpPr>
            <a:xfrm>
              <a:off x="428596" y="3000372"/>
              <a:ext cx="4500594" cy="3214710"/>
              <a:chOff x="428596" y="3000372"/>
              <a:chExt cx="4500594" cy="3214710"/>
            </a:xfrm>
          </p:grpSpPr>
          <p:graphicFrame>
            <p:nvGraphicFramePr>
              <p:cNvPr id="11" name="Wykres 10"/>
              <p:cNvGraphicFramePr/>
              <p:nvPr/>
            </p:nvGraphicFramePr>
            <p:xfrm>
              <a:off x="428596" y="3857628"/>
              <a:ext cx="4500594" cy="235745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12" name="pole tekstowe 11"/>
              <p:cNvSpPr txBox="1"/>
              <p:nvPr/>
            </p:nvSpPr>
            <p:spPr>
              <a:xfrm>
                <a:off x="500034" y="3000372"/>
                <a:ext cx="435426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rgbClr val="502800"/>
                    </a:solidFill>
                    <a:latin typeface="Calibri" pitchFamily="34" charset="0"/>
                  </a:rPr>
                  <a:t>Odsetek gospodarstw domowych wyposażonych </a:t>
                </a:r>
                <a:br>
                  <a:rPr lang="pl-PL" sz="1600" b="1" dirty="0" smtClean="0">
                    <a:solidFill>
                      <a:srgbClr val="502800"/>
                    </a:solidFill>
                    <a:latin typeface="Calibri" pitchFamily="34" charset="0"/>
                  </a:rPr>
                </a:br>
                <a:r>
                  <a:rPr lang="pl-PL" sz="1600" b="1" dirty="0" smtClean="0">
                    <a:solidFill>
                      <a:srgbClr val="502800"/>
                    </a:solidFill>
                    <a:latin typeface="Calibri" pitchFamily="34" charset="0"/>
                  </a:rPr>
                  <a:t>w instalacje techniczno-sanitarne</a:t>
                </a:r>
                <a:endParaRPr lang="pl-PL" sz="1600" b="1" dirty="0">
                  <a:solidFill>
                    <a:srgbClr val="5028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6" name="Grupa 69"/>
            <p:cNvGrpSpPr/>
            <p:nvPr/>
          </p:nvGrpSpPr>
          <p:grpSpPr>
            <a:xfrm>
              <a:off x="1643042" y="6286520"/>
              <a:ext cx="1714512" cy="285752"/>
              <a:chOff x="714348" y="5929330"/>
              <a:chExt cx="1714512" cy="285752"/>
            </a:xfrm>
          </p:grpSpPr>
          <p:sp>
            <p:nvSpPr>
              <p:cNvPr id="7" name="Prostokąt zaokrąglony 6"/>
              <p:cNvSpPr/>
              <p:nvPr/>
            </p:nvSpPr>
            <p:spPr>
              <a:xfrm>
                <a:off x="714348" y="5929330"/>
                <a:ext cx="642942" cy="285752"/>
              </a:xfrm>
              <a:prstGeom prst="roundRect">
                <a:avLst/>
              </a:prstGeom>
              <a:solidFill>
                <a:srgbClr val="DAB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1400"/>
              </a:p>
            </p:txBody>
          </p:sp>
          <p:sp>
            <p:nvSpPr>
              <p:cNvPr id="8" name="pole tekstowe 7"/>
              <p:cNvSpPr txBox="1"/>
              <p:nvPr/>
            </p:nvSpPr>
            <p:spPr>
              <a:xfrm>
                <a:off x="714348" y="5929330"/>
                <a:ext cx="642942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200" b="1" dirty="0" smtClean="0">
                    <a:solidFill>
                      <a:srgbClr val="502800"/>
                    </a:solidFill>
                    <a:latin typeface="Calibri" pitchFamily="34" charset="0"/>
                  </a:rPr>
                  <a:t>2002 r.</a:t>
                </a:r>
                <a:endParaRPr lang="pl-PL" sz="1200" b="1" dirty="0">
                  <a:solidFill>
                    <a:srgbClr val="502800"/>
                  </a:solidFill>
                  <a:latin typeface="Calibri" pitchFamily="34" charset="0"/>
                </a:endParaRPr>
              </a:p>
            </p:txBody>
          </p:sp>
          <p:sp>
            <p:nvSpPr>
              <p:cNvPr id="9" name="Prostokąt zaokrąglony 8"/>
              <p:cNvSpPr/>
              <p:nvPr/>
            </p:nvSpPr>
            <p:spPr>
              <a:xfrm>
                <a:off x="1785918" y="5929330"/>
                <a:ext cx="642942" cy="285752"/>
              </a:xfrm>
              <a:prstGeom prst="roundRect">
                <a:avLst/>
              </a:prstGeom>
              <a:solidFill>
                <a:srgbClr val="7E3F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1400"/>
              </a:p>
            </p:txBody>
          </p:sp>
          <p:sp>
            <p:nvSpPr>
              <p:cNvPr id="10" name="pole tekstowe 9"/>
              <p:cNvSpPr txBox="1"/>
              <p:nvPr/>
            </p:nvSpPr>
            <p:spPr>
              <a:xfrm>
                <a:off x="1785918" y="5929330"/>
                <a:ext cx="642942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200" dirty="0" smtClean="0">
                    <a:solidFill>
                      <a:schemeClr val="bg1"/>
                    </a:solidFill>
                    <a:latin typeface="Calibri" pitchFamily="34" charset="0"/>
                  </a:rPr>
                  <a:t>2011 r.</a:t>
                </a:r>
                <a:endParaRPr lang="pl-PL" sz="1200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</p:grpSp>
      </p:grpSp>
      <p:sp>
        <p:nvSpPr>
          <p:cNvPr id="13" name="Symbol zastępczy zawartości 2"/>
          <p:cNvSpPr txBox="1">
            <a:spLocks/>
          </p:cNvSpPr>
          <p:nvPr/>
        </p:nvSpPr>
        <p:spPr>
          <a:xfrm>
            <a:off x="5072067" y="0"/>
            <a:ext cx="4071934" cy="285728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9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</a:rPr>
              <a:t>Warunki życia - mieszkanie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1047031" y="4947834"/>
            <a:ext cx="64275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502800"/>
                </a:solidFill>
                <a:latin typeface="Calibri" pitchFamily="34" charset="0"/>
              </a:rPr>
              <a:t>Przeciętne miesięczne wydatki na 1 osobę w gospodarstwach domowych:</a:t>
            </a:r>
            <a:endParaRPr lang="pl-PL" sz="1600" b="1" dirty="0">
              <a:solidFill>
                <a:srgbClr val="502800"/>
              </a:solidFill>
              <a:latin typeface="Calibri" pitchFamily="34" charset="0"/>
            </a:endParaRPr>
          </a:p>
        </p:txBody>
      </p:sp>
      <p:grpSp>
        <p:nvGrpSpPr>
          <p:cNvPr id="15" name="Grupa 14"/>
          <p:cNvGrpSpPr/>
          <p:nvPr/>
        </p:nvGrpSpPr>
        <p:grpSpPr>
          <a:xfrm>
            <a:off x="1404221" y="5407239"/>
            <a:ext cx="5072098" cy="357190"/>
            <a:chOff x="1285852" y="1571612"/>
            <a:chExt cx="5072098" cy="357190"/>
          </a:xfrm>
        </p:grpSpPr>
        <p:sp>
          <p:nvSpPr>
            <p:cNvPr id="16" name="pole tekstowe 15"/>
            <p:cNvSpPr txBox="1"/>
            <p:nvPr/>
          </p:nvSpPr>
          <p:spPr>
            <a:xfrm>
              <a:off x="1285852" y="1571612"/>
              <a:ext cx="363028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rgbClr val="DAB000"/>
                  </a:solidFill>
                  <a:latin typeface="Calibri" pitchFamily="34" charset="0"/>
                </a:rPr>
                <a:t>użytkowanie mieszkania i nośniki energii</a:t>
              </a:r>
              <a:endParaRPr lang="pl-PL" sz="1600" b="1" dirty="0">
                <a:solidFill>
                  <a:srgbClr val="DAB000"/>
                </a:solidFill>
                <a:latin typeface="Calibri" pitchFamily="34" charset="0"/>
              </a:endParaRPr>
            </a:p>
          </p:txBody>
        </p:sp>
        <p:sp>
          <p:nvSpPr>
            <p:cNvPr id="17" name="Ramka 16"/>
            <p:cNvSpPr/>
            <p:nvPr/>
          </p:nvSpPr>
          <p:spPr>
            <a:xfrm>
              <a:off x="5214942" y="1571612"/>
              <a:ext cx="1143008" cy="357190"/>
            </a:xfrm>
            <a:prstGeom prst="frame">
              <a:avLst/>
            </a:prstGeom>
            <a:solidFill>
              <a:srgbClr val="DAB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8" name="pole tekstowe 17"/>
            <p:cNvSpPr txBox="1"/>
            <p:nvPr/>
          </p:nvSpPr>
          <p:spPr>
            <a:xfrm>
              <a:off x="5214942" y="1571612"/>
              <a:ext cx="11430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rgbClr val="663300"/>
                  </a:solidFill>
                  <a:latin typeface="Calibri" pitchFamily="34" charset="0"/>
                </a:rPr>
                <a:t>246,56 zł</a:t>
              </a:r>
              <a:endParaRPr lang="pl-PL" sz="1600" b="1" baseline="30000" dirty="0">
                <a:solidFill>
                  <a:srgbClr val="663300"/>
                </a:solidFill>
                <a:latin typeface="Calibri" pitchFamily="34" charset="0"/>
              </a:endParaRPr>
            </a:p>
          </p:txBody>
        </p:sp>
      </p:grpSp>
      <p:grpSp>
        <p:nvGrpSpPr>
          <p:cNvPr id="19" name="Grupa 18"/>
          <p:cNvGrpSpPr/>
          <p:nvPr/>
        </p:nvGrpSpPr>
        <p:grpSpPr>
          <a:xfrm>
            <a:off x="9476715" y="5407239"/>
            <a:ext cx="1167515" cy="307777"/>
            <a:chOff x="6000760" y="1549587"/>
            <a:chExt cx="1167515" cy="307777"/>
          </a:xfrm>
        </p:grpSpPr>
        <p:sp>
          <p:nvSpPr>
            <p:cNvPr id="20" name="pole tekstowe 19"/>
            <p:cNvSpPr txBox="1"/>
            <p:nvPr/>
          </p:nvSpPr>
          <p:spPr>
            <a:xfrm>
              <a:off x="6143636" y="1549587"/>
              <a:ext cx="10246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103,13 zł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21" name="Strzałka w górę 20"/>
            <p:cNvSpPr/>
            <p:nvPr/>
          </p:nvSpPr>
          <p:spPr>
            <a:xfrm>
              <a:off x="6000760" y="1571612"/>
              <a:ext cx="142876" cy="214314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22" name="Grupa 21"/>
          <p:cNvGrpSpPr/>
          <p:nvPr/>
        </p:nvGrpSpPr>
        <p:grpSpPr>
          <a:xfrm>
            <a:off x="1475659" y="5764429"/>
            <a:ext cx="5000660" cy="584775"/>
            <a:chOff x="1357290" y="1928802"/>
            <a:chExt cx="5000660" cy="584775"/>
          </a:xfrm>
        </p:grpSpPr>
        <p:sp>
          <p:nvSpPr>
            <p:cNvPr id="23" name="pole tekstowe 22"/>
            <p:cNvSpPr txBox="1"/>
            <p:nvPr/>
          </p:nvSpPr>
          <p:spPr>
            <a:xfrm>
              <a:off x="1357290" y="1928802"/>
              <a:ext cx="355507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rgbClr val="D07C00"/>
                  </a:solidFill>
                  <a:latin typeface="Calibri" pitchFamily="34" charset="0"/>
                </a:rPr>
                <a:t>wyposażenie mieszkania i prowadzenie </a:t>
              </a:r>
              <a:br>
                <a:rPr lang="pl-PL" sz="1600" b="1" dirty="0" smtClean="0">
                  <a:solidFill>
                    <a:srgbClr val="D07C00"/>
                  </a:solidFill>
                  <a:latin typeface="Calibri" pitchFamily="34" charset="0"/>
                </a:rPr>
              </a:br>
              <a:r>
                <a:rPr lang="pl-PL" sz="1600" b="1" dirty="0" smtClean="0">
                  <a:solidFill>
                    <a:srgbClr val="D07C00"/>
                  </a:solidFill>
                  <a:latin typeface="Calibri" pitchFamily="34" charset="0"/>
                </a:rPr>
                <a:t>gospodarstwa domowego</a:t>
              </a:r>
              <a:endParaRPr lang="pl-PL" sz="1600" b="1" dirty="0">
                <a:solidFill>
                  <a:srgbClr val="D07C00"/>
                </a:solidFill>
                <a:latin typeface="Calibri" pitchFamily="34" charset="0"/>
              </a:endParaRPr>
            </a:p>
          </p:txBody>
        </p:sp>
        <p:sp>
          <p:nvSpPr>
            <p:cNvPr id="24" name="Ramka 23"/>
            <p:cNvSpPr/>
            <p:nvPr/>
          </p:nvSpPr>
          <p:spPr>
            <a:xfrm>
              <a:off x="5357818" y="2143116"/>
              <a:ext cx="1000132" cy="357190"/>
            </a:xfrm>
            <a:prstGeom prst="frame">
              <a:avLst/>
            </a:prstGeom>
            <a:solidFill>
              <a:srgbClr val="D07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5" name="pole tekstowe 24"/>
            <p:cNvSpPr txBox="1"/>
            <p:nvPr/>
          </p:nvSpPr>
          <p:spPr>
            <a:xfrm>
              <a:off x="5429256" y="2143116"/>
              <a:ext cx="9286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rgbClr val="663300"/>
                  </a:solidFill>
                  <a:latin typeface="Calibri" pitchFamily="34" charset="0"/>
                </a:rPr>
                <a:t>67,92 zł</a:t>
              </a:r>
              <a:endParaRPr lang="pl-PL" sz="1600" b="1" baseline="30000" dirty="0">
                <a:solidFill>
                  <a:srgbClr val="663300"/>
                </a:solidFill>
                <a:latin typeface="Calibri" pitchFamily="34" charset="0"/>
              </a:endParaRPr>
            </a:p>
          </p:txBody>
        </p:sp>
      </p:grpSp>
      <p:grpSp>
        <p:nvGrpSpPr>
          <p:cNvPr id="26" name="Grupa 25"/>
          <p:cNvGrpSpPr/>
          <p:nvPr/>
        </p:nvGrpSpPr>
        <p:grpSpPr>
          <a:xfrm>
            <a:off x="9405277" y="6050181"/>
            <a:ext cx="1076145" cy="307777"/>
            <a:chOff x="6215074" y="2071678"/>
            <a:chExt cx="1076145" cy="307777"/>
          </a:xfrm>
        </p:grpSpPr>
        <p:sp>
          <p:nvSpPr>
            <p:cNvPr id="27" name="pole tekstowe 26"/>
            <p:cNvSpPr txBox="1"/>
            <p:nvPr/>
          </p:nvSpPr>
          <p:spPr>
            <a:xfrm>
              <a:off x="6357950" y="2071678"/>
              <a:ext cx="9332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31,83 zł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28" name="Strzałka w górę 27"/>
            <p:cNvSpPr/>
            <p:nvPr/>
          </p:nvSpPr>
          <p:spPr>
            <a:xfrm>
              <a:off x="6215074" y="2093703"/>
              <a:ext cx="142876" cy="214314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29" name="Grupa 28"/>
          <p:cNvGrpSpPr/>
          <p:nvPr/>
        </p:nvGrpSpPr>
        <p:grpSpPr>
          <a:xfrm>
            <a:off x="5214942" y="1142984"/>
            <a:ext cx="3355451" cy="1369464"/>
            <a:chOff x="5357818" y="3000372"/>
            <a:chExt cx="3355451" cy="1369464"/>
          </a:xfrm>
        </p:grpSpPr>
        <p:sp>
          <p:nvSpPr>
            <p:cNvPr id="30" name="pole tekstowe 29"/>
            <p:cNvSpPr txBox="1"/>
            <p:nvPr/>
          </p:nvSpPr>
          <p:spPr>
            <a:xfrm>
              <a:off x="5500694" y="3000372"/>
              <a:ext cx="301774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rgbClr val="502800"/>
                  </a:solidFill>
                  <a:latin typeface="Calibri" pitchFamily="34" charset="0"/>
                </a:rPr>
                <a:t>Odsetek gospodarstw domowych</a:t>
              </a:r>
              <a:br>
                <a:rPr lang="pl-PL" sz="1600" b="1" dirty="0" smtClean="0">
                  <a:solidFill>
                    <a:srgbClr val="502800"/>
                  </a:solidFill>
                  <a:latin typeface="Calibri" pitchFamily="34" charset="0"/>
                </a:rPr>
              </a:br>
              <a:r>
                <a:rPr lang="pl-PL" sz="1600" b="1" dirty="0" smtClean="0">
                  <a:solidFill>
                    <a:srgbClr val="502800"/>
                  </a:solidFill>
                  <a:latin typeface="Calibri" pitchFamily="34" charset="0"/>
                </a:rPr>
                <a:t>wyposażonych w wybrane dobra </a:t>
              </a:r>
              <a:br>
                <a:rPr lang="pl-PL" sz="1600" b="1" dirty="0" smtClean="0">
                  <a:solidFill>
                    <a:srgbClr val="502800"/>
                  </a:solidFill>
                  <a:latin typeface="Calibri" pitchFamily="34" charset="0"/>
                </a:rPr>
              </a:br>
              <a:r>
                <a:rPr lang="pl-PL" sz="1600" b="1" dirty="0" smtClean="0">
                  <a:solidFill>
                    <a:srgbClr val="502800"/>
                  </a:solidFill>
                  <a:latin typeface="Calibri" pitchFamily="34" charset="0"/>
                </a:rPr>
                <a:t>trwałego użytkowania</a:t>
              </a:r>
              <a:endParaRPr lang="pl-PL" sz="1600" b="1" dirty="0">
                <a:solidFill>
                  <a:srgbClr val="502800"/>
                </a:solidFill>
                <a:latin typeface="Calibri" pitchFamily="34" charset="0"/>
              </a:endParaRPr>
            </a:p>
          </p:txBody>
        </p:sp>
        <p:grpSp>
          <p:nvGrpSpPr>
            <p:cNvPr id="31" name="Grupa 55"/>
            <p:cNvGrpSpPr/>
            <p:nvPr/>
          </p:nvGrpSpPr>
          <p:grpSpPr>
            <a:xfrm>
              <a:off x="5357818" y="4000504"/>
              <a:ext cx="3355451" cy="369332"/>
              <a:chOff x="5357818" y="4071942"/>
              <a:chExt cx="3355451" cy="369332"/>
            </a:xfrm>
          </p:grpSpPr>
          <p:pic>
            <p:nvPicPr>
              <p:cNvPr id="32" name="Obraz 31" descr="mikrofala1.WM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357818" y="4071942"/>
                <a:ext cx="670024" cy="357190"/>
              </a:xfrm>
              <a:prstGeom prst="rect">
                <a:avLst/>
              </a:prstGeom>
            </p:spPr>
          </p:pic>
          <p:sp>
            <p:nvSpPr>
              <p:cNvPr id="33" name="pole tekstowe 32"/>
              <p:cNvSpPr txBox="1"/>
              <p:nvPr/>
            </p:nvSpPr>
            <p:spPr>
              <a:xfrm>
                <a:off x="6286512" y="4071942"/>
                <a:ext cx="763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b="1" dirty="0" smtClean="0">
                    <a:solidFill>
                      <a:srgbClr val="AC5600"/>
                    </a:solidFill>
                    <a:latin typeface="Calibri" pitchFamily="34" charset="0"/>
                  </a:rPr>
                  <a:t>53,3%</a:t>
                </a:r>
                <a:endParaRPr lang="pl-PL" b="1" dirty="0">
                  <a:solidFill>
                    <a:srgbClr val="AC5600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34" name="Grupa 42"/>
              <p:cNvGrpSpPr/>
              <p:nvPr/>
            </p:nvGrpSpPr>
            <p:grpSpPr>
              <a:xfrm>
                <a:off x="7286644" y="4121355"/>
                <a:ext cx="1426625" cy="307777"/>
                <a:chOff x="6215074" y="2049653"/>
                <a:chExt cx="1426625" cy="307777"/>
              </a:xfrm>
            </p:grpSpPr>
            <p:sp>
              <p:nvSpPr>
                <p:cNvPr id="35" name="pole tekstowe 34"/>
                <p:cNvSpPr txBox="1"/>
                <p:nvPr/>
              </p:nvSpPr>
              <p:spPr>
                <a:xfrm>
                  <a:off x="6357950" y="2049653"/>
                  <a:ext cx="128374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400" b="1" dirty="0" smtClean="0">
                      <a:solidFill>
                        <a:srgbClr val="C00000"/>
                      </a:solidFill>
                      <a:latin typeface="Calibri" pitchFamily="34" charset="0"/>
                    </a:rPr>
                    <a:t>o  28,5 p. proc.</a:t>
                  </a:r>
                  <a:endParaRPr lang="pl-PL" sz="1400" b="1" dirty="0">
                    <a:solidFill>
                      <a:srgbClr val="C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36" name="Strzałka w górę 35"/>
                <p:cNvSpPr/>
                <p:nvPr/>
              </p:nvSpPr>
              <p:spPr>
                <a:xfrm>
                  <a:off x="6215074" y="2093703"/>
                  <a:ext cx="142876" cy="214314"/>
                </a:xfrm>
                <a:prstGeom prst="up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</p:grpSp>
        </p:grpSp>
      </p:grpSp>
      <p:grpSp>
        <p:nvGrpSpPr>
          <p:cNvPr id="37" name="Grupa 36"/>
          <p:cNvGrpSpPr/>
          <p:nvPr/>
        </p:nvGrpSpPr>
        <p:grpSpPr>
          <a:xfrm>
            <a:off x="9286908" y="2928934"/>
            <a:ext cx="3212575" cy="714380"/>
            <a:chOff x="5500694" y="4714884"/>
            <a:chExt cx="3212575" cy="714380"/>
          </a:xfrm>
        </p:grpSpPr>
        <p:pic>
          <p:nvPicPr>
            <p:cNvPr id="38" name="Obraz 37" descr="Zmywarka.wm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00694" y="4714884"/>
              <a:ext cx="525880" cy="714380"/>
            </a:xfrm>
            <a:prstGeom prst="rect">
              <a:avLst/>
            </a:prstGeom>
          </p:spPr>
        </p:pic>
        <p:sp>
          <p:nvSpPr>
            <p:cNvPr id="39" name="pole tekstowe 38"/>
            <p:cNvSpPr txBox="1"/>
            <p:nvPr/>
          </p:nvSpPr>
          <p:spPr>
            <a:xfrm>
              <a:off x="6357950" y="4857760"/>
              <a:ext cx="7633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b="1" dirty="0" smtClean="0">
                  <a:solidFill>
                    <a:srgbClr val="AC5600"/>
                  </a:solidFill>
                  <a:latin typeface="Calibri" pitchFamily="34" charset="0"/>
                </a:rPr>
                <a:t>23,5%</a:t>
              </a:r>
              <a:endParaRPr lang="pl-PL" b="1" dirty="0">
                <a:solidFill>
                  <a:srgbClr val="AC5600"/>
                </a:solidFill>
                <a:latin typeface="Calibri" pitchFamily="34" charset="0"/>
              </a:endParaRPr>
            </a:p>
          </p:txBody>
        </p:sp>
        <p:grpSp>
          <p:nvGrpSpPr>
            <p:cNvPr id="40" name="Grupa 46"/>
            <p:cNvGrpSpPr/>
            <p:nvPr/>
          </p:nvGrpSpPr>
          <p:grpSpPr>
            <a:xfrm>
              <a:off x="7286644" y="4857760"/>
              <a:ext cx="1426625" cy="307777"/>
              <a:chOff x="7929586" y="2093703"/>
              <a:chExt cx="1426625" cy="307777"/>
            </a:xfrm>
          </p:grpSpPr>
          <p:sp>
            <p:nvSpPr>
              <p:cNvPr id="41" name="pole tekstowe 40"/>
              <p:cNvSpPr txBox="1"/>
              <p:nvPr/>
            </p:nvSpPr>
            <p:spPr>
              <a:xfrm>
                <a:off x="8072462" y="2093703"/>
                <a:ext cx="128374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19,6 p. proc.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2" name="Strzałka w górę 41"/>
              <p:cNvSpPr/>
              <p:nvPr/>
            </p:nvSpPr>
            <p:spPr>
              <a:xfrm>
                <a:off x="7929586" y="2165141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43" name="Grupa 42"/>
          <p:cNvGrpSpPr/>
          <p:nvPr/>
        </p:nvGrpSpPr>
        <p:grpSpPr>
          <a:xfrm>
            <a:off x="5357818" y="3835603"/>
            <a:ext cx="3284013" cy="551623"/>
            <a:chOff x="5500694" y="5500701"/>
            <a:chExt cx="3284013" cy="551623"/>
          </a:xfrm>
        </p:grpSpPr>
        <p:pic>
          <p:nvPicPr>
            <p:cNvPr id="44" name="Obraz 43" descr="dr.wm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00694" y="5500701"/>
              <a:ext cx="510673" cy="551623"/>
            </a:xfrm>
            <a:prstGeom prst="rect">
              <a:avLst/>
            </a:prstGeom>
          </p:spPr>
        </p:pic>
        <p:sp>
          <p:nvSpPr>
            <p:cNvPr id="45" name="pole tekstowe 44"/>
            <p:cNvSpPr txBox="1"/>
            <p:nvPr/>
          </p:nvSpPr>
          <p:spPr>
            <a:xfrm>
              <a:off x="6357950" y="5572140"/>
              <a:ext cx="7633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b="1" dirty="0" smtClean="0">
                  <a:solidFill>
                    <a:srgbClr val="AC5600"/>
                  </a:solidFill>
                  <a:latin typeface="Calibri" pitchFamily="34" charset="0"/>
                </a:rPr>
                <a:t>44,7%</a:t>
              </a:r>
              <a:endParaRPr lang="pl-PL" b="1" dirty="0">
                <a:solidFill>
                  <a:srgbClr val="AC5600"/>
                </a:solidFill>
                <a:latin typeface="Calibri" pitchFamily="34" charset="0"/>
              </a:endParaRPr>
            </a:p>
          </p:txBody>
        </p:sp>
        <p:grpSp>
          <p:nvGrpSpPr>
            <p:cNvPr id="46" name="Grupa 50"/>
            <p:cNvGrpSpPr/>
            <p:nvPr/>
          </p:nvGrpSpPr>
          <p:grpSpPr>
            <a:xfrm>
              <a:off x="7358082" y="5643578"/>
              <a:ext cx="1426625" cy="307777"/>
              <a:chOff x="6215074" y="2071678"/>
              <a:chExt cx="1426625" cy="307777"/>
            </a:xfrm>
          </p:grpSpPr>
          <p:sp>
            <p:nvSpPr>
              <p:cNvPr id="47" name="pole tekstowe 46"/>
              <p:cNvSpPr txBox="1"/>
              <p:nvPr/>
            </p:nvSpPr>
            <p:spPr>
              <a:xfrm>
                <a:off x="6357950" y="2071678"/>
                <a:ext cx="128374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26,6 p. proc.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8" name="Strzałka w górę 47"/>
              <p:cNvSpPr/>
              <p:nvPr/>
            </p:nvSpPr>
            <p:spPr>
              <a:xfrm>
                <a:off x="6215074" y="2093703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54" name="pole tekstowe 53"/>
          <p:cNvSpPr txBox="1"/>
          <p:nvPr/>
        </p:nvSpPr>
        <p:spPr>
          <a:xfrm>
            <a:off x="5547625" y="5692991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502800"/>
                </a:solidFill>
                <a:latin typeface="Calibri" pitchFamily="34" charset="0"/>
              </a:rPr>
              <a:t>2011 r.</a:t>
            </a:r>
            <a:endParaRPr lang="pl-PL" sz="1400" b="1" dirty="0">
              <a:solidFill>
                <a:srgbClr val="502800"/>
              </a:solidFill>
              <a:latin typeface="Calibri" pitchFamily="34" charset="0"/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6833509" y="5692991"/>
            <a:ext cx="183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rgbClr val="502800"/>
                </a:solidFill>
                <a:latin typeface="Calibri" pitchFamily="34" charset="0"/>
              </a:rPr>
              <a:t>w stosunku do 2002 r.</a:t>
            </a:r>
            <a:endParaRPr lang="pl-PL" sz="1400" dirty="0">
              <a:solidFill>
                <a:srgbClr val="502800"/>
              </a:solidFill>
              <a:latin typeface="Calibri" pitchFamily="34" charset="0"/>
            </a:endParaRPr>
          </a:p>
        </p:txBody>
      </p:sp>
      <p:sp>
        <p:nvSpPr>
          <p:cNvPr id="56" name="pole tekstowe 55"/>
          <p:cNvSpPr txBox="1"/>
          <p:nvPr/>
        </p:nvSpPr>
        <p:spPr>
          <a:xfrm>
            <a:off x="5619063" y="6264495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502800"/>
                </a:solidFill>
                <a:latin typeface="Calibri" pitchFamily="34" charset="0"/>
              </a:rPr>
              <a:t>2011 r.</a:t>
            </a:r>
            <a:endParaRPr lang="pl-PL" sz="1400" b="1" dirty="0">
              <a:solidFill>
                <a:srgbClr val="502800"/>
              </a:solidFill>
              <a:latin typeface="Calibri" pitchFamily="34" charset="0"/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7047823" y="6264495"/>
            <a:ext cx="183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rgbClr val="502800"/>
                </a:solidFill>
                <a:latin typeface="Calibri" pitchFamily="34" charset="0"/>
              </a:rPr>
              <a:t>w stosunku do 2002 r.</a:t>
            </a:r>
            <a:endParaRPr lang="pl-PL" sz="1400" dirty="0">
              <a:solidFill>
                <a:srgbClr val="502800"/>
              </a:solidFill>
              <a:latin typeface="Calibri" pitchFamily="34" charset="0"/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6215074" y="2428868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502800"/>
                </a:solidFill>
                <a:latin typeface="Calibri" pitchFamily="34" charset="0"/>
              </a:rPr>
              <a:t>2011 r.</a:t>
            </a:r>
            <a:endParaRPr lang="pl-PL" sz="1400" b="1" dirty="0">
              <a:solidFill>
                <a:srgbClr val="502800"/>
              </a:solidFill>
              <a:latin typeface="Calibri" pitchFamily="34" charset="0"/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6286512" y="3335537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502800"/>
                </a:solidFill>
                <a:latin typeface="Calibri" pitchFamily="34" charset="0"/>
              </a:rPr>
              <a:t>2011 r.</a:t>
            </a:r>
            <a:endParaRPr lang="pl-PL" sz="1400" b="1" dirty="0">
              <a:solidFill>
                <a:srgbClr val="502800"/>
              </a:solidFill>
              <a:latin typeface="Calibri" pitchFamily="34" charset="0"/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6286512" y="4192793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502800"/>
                </a:solidFill>
                <a:latin typeface="Calibri" pitchFamily="34" charset="0"/>
              </a:rPr>
              <a:t>2011 r.</a:t>
            </a:r>
            <a:endParaRPr lang="pl-PL" sz="1400" b="1" dirty="0">
              <a:solidFill>
                <a:srgbClr val="502800"/>
              </a:solidFill>
              <a:latin typeface="Calibri" pitchFamily="34" charset="0"/>
            </a:endParaRPr>
          </a:p>
        </p:txBody>
      </p:sp>
      <p:sp>
        <p:nvSpPr>
          <p:cNvPr id="61" name="Prostokąt 60"/>
          <p:cNvSpPr/>
          <p:nvPr/>
        </p:nvSpPr>
        <p:spPr>
          <a:xfrm>
            <a:off x="571472" y="619764"/>
            <a:ext cx="40239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WYPOSAŻENIE MIESZKAŃ</a:t>
            </a:r>
            <a:endParaRPr lang="pl-PL" sz="2800" b="1" dirty="0">
              <a:solidFill>
                <a:srgbClr val="002776"/>
              </a:solidFill>
            </a:endParaRPr>
          </a:p>
        </p:txBody>
      </p:sp>
      <p:sp>
        <p:nvSpPr>
          <p:cNvPr id="62" name="pole tekstowe 61"/>
          <p:cNvSpPr txBox="1"/>
          <p:nvPr/>
        </p:nvSpPr>
        <p:spPr>
          <a:xfrm>
            <a:off x="7286644" y="2406843"/>
            <a:ext cx="183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rgbClr val="502800"/>
                </a:solidFill>
                <a:latin typeface="Calibri" pitchFamily="34" charset="0"/>
              </a:rPr>
              <a:t>w stosunku do 2002 r.</a:t>
            </a:r>
            <a:endParaRPr lang="pl-PL" sz="1400" dirty="0">
              <a:solidFill>
                <a:srgbClr val="502800"/>
              </a:solidFill>
              <a:latin typeface="Calibri" pitchFamily="34" charset="0"/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7309074" y="3335537"/>
            <a:ext cx="183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rgbClr val="502800"/>
                </a:solidFill>
                <a:latin typeface="Calibri" pitchFamily="34" charset="0"/>
              </a:rPr>
              <a:t>w stosunku do 2002 r.</a:t>
            </a:r>
            <a:endParaRPr lang="pl-PL" sz="1400" dirty="0">
              <a:solidFill>
                <a:srgbClr val="502800"/>
              </a:solidFill>
              <a:latin typeface="Calibri" pitchFamily="34" charset="0"/>
            </a:endParaRPr>
          </a:p>
        </p:txBody>
      </p:sp>
      <p:sp>
        <p:nvSpPr>
          <p:cNvPr id="65" name="pole tekstowe 64"/>
          <p:cNvSpPr txBox="1"/>
          <p:nvPr/>
        </p:nvSpPr>
        <p:spPr>
          <a:xfrm>
            <a:off x="7309074" y="4214818"/>
            <a:ext cx="183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rgbClr val="502800"/>
                </a:solidFill>
                <a:latin typeface="Calibri" pitchFamily="34" charset="0"/>
              </a:rPr>
              <a:t>w stosunku do 2002 r.</a:t>
            </a:r>
            <a:endParaRPr lang="pl-PL" sz="1400" dirty="0">
              <a:solidFill>
                <a:srgbClr val="502800"/>
              </a:solidFill>
              <a:latin typeface="Calibri" pitchFamily="34" charset="0"/>
            </a:endParaRPr>
          </a:p>
        </p:txBody>
      </p:sp>
      <p:grpSp>
        <p:nvGrpSpPr>
          <p:cNvPr id="74" name="Grupa 73"/>
          <p:cNvGrpSpPr/>
          <p:nvPr/>
        </p:nvGrpSpPr>
        <p:grpSpPr>
          <a:xfrm>
            <a:off x="1907704" y="1916832"/>
            <a:ext cx="2113755" cy="523220"/>
            <a:chOff x="1907704" y="1916832"/>
            <a:chExt cx="2113755" cy="523220"/>
          </a:xfrm>
        </p:grpSpPr>
        <p:sp>
          <p:nvSpPr>
            <p:cNvPr id="51" name="Pierścień 50"/>
            <p:cNvSpPr/>
            <p:nvPr/>
          </p:nvSpPr>
          <p:spPr>
            <a:xfrm>
              <a:off x="1907704" y="1988840"/>
              <a:ext cx="1214446" cy="428628"/>
            </a:xfrm>
            <a:prstGeom prst="donut">
              <a:avLst>
                <a:gd name="adj" fmla="val 3985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71" name="pole tekstowe 70"/>
            <p:cNvSpPr txBox="1"/>
            <p:nvPr/>
          </p:nvSpPr>
          <p:spPr>
            <a:xfrm>
              <a:off x="3274716" y="1916832"/>
              <a:ext cx="7467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5,2 </a:t>
              </a:r>
              <a:b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</a:br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p. proc.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73" name="Strzałka w górę 72"/>
            <p:cNvSpPr/>
            <p:nvPr/>
          </p:nvSpPr>
          <p:spPr>
            <a:xfrm>
              <a:off x="3131840" y="1988270"/>
              <a:ext cx="142876" cy="428628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11022E-16 L -0.42343 0.00208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" y="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7037E-7 L -0.28003 0.00694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" y="3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-0.27517 -0.00278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" y="-1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4" grpId="0"/>
      <p:bldP spid="54" grpId="1"/>
      <p:bldP spid="55" grpId="0"/>
      <p:bldP spid="55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0" grpId="0"/>
      <p:bldP spid="62" grpId="0"/>
      <p:bldP spid="62" grpId="1"/>
      <p:bldP spid="64" grpId="0"/>
      <p:bldP spid="64" grpId="1"/>
      <p:bldP spid="6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 descr="Mężczyzna1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3043" y="2143116"/>
            <a:ext cx="2357454" cy="2571768"/>
          </a:xfrm>
          <a:prstGeom prst="rect">
            <a:avLst/>
          </a:prstGeom>
        </p:spPr>
      </p:pic>
      <p:grpSp>
        <p:nvGrpSpPr>
          <p:cNvPr id="19" name="Grupa 18"/>
          <p:cNvGrpSpPr/>
          <p:nvPr/>
        </p:nvGrpSpPr>
        <p:grpSpPr>
          <a:xfrm>
            <a:off x="1643042" y="1749215"/>
            <a:ext cx="6929486" cy="2965670"/>
            <a:chOff x="3143366" y="1714488"/>
            <a:chExt cx="5541151" cy="2418981"/>
          </a:xfrm>
        </p:grpSpPr>
        <p:pic>
          <p:nvPicPr>
            <p:cNvPr id="8" name="Obraz 7" descr="Mężczyzna_tel.wm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43366" y="2035778"/>
              <a:ext cx="1885134" cy="2097691"/>
            </a:xfrm>
            <a:prstGeom prst="rect">
              <a:avLst/>
            </a:prstGeom>
          </p:spPr>
        </p:pic>
        <p:sp>
          <p:nvSpPr>
            <p:cNvPr id="14" name="pole tekstowe 13"/>
            <p:cNvSpPr txBox="1"/>
            <p:nvPr/>
          </p:nvSpPr>
          <p:spPr>
            <a:xfrm>
              <a:off x="6329198" y="1977509"/>
              <a:ext cx="6992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rgbClr val="0070C0"/>
                  </a:solidFill>
                  <a:latin typeface="Calibri" pitchFamily="34" charset="0"/>
                </a:rPr>
                <a:t>92,5%</a:t>
              </a:r>
              <a:endParaRPr lang="pl-PL" sz="1600" b="1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grpSp>
          <p:nvGrpSpPr>
            <p:cNvPr id="15" name="Grupa 42"/>
            <p:cNvGrpSpPr/>
            <p:nvPr/>
          </p:nvGrpSpPr>
          <p:grpSpPr>
            <a:xfrm>
              <a:off x="7257892" y="1977508"/>
              <a:ext cx="1426625" cy="307777"/>
              <a:chOff x="6614950" y="1834632"/>
              <a:chExt cx="1426625" cy="307777"/>
            </a:xfrm>
          </p:grpSpPr>
          <p:sp>
            <p:nvSpPr>
              <p:cNvPr id="16" name="pole tekstowe 15"/>
              <p:cNvSpPr txBox="1"/>
              <p:nvPr/>
            </p:nvSpPr>
            <p:spPr>
              <a:xfrm>
                <a:off x="6757826" y="1834632"/>
                <a:ext cx="128374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50,4 p. proc.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7" name="Strzałka w górę 16"/>
              <p:cNvSpPr/>
              <p:nvPr/>
            </p:nvSpPr>
            <p:spPr>
              <a:xfrm>
                <a:off x="6614950" y="1856658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18" name="pole tekstowe 17"/>
            <p:cNvSpPr txBox="1"/>
            <p:nvPr/>
          </p:nvSpPr>
          <p:spPr>
            <a:xfrm>
              <a:off x="6200636" y="1714488"/>
              <a:ext cx="1684128" cy="2761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rgbClr val="502800"/>
                  </a:solidFill>
                  <a:latin typeface="Calibri" pitchFamily="34" charset="0"/>
                </a:rPr>
                <a:t>Telefon komórkowy</a:t>
              </a:r>
              <a:endParaRPr lang="pl-PL" sz="1600" b="1" dirty="0">
                <a:solidFill>
                  <a:srgbClr val="502800"/>
                </a:solidFill>
                <a:latin typeface="Calibri" pitchFamily="34" charset="0"/>
              </a:endParaRPr>
            </a:p>
          </p:txBody>
        </p:sp>
      </p:grpSp>
      <p:grpSp>
        <p:nvGrpSpPr>
          <p:cNvPr id="27" name="Grupa 26"/>
          <p:cNvGrpSpPr/>
          <p:nvPr/>
        </p:nvGrpSpPr>
        <p:grpSpPr>
          <a:xfrm>
            <a:off x="1643041" y="2143116"/>
            <a:ext cx="6945969" cy="2571768"/>
            <a:chOff x="3171991" y="1754039"/>
            <a:chExt cx="5554334" cy="2097693"/>
          </a:xfrm>
        </p:grpSpPr>
        <p:pic>
          <p:nvPicPr>
            <p:cNvPr id="10" name="Obraz 9" descr="Mężczyzna_komp.wm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1991" y="1754039"/>
              <a:ext cx="1897452" cy="2097693"/>
            </a:xfrm>
            <a:prstGeom prst="rect">
              <a:avLst/>
            </a:prstGeom>
          </p:spPr>
        </p:pic>
        <p:sp>
          <p:nvSpPr>
            <p:cNvPr id="22" name="pole tekstowe 21"/>
            <p:cNvSpPr txBox="1"/>
            <p:nvPr/>
          </p:nvSpPr>
          <p:spPr>
            <a:xfrm>
              <a:off x="6371006" y="2522600"/>
              <a:ext cx="6992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rgbClr val="0070C0"/>
                  </a:solidFill>
                  <a:latin typeface="Calibri" pitchFamily="34" charset="0"/>
                </a:rPr>
                <a:t>71,4%</a:t>
              </a:r>
              <a:endParaRPr lang="pl-PL" sz="1600" b="1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grpSp>
          <p:nvGrpSpPr>
            <p:cNvPr id="23" name="Grupa 42"/>
            <p:cNvGrpSpPr/>
            <p:nvPr/>
          </p:nvGrpSpPr>
          <p:grpSpPr>
            <a:xfrm>
              <a:off x="7299700" y="2544626"/>
              <a:ext cx="1426625" cy="307777"/>
              <a:chOff x="6368903" y="830114"/>
              <a:chExt cx="1426625" cy="307777"/>
            </a:xfrm>
          </p:grpSpPr>
          <p:sp>
            <p:nvSpPr>
              <p:cNvPr id="25" name="pole tekstowe 24"/>
              <p:cNvSpPr txBox="1"/>
              <p:nvPr/>
            </p:nvSpPr>
            <p:spPr>
              <a:xfrm>
                <a:off x="6511779" y="830114"/>
                <a:ext cx="128374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45,7 p. proc.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26" name="Strzałka w górę 25"/>
              <p:cNvSpPr/>
              <p:nvPr/>
            </p:nvSpPr>
            <p:spPr>
              <a:xfrm>
                <a:off x="6368903" y="855297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24" name="pole tekstowe 23"/>
            <p:cNvSpPr txBox="1"/>
            <p:nvPr/>
          </p:nvSpPr>
          <p:spPr>
            <a:xfrm>
              <a:off x="6257760" y="2278462"/>
              <a:ext cx="1598503" cy="276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rgbClr val="502800"/>
                  </a:solidFill>
                  <a:latin typeface="Calibri" pitchFamily="34" charset="0"/>
                </a:rPr>
                <a:t>Komputer osobisty</a:t>
              </a:r>
              <a:endParaRPr lang="pl-PL" sz="1600" b="1" dirty="0">
                <a:solidFill>
                  <a:srgbClr val="502800"/>
                </a:solidFill>
                <a:latin typeface="Calibri" pitchFamily="34" charset="0"/>
              </a:endParaRPr>
            </a:p>
          </p:txBody>
        </p:sp>
      </p:grp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5072067" y="0"/>
            <a:ext cx="4071934" cy="285728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9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</a:rPr>
              <a:t>Warunki życia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785786" y="1214422"/>
            <a:ext cx="7715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422100"/>
                </a:solidFill>
                <a:latin typeface="Calibri" pitchFamily="34" charset="0"/>
              </a:rPr>
              <a:t>Odsetek gospodarstw domowych wyposażonych w wybrane dobra trwałego użytkowania</a:t>
            </a:r>
            <a:endParaRPr lang="pl-PL" sz="1600" b="1" dirty="0">
              <a:solidFill>
                <a:srgbClr val="422100"/>
              </a:solidFill>
              <a:latin typeface="Calibri" pitchFamily="34" charset="0"/>
            </a:endParaRPr>
          </a:p>
        </p:txBody>
      </p:sp>
      <p:pic>
        <p:nvPicPr>
          <p:cNvPr id="7" name="Obraz 6" descr="samochó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4000560" y="4572008"/>
            <a:ext cx="2266623" cy="2571768"/>
          </a:xfrm>
          <a:prstGeom prst="rect">
            <a:avLst/>
          </a:prstGeom>
        </p:spPr>
      </p:pic>
      <p:grpSp>
        <p:nvGrpSpPr>
          <p:cNvPr id="36" name="Grupa 35"/>
          <p:cNvGrpSpPr/>
          <p:nvPr/>
        </p:nvGrpSpPr>
        <p:grpSpPr>
          <a:xfrm>
            <a:off x="2214546" y="2214555"/>
            <a:ext cx="6302558" cy="2357454"/>
            <a:chOff x="3614680" y="2606177"/>
            <a:chExt cx="5039828" cy="1922883"/>
          </a:xfrm>
        </p:grpSpPr>
        <p:pic>
          <p:nvPicPr>
            <p:cNvPr id="28" name="Obraz 27" descr="siec.wm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14680" y="2606177"/>
              <a:ext cx="388012" cy="357189"/>
            </a:xfrm>
            <a:prstGeom prst="rect">
              <a:avLst/>
            </a:prstGeom>
          </p:spPr>
        </p:pic>
        <p:sp>
          <p:nvSpPr>
            <p:cNvPr id="31" name="pole tekstowe 30"/>
            <p:cNvSpPr txBox="1"/>
            <p:nvPr/>
          </p:nvSpPr>
          <p:spPr>
            <a:xfrm>
              <a:off x="6313878" y="4190506"/>
              <a:ext cx="6992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rgbClr val="0070C0"/>
                  </a:solidFill>
                  <a:latin typeface="Calibri" pitchFamily="34" charset="0"/>
                </a:rPr>
                <a:t>67,5%</a:t>
              </a:r>
              <a:endParaRPr lang="pl-PL" sz="1600" b="1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grpSp>
          <p:nvGrpSpPr>
            <p:cNvPr id="32" name="Grupa 42"/>
            <p:cNvGrpSpPr/>
            <p:nvPr/>
          </p:nvGrpSpPr>
          <p:grpSpPr>
            <a:xfrm>
              <a:off x="7227882" y="4190505"/>
              <a:ext cx="1426626" cy="307776"/>
              <a:chOff x="6725713" y="975795"/>
              <a:chExt cx="1426626" cy="307776"/>
            </a:xfrm>
          </p:grpSpPr>
          <p:sp>
            <p:nvSpPr>
              <p:cNvPr id="34" name="pole tekstowe 33"/>
              <p:cNvSpPr txBox="1"/>
              <p:nvPr/>
            </p:nvSpPr>
            <p:spPr>
              <a:xfrm>
                <a:off x="6868590" y="975795"/>
                <a:ext cx="1283749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54,2 p. proc.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35" name="Strzałka w górę 34"/>
              <p:cNvSpPr/>
              <p:nvPr/>
            </p:nvSpPr>
            <p:spPr>
              <a:xfrm>
                <a:off x="6725713" y="997821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33" name="pole tekstowe 32"/>
            <p:cNvSpPr txBox="1"/>
            <p:nvPr/>
          </p:nvSpPr>
          <p:spPr>
            <a:xfrm>
              <a:off x="6242442" y="3946368"/>
              <a:ext cx="1956571" cy="2761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rgbClr val="502800"/>
                  </a:solidFill>
                  <a:latin typeface="Calibri" pitchFamily="34" charset="0"/>
                </a:rPr>
                <a:t>z dostępem do Internetu</a:t>
              </a:r>
              <a:endParaRPr lang="pl-PL" sz="1600" b="1" dirty="0">
                <a:solidFill>
                  <a:srgbClr val="502800"/>
                </a:solidFill>
                <a:latin typeface="Calibri" pitchFamily="34" charset="0"/>
              </a:endParaRPr>
            </a:p>
          </p:txBody>
        </p:sp>
      </p:grpSp>
      <p:sp>
        <p:nvSpPr>
          <p:cNvPr id="37" name="pole tekstowe 36"/>
          <p:cNvSpPr txBox="1"/>
          <p:nvPr/>
        </p:nvSpPr>
        <p:spPr>
          <a:xfrm>
            <a:off x="5713558" y="2335405"/>
            <a:ext cx="8587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>
                <a:solidFill>
                  <a:srgbClr val="502800"/>
                </a:solidFill>
                <a:latin typeface="Calibri" pitchFamily="34" charset="0"/>
              </a:rPr>
              <a:t>2011 r.</a:t>
            </a:r>
            <a:endParaRPr lang="pl-PL" sz="1400" b="1" dirty="0">
              <a:solidFill>
                <a:srgbClr val="502800"/>
              </a:solidFill>
              <a:latin typeface="Calibri" pitchFamily="34" charset="0"/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5715008" y="3406975"/>
            <a:ext cx="7158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>
                <a:solidFill>
                  <a:srgbClr val="502800"/>
                </a:solidFill>
                <a:latin typeface="Calibri" pitchFamily="34" charset="0"/>
              </a:rPr>
              <a:t>2011 r.</a:t>
            </a:r>
            <a:endParaRPr lang="pl-PL" sz="1400" b="1" dirty="0">
              <a:solidFill>
                <a:srgbClr val="502800"/>
              </a:solidFill>
              <a:latin typeface="Calibri" pitchFamily="34" charset="0"/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5715008" y="4407107"/>
            <a:ext cx="7872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>
                <a:solidFill>
                  <a:srgbClr val="502800"/>
                </a:solidFill>
                <a:latin typeface="Calibri" pitchFamily="34" charset="0"/>
              </a:rPr>
              <a:t>2011 r.</a:t>
            </a:r>
            <a:endParaRPr lang="pl-PL" sz="1400" b="1" dirty="0">
              <a:solidFill>
                <a:srgbClr val="502800"/>
              </a:solidFill>
              <a:latin typeface="Calibri" pitchFamily="34" charset="0"/>
            </a:endParaRPr>
          </a:p>
        </p:txBody>
      </p:sp>
      <p:sp>
        <p:nvSpPr>
          <p:cNvPr id="46" name="pole tekstowe 45"/>
          <p:cNvSpPr txBox="1"/>
          <p:nvPr/>
        </p:nvSpPr>
        <p:spPr>
          <a:xfrm>
            <a:off x="5643570" y="5478677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502800"/>
                </a:solidFill>
                <a:latin typeface="Calibri" pitchFamily="34" charset="0"/>
              </a:rPr>
              <a:t>2011 r.</a:t>
            </a:r>
            <a:endParaRPr lang="pl-PL" sz="1400" b="1" dirty="0">
              <a:solidFill>
                <a:srgbClr val="502800"/>
              </a:solidFill>
              <a:latin typeface="Calibri" pitchFamily="34" charset="0"/>
            </a:endParaRPr>
          </a:p>
        </p:txBody>
      </p:sp>
      <p:sp>
        <p:nvSpPr>
          <p:cNvPr id="47" name="Prostokąt 46"/>
          <p:cNvSpPr/>
          <p:nvPr/>
        </p:nvSpPr>
        <p:spPr>
          <a:xfrm>
            <a:off x="571472" y="619764"/>
            <a:ext cx="26056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WARUNKI ŻYCIA</a:t>
            </a:r>
            <a:endParaRPr lang="pl-PL" sz="2800" b="1" dirty="0">
              <a:solidFill>
                <a:srgbClr val="002776"/>
              </a:solidFill>
            </a:endParaRPr>
          </a:p>
        </p:txBody>
      </p:sp>
      <p:grpSp>
        <p:nvGrpSpPr>
          <p:cNvPr id="49" name="Grupa 48"/>
          <p:cNvGrpSpPr/>
          <p:nvPr/>
        </p:nvGrpSpPr>
        <p:grpSpPr>
          <a:xfrm>
            <a:off x="5500694" y="4804958"/>
            <a:ext cx="2714644" cy="695744"/>
            <a:chOff x="5572132" y="4804958"/>
            <a:chExt cx="2714644" cy="695744"/>
          </a:xfrm>
        </p:grpSpPr>
        <p:grpSp>
          <p:nvGrpSpPr>
            <p:cNvPr id="44" name="Grupa 43"/>
            <p:cNvGrpSpPr/>
            <p:nvPr/>
          </p:nvGrpSpPr>
          <p:grpSpPr>
            <a:xfrm>
              <a:off x="5572132" y="4804958"/>
              <a:ext cx="2714644" cy="695744"/>
              <a:chOff x="428596" y="2376066"/>
              <a:chExt cx="2714644" cy="695744"/>
            </a:xfrm>
          </p:grpSpPr>
          <p:sp>
            <p:nvSpPr>
              <p:cNvPr id="39" name="pole tekstowe 38"/>
              <p:cNvSpPr txBox="1"/>
              <p:nvPr/>
            </p:nvSpPr>
            <p:spPr>
              <a:xfrm>
                <a:off x="586622" y="2733256"/>
                <a:ext cx="69923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rgbClr val="0070C0"/>
                    </a:solidFill>
                    <a:latin typeface="Calibri" pitchFamily="34" charset="0"/>
                  </a:rPr>
                  <a:t>62,4%</a:t>
                </a:r>
                <a:endParaRPr lang="pl-PL" sz="1600" b="1" dirty="0">
                  <a:solidFill>
                    <a:srgbClr val="0070C0"/>
                  </a:solidFill>
                  <a:latin typeface="Calibri" pitchFamily="34" charset="0"/>
                </a:endParaRPr>
              </a:p>
            </p:txBody>
          </p:sp>
          <p:sp>
            <p:nvSpPr>
              <p:cNvPr id="42" name="pole tekstowe 41"/>
              <p:cNvSpPr txBox="1"/>
              <p:nvPr/>
            </p:nvSpPr>
            <p:spPr>
              <a:xfrm>
                <a:off x="1859491" y="2733256"/>
                <a:ext cx="128374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17,0 p. proc.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1" name="pole tekstowe 40"/>
              <p:cNvSpPr txBox="1"/>
              <p:nvPr/>
            </p:nvSpPr>
            <p:spPr>
              <a:xfrm>
                <a:off x="428596" y="2376066"/>
                <a:ext cx="200026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rgbClr val="502800"/>
                    </a:solidFill>
                    <a:latin typeface="Calibri" pitchFamily="34" charset="0"/>
                  </a:rPr>
                  <a:t>Samochód osobowy</a:t>
                </a:r>
                <a:endParaRPr lang="pl-PL" sz="1600" b="1" dirty="0">
                  <a:solidFill>
                    <a:srgbClr val="502800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48" name="Strzałka w górę 47"/>
            <p:cNvSpPr/>
            <p:nvPr/>
          </p:nvSpPr>
          <p:spPr>
            <a:xfrm>
              <a:off x="6824354" y="5185151"/>
              <a:ext cx="178673" cy="262749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746 0.00139 L 1.16007 0.0449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" y="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7" grpId="1"/>
      <p:bldP spid="38" grpId="0"/>
      <p:bldP spid="38" grpId="1"/>
      <p:bldP spid="45" grpId="0"/>
      <p:bldP spid="45" grpId="1"/>
      <p:bldP spid="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2"/>
          <p:cNvSpPr txBox="1">
            <a:spLocks/>
          </p:cNvSpPr>
          <p:nvPr/>
        </p:nvSpPr>
        <p:spPr>
          <a:xfrm>
            <a:off x="5072067" y="0"/>
            <a:ext cx="4071934" cy="285728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9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</a:rPr>
              <a:t>Zdrowie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571472" y="619764"/>
            <a:ext cx="16146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ZDROWIE</a:t>
            </a:r>
            <a:endParaRPr lang="pl-PL" sz="2800" b="1" dirty="0">
              <a:solidFill>
                <a:srgbClr val="002776"/>
              </a:solidFill>
            </a:endParaRPr>
          </a:p>
        </p:txBody>
      </p:sp>
      <p:sp>
        <p:nvSpPr>
          <p:cNvPr id="5" name="Ramka 4"/>
          <p:cNvSpPr/>
          <p:nvPr/>
        </p:nvSpPr>
        <p:spPr>
          <a:xfrm>
            <a:off x="4714876" y="1214422"/>
            <a:ext cx="928694" cy="357190"/>
          </a:xfrm>
          <a:prstGeom prst="frame">
            <a:avLst/>
          </a:prstGeom>
          <a:solidFill>
            <a:srgbClr val="8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rgbClr val="00B050"/>
              </a:solidFill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4714876" y="1233058"/>
            <a:ext cx="928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C00000"/>
                </a:solidFill>
                <a:latin typeface="Calibri" pitchFamily="34" charset="0"/>
              </a:rPr>
              <a:t>78,83 zł</a:t>
            </a:r>
            <a:endParaRPr lang="pl-PL" sz="1600" b="1" baseline="30000" dirty="0">
              <a:solidFill>
                <a:srgbClr val="C00000"/>
              </a:solidFill>
              <a:latin typeface="Calibri" pitchFamily="34" charset="0"/>
            </a:endParaRPr>
          </a:p>
        </p:txBody>
      </p:sp>
      <p:grpSp>
        <p:nvGrpSpPr>
          <p:cNvPr id="8" name="Grupa 7"/>
          <p:cNvGrpSpPr/>
          <p:nvPr/>
        </p:nvGrpSpPr>
        <p:grpSpPr>
          <a:xfrm>
            <a:off x="6012160" y="1268760"/>
            <a:ext cx="1076145" cy="307777"/>
            <a:chOff x="6000760" y="1549587"/>
            <a:chExt cx="1076145" cy="307777"/>
          </a:xfrm>
        </p:grpSpPr>
        <p:sp>
          <p:nvSpPr>
            <p:cNvPr id="9" name="pole tekstowe 8"/>
            <p:cNvSpPr txBox="1"/>
            <p:nvPr/>
          </p:nvSpPr>
          <p:spPr>
            <a:xfrm>
              <a:off x="6143636" y="1549587"/>
              <a:ext cx="9332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40,31 zł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10" name="Strzałka w górę 9"/>
            <p:cNvSpPr/>
            <p:nvPr/>
          </p:nvSpPr>
          <p:spPr>
            <a:xfrm>
              <a:off x="6000760" y="1571612"/>
              <a:ext cx="142876" cy="214314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11" name="pole tekstowe 10"/>
          <p:cNvSpPr txBox="1"/>
          <p:nvPr/>
        </p:nvSpPr>
        <p:spPr>
          <a:xfrm>
            <a:off x="4857752" y="1549587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002060"/>
                </a:solidFill>
                <a:latin typeface="Calibri" pitchFamily="34" charset="0"/>
              </a:rPr>
              <a:t>2011 r.</a:t>
            </a:r>
            <a:endParaRPr lang="pl-PL" sz="14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166098" y="1478149"/>
            <a:ext cx="183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rgbClr val="002060"/>
                </a:solidFill>
                <a:latin typeface="Calibri" pitchFamily="34" charset="0"/>
              </a:rPr>
              <a:t>w stosunku do 2002 r.</a:t>
            </a:r>
            <a:endParaRPr lang="pl-PL" sz="1400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500034" y="1120959"/>
            <a:ext cx="3736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 smtClean="0">
                <a:solidFill>
                  <a:srgbClr val="253810"/>
                </a:solidFill>
                <a:latin typeface="Calibri" pitchFamily="34" charset="0"/>
              </a:rPr>
              <a:t>Przeciętne miesięczne wydatki na zdrowie</a:t>
            </a:r>
            <a:br>
              <a:rPr lang="pl-PL" sz="1600" b="1" dirty="0" smtClean="0">
                <a:solidFill>
                  <a:srgbClr val="253810"/>
                </a:solidFill>
                <a:latin typeface="Calibri" pitchFamily="34" charset="0"/>
              </a:rPr>
            </a:br>
            <a:r>
              <a:rPr lang="pl-PL" sz="1600" b="1" dirty="0" smtClean="0">
                <a:solidFill>
                  <a:srgbClr val="253810"/>
                </a:solidFill>
                <a:latin typeface="Calibri" pitchFamily="34" charset="0"/>
              </a:rPr>
              <a:t>na 1 osobę w gospodarstwach domowych</a:t>
            </a:r>
            <a:endParaRPr lang="pl-PL" sz="1600" b="1" dirty="0">
              <a:solidFill>
                <a:srgbClr val="253810"/>
              </a:solidFill>
              <a:latin typeface="Calibri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819916" y="1928802"/>
            <a:ext cx="73954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 smtClean="0">
                <a:solidFill>
                  <a:srgbClr val="253810"/>
                </a:solidFill>
                <a:latin typeface="Calibri" pitchFamily="34" charset="0"/>
              </a:rPr>
              <a:t>Przeciętna liczba porad udzielanych w ambulatoryjnych zakładach opieki zdrowotnej</a:t>
            </a:r>
            <a:endParaRPr lang="pl-PL" sz="1600" b="1" dirty="0">
              <a:solidFill>
                <a:srgbClr val="253810"/>
              </a:solidFill>
              <a:latin typeface="Calibri" pitchFamily="34" charset="0"/>
            </a:endParaRPr>
          </a:p>
        </p:txBody>
      </p:sp>
      <p:grpSp>
        <p:nvGrpSpPr>
          <p:cNvPr id="15" name="Grupa 14"/>
          <p:cNvGrpSpPr/>
          <p:nvPr/>
        </p:nvGrpSpPr>
        <p:grpSpPr>
          <a:xfrm>
            <a:off x="2143108" y="2549717"/>
            <a:ext cx="642942" cy="338554"/>
            <a:chOff x="5286380" y="1733124"/>
            <a:chExt cx="642942" cy="372409"/>
          </a:xfrm>
        </p:grpSpPr>
        <p:sp>
          <p:nvSpPr>
            <p:cNvPr id="16" name="Prostokąt zaokrąglony 15"/>
            <p:cNvSpPr/>
            <p:nvPr/>
          </p:nvSpPr>
          <p:spPr>
            <a:xfrm>
              <a:off x="5286380" y="1785926"/>
              <a:ext cx="642942" cy="285752"/>
            </a:xfrm>
            <a:prstGeom prst="roundRect">
              <a:avLst/>
            </a:prstGeom>
            <a:solidFill>
              <a:srgbClr val="BC226F"/>
            </a:solidFill>
            <a:ln w="28575"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pole tekstowe 16"/>
            <p:cNvSpPr txBox="1"/>
            <p:nvPr/>
          </p:nvSpPr>
          <p:spPr>
            <a:xfrm>
              <a:off x="5357818" y="1733124"/>
              <a:ext cx="445955" cy="372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1"/>
                  </a:solidFill>
                  <a:latin typeface="Calibri" pitchFamily="34" charset="0"/>
                </a:rPr>
                <a:t>5,5</a:t>
              </a:r>
              <a:endParaRPr lang="pl-PL" sz="16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28" name="Grupa 27"/>
          <p:cNvGrpSpPr/>
          <p:nvPr/>
        </p:nvGrpSpPr>
        <p:grpSpPr>
          <a:xfrm>
            <a:off x="3000364" y="2549719"/>
            <a:ext cx="642942" cy="338554"/>
            <a:chOff x="5286380" y="1733124"/>
            <a:chExt cx="642942" cy="338554"/>
          </a:xfrm>
        </p:grpSpPr>
        <p:sp>
          <p:nvSpPr>
            <p:cNvPr id="29" name="Prostokąt zaokrąglony 28"/>
            <p:cNvSpPr/>
            <p:nvPr/>
          </p:nvSpPr>
          <p:spPr>
            <a:xfrm>
              <a:off x="5286380" y="1785926"/>
              <a:ext cx="642942" cy="254975"/>
            </a:xfrm>
            <a:prstGeom prst="roundRect">
              <a:avLst/>
            </a:prstGeom>
            <a:solidFill>
              <a:srgbClr val="6C084B"/>
            </a:solidFill>
            <a:ln w="28575"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0" name="pole tekstowe 29"/>
            <p:cNvSpPr txBox="1"/>
            <p:nvPr/>
          </p:nvSpPr>
          <p:spPr>
            <a:xfrm>
              <a:off x="5357818" y="1733124"/>
              <a:ext cx="4459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1"/>
                  </a:solidFill>
                  <a:latin typeface="Calibri" pitchFamily="34" charset="0"/>
                </a:rPr>
                <a:t>6,9</a:t>
              </a:r>
              <a:endParaRPr lang="pl-PL" sz="16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32" name="Grupa 31"/>
          <p:cNvGrpSpPr/>
          <p:nvPr/>
        </p:nvGrpSpPr>
        <p:grpSpPr>
          <a:xfrm>
            <a:off x="5957039" y="2549717"/>
            <a:ext cx="642942" cy="338554"/>
            <a:chOff x="5286380" y="1733124"/>
            <a:chExt cx="642942" cy="372409"/>
          </a:xfrm>
        </p:grpSpPr>
        <p:sp>
          <p:nvSpPr>
            <p:cNvPr id="33" name="Prostokąt zaokrąglony 32"/>
            <p:cNvSpPr/>
            <p:nvPr/>
          </p:nvSpPr>
          <p:spPr>
            <a:xfrm>
              <a:off x="5286380" y="1785926"/>
              <a:ext cx="642942" cy="285752"/>
            </a:xfrm>
            <a:prstGeom prst="roundRect">
              <a:avLst/>
            </a:prstGeom>
            <a:solidFill>
              <a:srgbClr val="BC226F"/>
            </a:solidFill>
            <a:ln w="28575"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4" name="pole tekstowe 33"/>
            <p:cNvSpPr txBox="1"/>
            <p:nvPr/>
          </p:nvSpPr>
          <p:spPr>
            <a:xfrm>
              <a:off x="5357818" y="1733124"/>
              <a:ext cx="445955" cy="372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1"/>
                  </a:solidFill>
                  <a:latin typeface="Calibri" pitchFamily="34" charset="0"/>
                </a:rPr>
                <a:t>0,5</a:t>
              </a:r>
              <a:endParaRPr lang="pl-PL" sz="16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36" name="Grupa 35"/>
          <p:cNvGrpSpPr/>
          <p:nvPr/>
        </p:nvGrpSpPr>
        <p:grpSpPr>
          <a:xfrm>
            <a:off x="6814295" y="2549719"/>
            <a:ext cx="642942" cy="307777"/>
            <a:chOff x="5286380" y="1733124"/>
            <a:chExt cx="642942" cy="338554"/>
          </a:xfrm>
        </p:grpSpPr>
        <p:sp>
          <p:nvSpPr>
            <p:cNvPr id="37" name="Prostokąt zaokrąglony 36"/>
            <p:cNvSpPr/>
            <p:nvPr/>
          </p:nvSpPr>
          <p:spPr>
            <a:xfrm>
              <a:off x="5286380" y="1785926"/>
              <a:ext cx="642942" cy="285752"/>
            </a:xfrm>
            <a:prstGeom prst="roundRect">
              <a:avLst/>
            </a:prstGeom>
            <a:solidFill>
              <a:srgbClr val="6C084B"/>
            </a:solidFill>
            <a:ln w="28575"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8" name="pole tekstowe 37"/>
            <p:cNvSpPr txBox="1"/>
            <p:nvPr/>
          </p:nvSpPr>
          <p:spPr>
            <a:xfrm>
              <a:off x="5357818" y="1733124"/>
              <a:ext cx="4459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1"/>
                  </a:solidFill>
                  <a:latin typeface="Calibri" pitchFamily="34" charset="0"/>
                </a:rPr>
                <a:t>0,9</a:t>
              </a:r>
              <a:endParaRPr lang="pl-PL" sz="16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58" name="Grupa 57"/>
          <p:cNvGrpSpPr/>
          <p:nvPr/>
        </p:nvGrpSpPr>
        <p:grpSpPr>
          <a:xfrm>
            <a:off x="3500430" y="6429396"/>
            <a:ext cx="1714512" cy="307777"/>
            <a:chOff x="3714744" y="6286520"/>
            <a:chExt cx="1714512" cy="307777"/>
          </a:xfrm>
        </p:grpSpPr>
        <p:sp>
          <p:nvSpPr>
            <p:cNvPr id="45" name="Prostokąt zaokrąglony 44"/>
            <p:cNvSpPr/>
            <p:nvPr/>
          </p:nvSpPr>
          <p:spPr>
            <a:xfrm>
              <a:off x="3714744" y="6308544"/>
              <a:ext cx="714380" cy="263727"/>
            </a:xfrm>
            <a:prstGeom prst="roundRect">
              <a:avLst/>
            </a:prstGeom>
            <a:solidFill>
              <a:srgbClr val="BC226F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00"/>
            </a:p>
          </p:txBody>
        </p:sp>
        <p:sp>
          <p:nvSpPr>
            <p:cNvPr id="46" name="pole tekstowe 45"/>
            <p:cNvSpPr txBox="1"/>
            <p:nvPr/>
          </p:nvSpPr>
          <p:spPr>
            <a:xfrm>
              <a:off x="3714744" y="6286520"/>
              <a:ext cx="7143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dirty="0" smtClean="0">
                  <a:solidFill>
                    <a:schemeClr val="bg1"/>
                  </a:solidFill>
                  <a:latin typeface="Calibri" pitchFamily="34" charset="0"/>
                </a:rPr>
                <a:t>2002 r.</a:t>
              </a:r>
              <a:endParaRPr lang="pl-PL" sz="1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47" name="Prostokąt zaokrąglony 46"/>
            <p:cNvSpPr/>
            <p:nvPr/>
          </p:nvSpPr>
          <p:spPr>
            <a:xfrm>
              <a:off x="4714876" y="6308544"/>
              <a:ext cx="714380" cy="263727"/>
            </a:xfrm>
            <a:prstGeom prst="roundRect">
              <a:avLst/>
            </a:prstGeom>
            <a:solidFill>
              <a:srgbClr val="6C084B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00"/>
            </a:p>
          </p:txBody>
        </p:sp>
        <p:sp>
          <p:nvSpPr>
            <p:cNvPr id="48" name="pole tekstowe 47"/>
            <p:cNvSpPr txBox="1"/>
            <p:nvPr/>
          </p:nvSpPr>
          <p:spPr>
            <a:xfrm>
              <a:off x="4714876" y="6286520"/>
              <a:ext cx="7143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dirty="0" smtClean="0">
                  <a:solidFill>
                    <a:schemeClr val="bg1"/>
                  </a:solidFill>
                  <a:latin typeface="Calibri" pitchFamily="34" charset="0"/>
                </a:rPr>
                <a:t>2011 r.</a:t>
              </a:r>
              <a:endParaRPr lang="pl-PL" sz="1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pic>
        <p:nvPicPr>
          <p:cNvPr id="50" name="Obraz 49" descr="lekarz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1558" y="2305464"/>
            <a:ext cx="584360" cy="837784"/>
          </a:xfrm>
          <a:prstGeom prst="rect">
            <a:avLst/>
          </a:prstGeom>
        </p:spPr>
      </p:pic>
      <p:graphicFrame>
        <p:nvGraphicFramePr>
          <p:cNvPr id="41" name="Wykres 40"/>
          <p:cNvGraphicFramePr/>
          <p:nvPr/>
        </p:nvGraphicFramePr>
        <p:xfrm>
          <a:off x="2928926" y="4214818"/>
          <a:ext cx="2928958" cy="2214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0" name="Wykres 39"/>
          <p:cNvGraphicFramePr/>
          <p:nvPr/>
        </p:nvGraphicFramePr>
        <p:xfrm>
          <a:off x="214282" y="3907041"/>
          <a:ext cx="2928958" cy="2506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3" name="pole tekstowe 42"/>
          <p:cNvSpPr txBox="1"/>
          <p:nvPr/>
        </p:nvSpPr>
        <p:spPr>
          <a:xfrm>
            <a:off x="1214414" y="4121355"/>
            <a:ext cx="9377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 smtClean="0">
                <a:solidFill>
                  <a:srgbClr val="253810"/>
                </a:solidFill>
                <a:latin typeface="Calibri" pitchFamily="34" charset="0"/>
              </a:rPr>
              <a:t>1 lekarza</a:t>
            </a:r>
            <a:endParaRPr lang="pl-PL" sz="1600" b="1" dirty="0">
              <a:solidFill>
                <a:srgbClr val="253810"/>
              </a:solidFill>
              <a:latin typeface="Calibri" pitchFamily="34" charset="0"/>
            </a:endParaRPr>
          </a:p>
        </p:txBody>
      </p:sp>
      <p:sp>
        <p:nvSpPr>
          <p:cNvPr id="44" name="pole tekstowe 43"/>
          <p:cNvSpPr txBox="1"/>
          <p:nvPr/>
        </p:nvSpPr>
        <p:spPr>
          <a:xfrm>
            <a:off x="3783419" y="4121355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 smtClean="0">
                <a:solidFill>
                  <a:srgbClr val="253810"/>
                </a:solidFill>
                <a:latin typeface="Calibri" pitchFamily="34" charset="0"/>
              </a:rPr>
              <a:t>1 dentystę</a:t>
            </a:r>
            <a:endParaRPr lang="pl-PL" sz="1600" b="1" dirty="0">
              <a:solidFill>
                <a:srgbClr val="253810"/>
              </a:solidFill>
              <a:latin typeface="Calibri" pitchFamily="34" charset="0"/>
            </a:endParaRPr>
          </a:p>
        </p:txBody>
      </p:sp>
      <p:pic>
        <p:nvPicPr>
          <p:cNvPr id="56" name="Obraz 55" descr="dentysta.wm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6314" y="2357430"/>
            <a:ext cx="785818" cy="811979"/>
          </a:xfrm>
          <a:prstGeom prst="rect">
            <a:avLst/>
          </a:prstGeom>
        </p:spPr>
      </p:pic>
      <p:sp>
        <p:nvSpPr>
          <p:cNvPr id="60" name="pole tekstowe 59"/>
          <p:cNvSpPr txBox="1"/>
          <p:nvPr/>
        </p:nvSpPr>
        <p:spPr>
          <a:xfrm>
            <a:off x="1928794" y="3429000"/>
            <a:ext cx="23684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 smtClean="0">
                <a:solidFill>
                  <a:srgbClr val="253810"/>
                </a:solidFill>
                <a:latin typeface="Calibri" pitchFamily="34" charset="0"/>
              </a:rPr>
              <a:t>Ludność przypadająca na:</a:t>
            </a:r>
            <a:endParaRPr lang="pl-PL" sz="1600" b="1" dirty="0">
              <a:solidFill>
                <a:srgbClr val="253810"/>
              </a:solidFill>
              <a:latin typeface="Calibri" pitchFamily="34" charset="0"/>
            </a:endParaRPr>
          </a:p>
        </p:txBody>
      </p:sp>
      <p:grpSp>
        <p:nvGrpSpPr>
          <p:cNvPr id="49" name="Grupa 48"/>
          <p:cNvGrpSpPr/>
          <p:nvPr/>
        </p:nvGrpSpPr>
        <p:grpSpPr>
          <a:xfrm>
            <a:off x="5786446" y="3571876"/>
            <a:ext cx="2928958" cy="2857520"/>
            <a:chOff x="5786446" y="3571876"/>
            <a:chExt cx="2928958" cy="2857520"/>
          </a:xfrm>
        </p:grpSpPr>
        <p:graphicFrame>
          <p:nvGraphicFramePr>
            <p:cNvPr id="39" name="Wykres 38"/>
            <p:cNvGraphicFramePr/>
            <p:nvPr/>
          </p:nvGraphicFramePr>
          <p:xfrm>
            <a:off x="5786446" y="3643314"/>
            <a:ext cx="2928958" cy="27860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42" name="pole tekstowe 41"/>
            <p:cNvSpPr txBox="1"/>
            <p:nvPr/>
          </p:nvSpPr>
          <p:spPr>
            <a:xfrm>
              <a:off x="6803804" y="3571876"/>
              <a:ext cx="9114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b="1" dirty="0" smtClean="0">
                  <a:solidFill>
                    <a:srgbClr val="253810"/>
                  </a:solidFill>
                  <a:latin typeface="Calibri" pitchFamily="34" charset="0"/>
                </a:rPr>
                <a:t>1 aptekę</a:t>
              </a:r>
              <a:endParaRPr lang="pl-PL" sz="1600" b="1" dirty="0">
                <a:solidFill>
                  <a:srgbClr val="253810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1"/>
      <p:bldP spid="14" grpId="0"/>
      <p:bldGraphic spid="41" grpId="0">
        <p:bldAsOne/>
      </p:bldGraphic>
      <p:bldGraphic spid="40" grpId="0">
        <p:bldAsOne/>
      </p:bldGraphic>
      <p:bldP spid="43" grpId="0"/>
      <p:bldP spid="44" grpId="0"/>
      <p:bldP spid="6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2"/>
          <p:cNvSpPr txBox="1">
            <a:spLocks/>
          </p:cNvSpPr>
          <p:nvPr/>
        </p:nvSpPr>
        <p:spPr>
          <a:xfrm>
            <a:off x="5072067" y="0"/>
            <a:ext cx="4071934" cy="285728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9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</a:rPr>
              <a:t>Zdrowie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571472" y="619764"/>
            <a:ext cx="63236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NAJCZĘŚCIEJ STWIERDZONE SCHORZENIA</a:t>
            </a:r>
            <a:endParaRPr lang="pl-PL" sz="2800" b="1" dirty="0">
              <a:solidFill>
                <a:srgbClr val="002776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714612" y="1142984"/>
            <a:ext cx="3026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 smtClean="0">
                <a:solidFill>
                  <a:srgbClr val="253810"/>
                </a:solidFill>
                <a:latin typeface="Calibri" pitchFamily="34" charset="0"/>
              </a:rPr>
              <a:t>Dzieci i młodzież w wieku 0-18 lat</a:t>
            </a:r>
            <a:endParaRPr lang="pl-PL" sz="1600" b="1" dirty="0">
              <a:solidFill>
                <a:srgbClr val="253810"/>
              </a:solidFill>
              <a:latin typeface="Calibri" pitchFamily="34" charset="0"/>
            </a:endParaRPr>
          </a:p>
        </p:txBody>
      </p:sp>
      <p:grpSp>
        <p:nvGrpSpPr>
          <p:cNvPr id="97" name="Grupa 96"/>
          <p:cNvGrpSpPr/>
          <p:nvPr/>
        </p:nvGrpSpPr>
        <p:grpSpPr>
          <a:xfrm>
            <a:off x="2666449" y="1624414"/>
            <a:ext cx="3334311" cy="3143272"/>
            <a:chOff x="2666449" y="1624414"/>
            <a:chExt cx="3334311" cy="3143272"/>
          </a:xfrm>
        </p:grpSpPr>
        <p:sp>
          <p:nvSpPr>
            <p:cNvPr id="8" name="pole tekstowe 7"/>
            <p:cNvSpPr txBox="1"/>
            <p:nvPr/>
          </p:nvSpPr>
          <p:spPr>
            <a:xfrm>
              <a:off x="2669567" y="1624414"/>
              <a:ext cx="7833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b="1" dirty="0" smtClean="0">
                  <a:solidFill>
                    <a:srgbClr val="253810"/>
                  </a:solidFill>
                  <a:latin typeface="Calibri" pitchFamily="34" charset="0"/>
                </a:rPr>
                <a:t>Alergie</a:t>
              </a:r>
              <a:endParaRPr lang="pl-PL" sz="1600" b="1" dirty="0">
                <a:solidFill>
                  <a:srgbClr val="253810"/>
                </a:solidFill>
                <a:latin typeface="Calibri" pitchFamily="34" charset="0"/>
              </a:endParaRPr>
            </a:p>
          </p:txBody>
        </p:sp>
        <p:grpSp>
          <p:nvGrpSpPr>
            <p:cNvPr id="9" name="Grupa 8"/>
            <p:cNvGrpSpPr/>
            <p:nvPr/>
          </p:nvGrpSpPr>
          <p:grpSpPr>
            <a:xfrm>
              <a:off x="2786048" y="1981604"/>
              <a:ext cx="731582" cy="357190"/>
              <a:chOff x="4000492" y="3214686"/>
              <a:chExt cx="1016023" cy="357190"/>
            </a:xfrm>
          </p:grpSpPr>
          <p:sp>
            <p:nvSpPr>
              <p:cNvPr id="10" name="Ramka 9"/>
              <p:cNvSpPr/>
              <p:nvPr/>
            </p:nvSpPr>
            <p:spPr>
              <a:xfrm>
                <a:off x="4000496" y="3214686"/>
                <a:ext cx="1016019" cy="357190"/>
              </a:xfrm>
              <a:prstGeom prst="frame">
                <a:avLst/>
              </a:prstGeom>
              <a:solidFill>
                <a:srgbClr val="E363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pole tekstowe 10"/>
              <p:cNvSpPr txBox="1"/>
              <p:nvPr/>
            </p:nvSpPr>
            <p:spPr>
              <a:xfrm>
                <a:off x="4000492" y="3214686"/>
                <a:ext cx="998819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rgbClr val="BC226F"/>
                    </a:solidFill>
                    <a:latin typeface="Calibri" pitchFamily="34" charset="0"/>
                  </a:rPr>
                  <a:t>26,0%</a:t>
                </a:r>
                <a:endParaRPr lang="pl-PL" sz="1600" b="1" baseline="30000" dirty="0">
                  <a:solidFill>
                    <a:srgbClr val="BC226F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7" name="Grupa 16"/>
            <p:cNvGrpSpPr/>
            <p:nvPr/>
          </p:nvGrpSpPr>
          <p:grpSpPr>
            <a:xfrm>
              <a:off x="2669567" y="2695984"/>
              <a:ext cx="2461058" cy="714380"/>
              <a:chOff x="2598131" y="2695984"/>
              <a:chExt cx="2461058" cy="714380"/>
            </a:xfrm>
          </p:grpSpPr>
          <p:sp>
            <p:nvSpPr>
              <p:cNvPr id="18" name="pole tekstowe 17"/>
              <p:cNvSpPr txBox="1"/>
              <p:nvPr/>
            </p:nvSpPr>
            <p:spPr>
              <a:xfrm>
                <a:off x="2598131" y="2695984"/>
                <a:ext cx="246105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600" b="1" dirty="0" smtClean="0">
                    <a:solidFill>
                      <a:srgbClr val="253810"/>
                    </a:solidFill>
                    <a:latin typeface="Calibri" pitchFamily="34" charset="0"/>
                  </a:rPr>
                  <a:t>Zniekształcenia kręgosłupa</a:t>
                </a:r>
                <a:endParaRPr lang="pl-PL" sz="1600" b="1" dirty="0">
                  <a:solidFill>
                    <a:srgbClr val="253810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19" name="Grupa 27"/>
              <p:cNvGrpSpPr/>
              <p:nvPr/>
            </p:nvGrpSpPr>
            <p:grpSpPr>
              <a:xfrm>
                <a:off x="2714612" y="3053174"/>
                <a:ext cx="746082" cy="357190"/>
                <a:chOff x="4000496" y="3214686"/>
                <a:chExt cx="1036161" cy="357190"/>
              </a:xfrm>
            </p:grpSpPr>
            <p:sp>
              <p:nvSpPr>
                <p:cNvPr id="20" name="Ramka 19"/>
                <p:cNvSpPr/>
                <p:nvPr/>
              </p:nvSpPr>
              <p:spPr>
                <a:xfrm>
                  <a:off x="4000496" y="3214686"/>
                  <a:ext cx="1016019" cy="357190"/>
                </a:xfrm>
                <a:prstGeom prst="frame">
                  <a:avLst/>
                </a:prstGeom>
                <a:solidFill>
                  <a:srgbClr val="E363A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pole tekstowe 20"/>
                <p:cNvSpPr txBox="1"/>
                <p:nvPr/>
              </p:nvSpPr>
              <p:spPr>
                <a:xfrm>
                  <a:off x="4037837" y="3214686"/>
                  <a:ext cx="998820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rgbClr val="BC226F"/>
                      </a:solidFill>
                      <a:latin typeface="Calibri" pitchFamily="34" charset="0"/>
                    </a:rPr>
                    <a:t>16,4%</a:t>
                  </a:r>
                  <a:endParaRPr lang="pl-PL" sz="1600" b="1" baseline="30000" dirty="0">
                    <a:solidFill>
                      <a:srgbClr val="BC226F"/>
                    </a:solidFill>
                    <a:latin typeface="Calibri" pitchFamily="34" charset="0"/>
                  </a:endParaRPr>
                </a:p>
              </p:txBody>
            </p:sp>
          </p:grpSp>
        </p:grpSp>
        <p:sp>
          <p:nvSpPr>
            <p:cNvPr id="23" name="pole tekstowe 22"/>
            <p:cNvSpPr txBox="1"/>
            <p:nvPr/>
          </p:nvSpPr>
          <p:spPr>
            <a:xfrm>
              <a:off x="2854366" y="4459909"/>
              <a:ext cx="686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2011 r.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grpSp>
          <p:nvGrpSpPr>
            <p:cNvPr id="24" name="Grupa 23"/>
            <p:cNvGrpSpPr/>
            <p:nvPr/>
          </p:nvGrpSpPr>
          <p:grpSpPr>
            <a:xfrm>
              <a:off x="2666449" y="3754283"/>
              <a:ext cx="3334311" cy="727651"/>
              <a:chOff x="2598131" y="3754283"/>
              <a:chExt cx="3334311" cy="727651"/>
            </a:xfrm>
          </p:grpSpPr>
          <p:sp>
            <p:nvSpPr>
              <p:cNvPr id="25" name="pole tekstowe 24"/>
              <p:cNvSpPr txBox="1"/>
              <p:nvPr/>
            </p:nvSpPr>
            <p:spPr>
              <a:xfrm>
                <a:off x="2598131" y="3754283"/>
                <a:ext cx="333431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600" b="1" dirty="0" smtClean="0">
                    <a:solidFill>
                      <a:srgbClr val="253810"/>
                    </a:solidFill>
                    <a:latin typeface="Calibri" pitchFamily="34" charset="0"/>
                  </a:rPr>
                  <a:t>Zaburzenia refrakcji i akomodacji oka</a:t>
                </a:r>
                <a:endParaRPr lang="pl-PL" sz="1600" b="1" dirty="0">
                  <a:solidFill>
                    <a:srgbClr val="253810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26" name="Grupa 35"/>
              <p:cNvGrpSpPr/>
              <p:nvPr/>
            </p:nvGrpSpPr>
            <p:grpSpPr>
              <a:xfrm>
                <a:off x="2714612" y="4124744"/>
                <a:ext cx="731580" cy="357190"/>
                <a:chOff x="4000495" y="3214686"/>
                <a:chExt cx="1016020" cy="357190"/>
              </a:xfrm>
            </p:grpSpPr>
            <p:sp>
              <p:nvSpPr>
                <p:cNvPr id="27" name="Ramka 26"/>
                <p:cNvSpPr/>
                <p:nvPr/>
              </p:nvSpPr>
              <p:spPr>
                <a:xfrm>
                  <a:off x="4000496" y="3214686"/>
                  <a:ext cx="1016019" cy="357190"/>
                </a:xfrm>
                <a:prstGeom prst="frame">
                  <a:avLst/>
                </a:prstGeom>
                <a:solidFill>
                  <a:srgbClr val="E363A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pole tekstowe 27"/>
                <p:cNvSpPr txBox="1"/>
                <p:nvPr/>
              </p:nvSpPr>
              <p:spPr>
                <a:xfrm>
                  <a:off x="4000495" y="3214686"/>
                  <a:ext cx="998820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rgbClr val="BC226F"/>
                      </a:solidFill>
                      <a:latin typeface="Calibri" pitchFamily="34" charset="0"/>
                    </a:rPr>
                    <a:t>13,1%</a:t>
                  </a:r>
                  <a:endParaRPr lang="pl-PL" sz="1600" b="1" baseline="30000" dirty="0">
                    <a:solidFill>
                      <a:srgbClr val="BC226F"/>
                    </a:solidFill>
                    <a:latin typeface="Calibri" pitchFamily="34" charset="0"/>
                  </a:endParaRPr>
                </a:p>
              </p:txBody>
            </p:sp>
          </p:grpSp>
        </p:grpSp>
      </p:grpSp>
      <p:grpSp>
        <p:nvGrpSpPr>
          <p:cNvPr id="98" name="Grupa 97"/>
          <p:cNvGrpSpPr/>
          <p:nvPr/>
        </p:nvGrpSpPr>
        <p:grpSpPr>
          <a:xfrm>
            <a:off x="3670193" y="2031017"/>
            <a:ext cx="1970254" cy="2665231"/>
            <a:chOff x="3670193" y="2031017"/>
            <a:chExt cx="1970254" cy="2665231"/>
          </a:xfrm>
        </p:grpSpPr>
        <p:grpSp>
          <p:nvGrpSpPr>
            <p:cNvPr id="12" name="Grupa 26"/>
            <p:cNvGrpSpPr/>
            <p:nvPr/>
          </p:nvGrpSpPr>
          <p:grpSpPr>
            <a:xfrm>
              <a:off x="3705054" y="2031017"/>
              <a:ext cx="1335254" cy="307777"/>
              <a:chOff x="5572132" y="1500174"/>
              <a:chExt cx="1335254" cy="307777"/>
            </a:xfrm>
          </p:grpSpPr>
          <p:sp>
            <p:nvSpPr>
              <p:cNvPr id="13" name="pole tekstowe 12"/>
              <p:cNvSpPr txBox="1"/>
              <p:nvPr/>
            </p:nvSpPr>
            <p:spPr>
              <a:xfrm>
                <a:off x="5715008" y="1500174"/>
                <a:ext cx="11923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5,3 p. proc.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4" name="Strzałka w górę 13"/>
              <p:cNvSpPr/>
              <p:nvPr/>
            </p:nvSpPr>
            <p:spPr>
              <a:xfrm>
                <a:off x="5572132" y="1522199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9" name="Grupa 28"/>
            <p:cNvGrpSpPr/>
            <p:nvPr/>
          </p:nvGrpSpPr>
          <p:grpSpPr>
            <a:xfrm>
              <a:off x="3670193" y="3102587"/>
              <a:ext cx="1325564" cy="307777"/>
              <a:chOff x="1714480" y="3264099"/>
              <a:chExt cx="1325564" cy="307777"/>
            </a:xfrm>
          </p:grpSpPr>
          <p:sp>
            <p:nvSpPr>
              <p:cNvPr id="30" name="pole tekstowe 29"/>
              <p:cNvSpPr txBox="1"/>
              <p:nvPr/>
            </p:nvSpPr>
            <p:spPr>
              <a:xfrm>
                <a:off x="1847666" y="3264099"/>
                <a:ext cx="11923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70C0"/>
                    </a:solidFill>
                    <a:latin typeface="Calibri" pitchFamily="34" charset="0"/>
                  </a:rPr>
                  <a:t>o  7,2 p. proc.</a:t>
                </a:r>
                <a:endParaRPr lang="pl-PL" sz="1400" b="1" dirty="0">
                  <a:solidFill>
                    <a:srgbClr val="0070C0"/>
                  </a:solidFill>
                  <a:latin typeface="Calibri" pitchFamily="34" charset="0"/>
                </a:endParaRPr>
              </a:p>
            </p:txBody>
          </p:sp>
          <p:sp>
            <p:nvSpPr>
              <p:cNvPr id="31" name="Strzałka w dół 30"/>
              <p:cNvSpPr/>
              <p:nvPr/>
            </p:nvSpPr>
            <p:spPr>
              <a:xfrm>
                <a:off x="1714480" y="3286124"/>
                <a:ext cx="142876" cy="214314"/>
              </a:xfrm>
              <a:prstGeom prst="downArrow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32" name="pole tekstowe 31"/>
            <p:cNvSpPr txBox="1"/>
            <p:nvPr/>
          </p:nvSpPr>
          <p:spPr>
            <a:xfrm>
              <a:off x="3867269" y="4388471"/>
              <a:ext cx="17731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smtClean="0">
                  <a:solidFill>
                    <a:srgbClr val="002060"/>
                  </a:solidFill>
                  <a:latin typeface="Calibri" pitchFamily="34" charset="0"/>
                </a:rPr>
                <a:t>w stosunku do 2004 r.</a:t>
              </a:r>
              <a:endParaRPr lang="pl-PL" sz="1400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grpSp>
          <p:nvGrpSpPr>
            <p:cNvPr id="33" name="Grupa 32"/>
            <p:cNvGrpSpPr/>
            <p:nvPr/>
          </p:nvGrpSpPr>
          <p:grpSpPr>
            <a:xfrm>
              <a:off x="3711621" y="4174157"/>
              <a:ext cx="1325564" cy="307777"/>
              <a:chOff x="1714480" y="3264099"/>
              <a:chExt cx="1325564" cy="307777"/>
            </a:xfrm>
          </p:grpSpPr>
          <p:sp>
            <p:nvSpPr>
              <p:cNvPr id="34" name="pole tekstowe 33"/>
              <p:cNvSpPr txBox="1"/>
              <p:nvPr/>
            </p:nvSpPr>
            <p:spPr>
              <a:xfrm>
                <a:off x="1847666" y="3264099"/>
                <a:ext cx="11923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70C0"/>
                    </a:solidFill>
                    <a:latin typeface="Calibri" pitchFamily="34" charset="0"/>
                  </a:rPr>
                  <a:t>o  5,4 p. proc.</a:t>
                </a:r>
                <a:endParaRPr lang="pl-PL" sz="1400" b="1" dirty="0">
                  <a:solidFill>
                    <a:srgbClr val="0070C0"/>
                  </a:solidFill>
                  <a:latin typeface="Calibri" pitchFamily="34" charset="0"/>
                </a:endParaRPr>
              </a:p>
            </p:txBody>
          </p:sp>
          <p:sp>
            <p:nvSpPr>
              <p:cNvPr id="35" name="Strzałka w dół 34"/>
              <p:cNvSpPr/>
              <p:nvPr/>
            </p:nvSpPr>
            <p:spPr>
              <a:xfrm>
                <a:off x="1714480" y="3286124"/>
                <a:ext cx="142876" cy="214314"/>
              </a:xfrm>
              <a:prstGeom prst="downArrow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99" name="Grupa 98"/>
          <p:cNvGrpSpPr/>
          <p:nvPr/>
        </p:nvGrpSpPr>
        <p:grpSpPr>
          <a:xfrm>
            <a:off x="4857752" y="1142984"/>
            <a:ext cx="3816134" cy="5500726"/>
            <a:chOff x="4857752" y="1142984"/>
            <a:chExt cx="3816134" cy="5500726"/>
          </a:xfrm>
        </p:grpSpPr>
        <p:grpSp>
          <p:nvGrpSpPr>
            <p:cNvPr id="81" name="Grupa 80"/>
            <p:cNvGrpSpPr/>
            <p:nvPr/>
          </p:nvGrpSpPr>
          <p:grpSpPr>
            <a:xfrm>
              <a:off x="5143504" y="4857760"/>
              <a:ext cx="937565" cy="714380"/>
              <a:chOff x="5143504" y="4857760"/>
              <a:chExt cx="937565" cy="714380"/>
            </a:xfrm>
          </p:grpSpPr>
          <p:sp>
            <p:nvSpPr>
              <p:cNvPr id="82" name="pole tekstowe 81"/>
              <p:cNvSpPr txBox="1"/>
              <p:nvPr/>
            </p:nvSpPr>
            <p:spPr>
              <a:xfrm>
                <a:off x="5143504" y="4857760"/>
                <a:ext cx="93756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rgbClr val="253810"/>
                    </a:solidFill>
                    <a:latin typeface="Calibri" pitchFamily="34" charset="0"/>
                  </a:rPr>
                  <a:t>Cukrzyca</a:t>
                </a:r>
                <a:endParaRPr lang="pl-PL" sz="1600" b="1" dirty="0">
                  <a:solidFill>
                    <a:srgbClr val="253810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83" name="Grupa 97"/>
              <p:cNvGrpSpPr/>
              <p:nvPr/>
            </p:nvGrpSpPr>
            <p:grpSpPr>
              <a:xfrm>
                <a:off x="5214942" y="5214950"/>
                <a:ext cx="741270" cy="357190"/>
                <a:chOff x="3987037" y="3214686"/>
                <a:chExt cx="1029478" cy="357190"/>
              </a:xfrm>
            </p:grpSpPr>
            <p:sp>
              <p:nvSpPr>
                <p:cNvPr id="84" name="Ramka 83"/>
                <p:cNvSpPr/>
                <p:nvPr/>
              </p:nvSpPr>
              <p:spPr>
                <a:xfrm>
                  <a:off x="4000496" y="3214686"/>
                  <a:ext cx="1016019" cy="357190"/>
                </a:xfrm>
                <a:prstGeom prst="frame">
                  <a:avLst/>
                </a:prstGeom>
                <a:solidFill>
                  <a:srgbClr val="6005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" name="pole tekstowe 84"/>
                <p:cNvSpPr txBox="1"/>
                <p:nvPr/>
              </p:nvSpPr>
              <p:spPr>
                <a:xfrm>
                  <a:off x="3987037" y="3214686"/>
                  <a:ext cx="978674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rgbClr val="60057D"/>
                      </a:solidFill>
                      <a:latin typeface="Calibri" pitchFamily="34" charset="0"/>
                    </a:rPr>
                    <a:t>10,0%</a:t>
                  </a:r>
                  <a:endParaRPr lang="pl-PL" sz="1600" b="1" baseline="30000" dirty="0">
                    <a:solidFill>
                      <a:srgbClr val="60057D"/>
                    </a:solidFill>
                    <a:latin typeface="Calibri" pitchFamily="34" charset="0"/>
                  </a:endParaRPr>
                </a:p>
              </p:txBody>
            </p:sp>
          </p:grpSp>
        </p:grpSp>
        <p:grpSp>
          <p:nvGrpSpPr>
            <p:cNvPr id="71" name="Grupa 70"/>
            <p:cNvGrpSpPr/>
            <p:nvPr/>
          </p:nvGrpSpPr>
          <p:grpSpPr>
            <a:xfrm>
              <a:off x="5072066" y="4143380"/>
              <a:ext cx="3601820" cy="642942"/>
              <a:chOff x="5072066" y="4143380"/>
              <a:chExt cx="3601820" cy="642942"/>
            </a:xfrm>
          </p:grpSpPr>
          <p:sp>
            <p:nvSpPr>
              <p:cNvPr id="72" name="pole tekstowe 71"/>
              <p:cNvSpPr txBox="1"/>
              <p:nvPr/>
            </p:nvSpPr>
            <p:spPr>
              <a:xfrm>
                <a:off x="5072066" y="4143380"/>
                <a:ext cx="360182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600" b="1" dirty="0" smtClean="0">
                    <a:solidFill>
                      <a:srgbClr val="253810"/>
                    </a:solidFill>
                    <a:latin typeface="Calibri" pitchFamily="34" charset="0"/>
                  </a:rPr>
                  <a:t>Przewlekłe choroby układu trawiennego</a:t>
                </a:r>
                <a:endParaRPr lang="pl-PL" sz="1600" b="1" dirty="0">
                  <a:solidFill>
                    <a:srgbClr val="253810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73" name="Grupa 89"/>
              <p:cNvGrpSpPr/>
              <p:nvPr/>
            </p:nvGrpSpPr>
            <p:grpSpPr>
              <a:xfrm>
                <a:off x="5214942" y="4429132"/>
                <a:ext cx="741270" cy="357190"/>
                <a:chOff x="3987037" y="3214686"/>
                <a:chExt cx="1029478" cy="357190"/>
              </a:xfrm>
            </p:grpSpPr>
            <p:sp>
              <p:nvSpPr>
                <p:cNvPr id="74" name="Ramka 73"/>
                <p:cNvSpPr/>
                <p:nvPr/>
              </p:nvSpPr>
              <p:spPr>
                <a:xfrm>
                  <a:off x="4000496" y="3214686"/>
                  <a:ext cx="1016019" cy="357190"/>
                </a:xfrm>
                <a:prstGeom prst="frame">
                  <a:avLst/>
                </a:prstGeom>
                <a:solidFill>
                  <a:srgbClr val="6005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5" name="pole tekstowe 74"/>
                <p:cNvSpPr txBox="1"/>
                <p:nvPr/>
              </p:nvSpPr>
              <p:spPr>
                <a:xfrm>
                  <a:off x="3987037" y="3214686"/>
                  <a:ext cx="978674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rgbClr val="60057D"/>
                      </a:solidFill>
                      <a:latin typeface="Calibri" pitchFamily="34" charset="0"/>
                    </a:rPr>
                    <a:t>10,8%</a:t>
                  </a:r>
                  <a:endParaRPr lang="pl-PL" sz="1600" b="1" baseline="30000" dirty="0">
                    <a:solidFill>
                      <a:srgbClr val="60057D"/>
                    </a:solidFill>
                    <a:latin typeface="Calibri" pitchFamily="34" charset="0"/>
                  </a:endParaRPr>
                </a:p>
              </p:txBody>
            </p:sp>
          </p:grpSp>
        </p:grpSp>
        <p:grpSp>
          <p:nvGrpSpPr>
            <p:cNvPr id="55" name="Grupa 54"/>
            <p:cNvGrpSpPr/>
            <p:nvPr/>
          </p:nvGrpSpPr>
          <p:grpSpPr>
            <a:xfrm>
              <a:off x="4938880" y="3143248"/>
              <a:ext cx="3349187" cy="928694"/>
              <a:chOff x="4938880" y="3143248"/>
              <a:chExt cx="3349187" cy="928694"/>
            </a:xfrm>
          </p:grpSpPr>
          <p:sp>
            <p:nvSpPr>
              <p:cNvPr id="56" name="pole tekstowe 55"/>
              <p:cNvSpPr txBox="1"/>
              <p:nvPr/>
            </p:nvSpPr>
            <p:spPr>
              <a:xfrm>
                <a:off x="4938880" y="3143248"/>
                <a:ext cx="334918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rgbClr val="253810"/>
                    </a:solidFill>
                    <a:latin typeface="Calibri" pitchFamily="34" charset="0"/>
                  </a:rPr>
                  <a:t>Choroby układu mięśniowo-kostnego</a:t>
                </a:r>
                <a:br>
                  <a:rPr lang="pl-PL" sz="1600" b="1" dirty="0" smtClean="0">
                    <a:solidFill>
                      <a:srgbClr val="253810"/>
                    </a:solidFill>
                    <a:latin typeface="Calibri" pitchFamily="34" charset="0"/>
                  </a:rPr>
                </a:br>
                <a:r>
                  <a:rPr lang="pl-PL" sz="1600" b="1" dirty="0" smtClean="0">
                    <a:solidFill>
                      <a:srgbClr val="253810"/>
                    </a:solidFill>
                    <a:latin typeface="Calibri" pitchFamily="34" charset="0"/>
                  </a:rPr>
                  <a:t>i tkanki łącznej</a:t>
                </a:r>
                <a:endParaRPr lang="pl-PL" sz="1600" b="1" dirty="0">
                  <a:solidFill>
                    <a:srgbClr val="253810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57" name="Grupa 69"/>
              <p:cNvGrpSpPr/>
              <p:nvPr/>
            </p:nvGrpSpPr>
            <p:grpSpPr>
              <a:xfrm>
                <a:off x="5214942" y="3714752"/>
                <a:ext cx="741270" cy="357190"/>
                <a:chOff x="3987037" y="3214686"/>
                <a:chExt cx="1029478" cy="357190"/>
              </a:xfrm>
            </p:grpSpPr>
            <p:sp>
              <p:nvSpPr>
                <p:cNvPr id="58" name="Ramka 57"/>
                <p:cNvSpPr/>
                <p:nvPr/>
              </p:nvSpPr>
              <p:spPr>
                <a:xfrm>
                  <a:off x="4000496" y="3214686"/>
                  <a:ext cx="1016019" cy="357190"/>
                </a:xfrm>
                <a:prstGeom prst="frame">
                  <a:avLst/>
                </a:prstGeom>
                <a:solidFill>
                  <a:srgbClr val="6005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9" name="pole tekstowe 58"/>
                <p:cNvSpPr txBox="1"/>
                <p:nvPr/>
              </p:nvSpPr>
              <p:spPr>
                <a:xfrm>
                  <a:off x="3987037" y="3214686"/>
                  <a:ext cx="978674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rgbClr val="60057D"/>
                      </a:solidFill>
                      <a:latin typeface="Calibri" pitchFamily="34" charset="0"/>
                    </a:rPr>
                    <a:t>17,7%</a:t>
                  </a:r>
                  <a:endParaRPr lang="pl-PL" sz="1600" b="1" baseline="30000" dirty="0">
                    <a:solidFill>
                      <a:srgbClr val="60057D"/>
                    </a:solidFill>
                    <a:latin typeface="Calibri" pitchFamily="34" charset="0"/>
                  </a:endParaRPr>
                </a:p>
              </p:txBody>
            </p:sp>
          </p:grpSp>
        </p:grpSp>
        <p:grpSp>
          <p:nvGrpSpPr>
            <p:cNvPr id="48" name="Grupa 47"/>
            <p:cNvGrpSpPr/>
            <p:nvPr/>
          </p:nvGrpSpPr>
          <p:grpSpPr>
            <a:xfrm>
              <a:off x="4938880" y="2357430"/>
              <a:ext cx="2871042" cy="714380"/>
              <a:chOff x="4938880" y="2357430"/>
              <a:chExt cx="2871042" cy="714380"/>
            </a:xfrm>
          </p:grpSpPr>
          <p:sp>
            <p:nvSpPr>
              <p:cNvPr id="49" name="pole tekstowe 48"/>
              <p:cNvSpPr txBox="1"/>
              <p:nvPr/>
            </p:nvSpPr>
            <p:spPr>
              <a:xfrm>
                <a:off x="4938880" y="2357430"/>
                <a:ext cx="287104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600" b="1" dirty="0" smtClean="0">
                    <a:solidFill>
                      <a:srgbClr val="253810"/>
                    </a:solidFill>
                    <a:latin typeface="Calibri" pitchFamily="34" charset="0"/>
                  </a:rPr>
                  <a:t>w tym choroba nadciśnieniowa</a:t>
                </a:r>
                <a:endParaRPr lang="pl-PL" sz="1600" b="1" dirty="0">
                  <a:solidFill>
                    <a:srgbClr val="253810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50" name="Grupa 64"/>
              <p:cNvGrpSpPr/>
              <p:nvPr/>
            </p:nvGrpSpPr>
            <p:grpSpPr>
              <a:xfrm>
                <a:off x="5197743" y="2714620"/>
                <a:ext cx="746082" cy="357190"/>
                <a:chOff x="4000496" y="3214686"/>
                <a:chExt cx="1036161" cy="357190"/>
              </a:xfrm>
            </p:grpSpPr>
            <p:sp>
              <p:nvSpPr>
                <p:cNvPr id="51" name="Ramka 50"/>
                <p:cNvSpPr/>
                <p:nvPr/>
              </p:nvSpPr>
              <p:spPr>
                <a:xfrm>
                  <a:off x="4000496" y="3214686"/>
                  <a:ext cx="1016019" cy="357190"/>
                </a:xfrm>
                <a:prstGeom prst="frame">
                  <a:avLst/>
                </a:prstGeom>
                <a:solidFill>
                  <a:srgbClr val="6005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2" name="pole tekstowe 51"/>
                <p:cNvSpPr txBox="1"/>
                <p:nvPr/>
              </p:nvSpPr>
              <p:spPr>
                <a:xfrm>
                  <a:off x="4037837" y="3214686"/>
                  <a:ext cx="998820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rgbClr val="60057D"/>
                      </a:solidFill>
                      <a:latin typeface="Calibri" pitchFamily="34" charset="0"/>
                    </a:rPr>
                    <a:t>33,9%</a:t>
                  </a:r>
                  <a:endParaRPr lang="pl-PL" sz="1600" b="1" baseline="30000" dirty="0">
                    <a:solidFill>
                      <a:srgbClr val="60057D"/>
                    </a:solidFill>
                    <a:latin typeface="Calibri" pitchFamily="34" charset="0"/>
                  </a:endParaRPr>
                </a:p>
              </p:txBody>
            </p:sp>
          </p:grpSp>
        </p:grpSp>
        <p:grpSp>
          <p:nvGrpSpPr>
            <p:cNvPr id="37" name="Grupa 36"/>
            <p:cNvGrpSpPr/>
            <p:nvPr/>
          </p:nvGrpSpPr>
          <p:grpSpPr>
            <a:xfrm>
              <a:off x="4857752" y="1142984"/>
              <a:ext cx="3377848" cy="1165033"/>
              <a:chOff x="4857752" y="1142984"/>
              <a:chExt cx="3377848" cy="1165033"/>
            </a:xfrm>
          </p:grpSpPr>
          <p:sp>
            <p:nvSpPr>
              <p:cNvPr id="38" name="pole tekstowe 37"/>
              <p:cNvSpPr txBox="1"/>
              <p:nvPr/>
            </p:nvSpPr>
            <p:spPr>
              <a:xfrm>
                <a:off x="4857752" y="1142984"/>
                <a:ext cx="337784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600" b="1" dirty="0" smtClean="0">
                    <a:solidFill>
                      <a:srgbClr val="253810"/>
                    </a:solidFill>
                    <a:latin typeface="Calibri" pitchFamily="34" charset="0"/>
                  </a:rPr>
                  <a:t>Osoby dorosłe w wieku 19 lat i więcej</a:t>
                </a:r>
                <a:endParaRPr lang="pl-PL" sz="1600" b="1" dirty="0">
                  <a:solidFill>
                    <a:srgbClr val="253810"/>
                  </a:solidFill>
                  <a:latin typeface="Calibri" pitchFamily="34" charset="0"/>
                </a:endParaRPr>
              </a:p>
            </p:txBody>
          </p:sp>
          <p:sp>
            <p:nvSpPr>
              <p:cNvPr id="39" name="pole tekstowe 38"/>
              <p:cNvSpPr txBox="1"/>
              <p:nvPr/>
            </p:nvSpPr>
            <p:spPr>
              <a:xfrm>
                <a:off x="4938880" y="1593637"/>
                <a:ext cx="229646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600" b="1" dirty="0" smtClean="0">
                    <a:solidFill>
                      <a:srgbClr val="253810"/>
                    </a:solidFill>
                    <a:latin typeface="Calibri" pitchFamily="34" charset="0"/>
                  </a:rPr>
                  <a:t>Choroby układu krążenia</a:t>
                </a:r>
                <a:endParaRPr lang="pl-PL" sz="1600" b="1" dirty="0">
                  <a:solidFill>
                    <a:srgbClr val="253810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40" name="Grupa 54"/>
              <p:cNvGrpSpPr/>
              <p:nvPr/>
            </p:nvGrpSpPr>
            <p:grpSpPr>
              <a:xfrm>
                <a:off x="5153195" y="1950827"/>
                <a:ext cx="776129" cy="357190"/>
                <a:chOff x="4000496" y="3214686"/>
                <a:chExt cx="1077890" cy="357190"/>
              </a:xfrm>
            </p:grpSpPr>
            <p:sp>
              <p:nvSpPr>
                <p:cNvPr id="41" name="Ramka 40"/>
                <p:cNvSpPr/>
                <p:nvPr/>
              </p:nvSpPr>
              <p:spPr>
                <a:xfrm>
                  <a:off x="4000496" y="3214686"/>
                  <a:ext cx="1016019" cy="357190"/>
                </a:xfrm>
                <a:prstGeom prst="frame">
                  <a:avLst/>
                </a:prstGeom>
                <a:solidFill>
                  <a:srgbClr val="6005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2" name="pole tekstowe 41"/>
                <p:cNvSpPr txBox="1"/>
                <p:nvPr/>
              </p:nvSpPr>
              <p:spPr>
                <a:xfrm>
                  <a:off x="4079567" y="3214686"/>
                  <a:ext cx="998819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rgbClr val="60057D"/>
                      </a:solidFill>
                      <a:latin typeface="Calibri" pitchFamily="34" charset="0"/>
                    </a:rPr>
                    <a:t>51,3%</a:t>
                  </a:r>
                  <a:endParaRPr lang="pl-PL" sz="1600" b="1" baseline="30000" dirty="0">
                    <a:solidFill>
                      <a:srgbClr val="60057D"/>
                    </a:solidFill>
                    <a:latin typeface="Calibri" pitchFamily="34" charset="0"/>
                  </a:endParaRPr>
                </a:p>
              </p:txBody>
            </p:sp>
          </p:grpSp>
        </p:grpSp>
        <p:sp>
          <p:nvSpPr>
            <p:cNvPr id="87" name="pole tekstowe 86"/>
            <p:cNvSpPr txBox="1"/>
            <p:nvPr/>
          </p:nvSpPr>
          <p:spPr>
            <a:xfrm>
              <a:off x="5241830" y="6335933"/>
              <a:ext cx="686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2011 r.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grpSp>
          <p:nvGrpSpPr>
            <p:cNvPr id="88" name="Grupa 87"/>
            <p:cNvGrpSpPr/>
            <p:nvPr/>
          </p:nvGrpSpPr>
          <p:grpSpPr>
            <a:xfrm>
              <a:off x="5143504" y="5643578"/>
              <a:ext cx="1194815" cy="714380"/>
              <a:chOff x="5143504" y="5643578"/>
              <a:chExt cx="1194815" cy="714380"/>
            </a:xfrm>
          </p:grpSpPr>
          <p:sp>
            <p:nvSpPr>
              <p:cNvPr id="89" name="pole tekstowe 81"/>
              <p:cNvSpPr txBox="1"/>
              <p:nvPr/>
            </p:nvSpPr>
            <p:spPr>
              <a:xfrm>
                <a:off x="5143504" y="5643578"/>
                <a:ext cx="119481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rgbClr val="253810"/>
                    </a:solidFill>
                    <a:latin typeface="Calibri" pitchFamily="34" charset="0"/>
                  </a:rPr>
                  <a:t>Nowotwory</a:t>
                </a:r>
                <a:endParaRPr lang="pl-PL" sz="1600" b="1" dirty="0">
                  <a:solidFill>
                    <a:srgbClr val="253810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90" name="Grupa 105"/>
              <p:cNvGrpSpPr/>
              <p:nvPr/>
            </p:nvGrpSpPr>
            <p:grpSpPr>
              <a:xfrm>
                <a:off x="5214942" y="6000768"/>
                <a:ext cx="741271" cy="357190"/>
                <a:chOff x="3987036" y="3214686"/>
                <a:chExt cx="1029479" cy="357190"/>
              </a:xfrm>
            </p:grpSpPr>
            <p:sp>
              <p:nvSpPr>
                <p:cNvPr id="91" name="Ramka 90"/>
                <p:cNvSpPr/>
                <p:nvPr/>
              </p:nvSpPr>
              <p:spPr>
                <a:xfrm>
                  <a:off x="4000496" y="3214686"/>
                  <a:ext cx="1016019" cy="357190"/>
                </a:xfrm>
                <a:prstGeom prst="frame">
                  <a:avLst/>
                </a:prstGeom>
                <a:solidFill>
                  <a:srgbClr val="6005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2" name="pole tekstowe 91"/>
                <p:cNvSpPr txBox="1"/>
                <p:nvPr/>
              </p:nvSpPr>
              <p:spPr>
                <a:xfrm>
                  <a:off x="3987036" y="3214686"/>
                  <a:ext cx="978674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rgbClr val="60057D"/>
                      </a:solidFill>
                      <a:latin typeface="Calibri" pitchFamily="34" charset="0"/>
                    </a:rPr>
                    <a:t>3,1%</a:t>
                  </a:r>
                  <a:endParaRPr lang="pl-PL" sz="1600" b="1" baseline="30000" dirty="0">
                    <a:solidFill>
                      <a:srgbClr val="60057D"/>
                    </a:solidFill>
                    <a:latin typeface="Calibri" pitchFamily="34" charset="0"/>
                  </a:endParaRPr>
                </a:p>
              </p:txBody>
            </p:sp>
          </p:grpSp>
        </p:grpSp>
      </p:grpSp>
      <p:grpSp>
        <p:nvGrpSpPr>
          <p:cNvPr id="100" name="Grupa 99"/>
          <p:cNvGrpSpPr/>
          <p:nvPr/>
        </p:nvGrpSpPr>
        <p:grpSpPr>
          <a:xfrm>
            <a:off x="6072198" y="2000240"/>
            <a:ext cx="2000264" cy="4572032"/>
            <a:chOff x="6072198" y="2000240"/>
            <a:chExt cx="2000264" cy="4572032"/>
          </a:xfrm>
        </p:grpSpPr>
        <p:grpSp>
          <p:nvGrpSpPr>
            <p:cNvPr id="43" name="Grupa 26"/>
            <p:cNvGrpSpPr/>
            <p:nvPr/>
          </p:nvGrpSpPr>
          <p:grpSpPr>
            <a:xfrm>
              <a:off x="6072198" y="2000240"/>
              <a:ext cx="1335254" cy="307777"/>
              <a:chOff x="5572132" y="1500174"/>
              <a:chExt cx="1335254" cy="307777"/>
            </a:xfrm>
          </p:grpSpPr>
          <p:sp>
            <p:nvSpPr>
              <p:cNvPr id="44" name="pole tekstowe 43"/>
              <p:cNvSpPr txBox="1"/>
              <p:nvPr/>
            </p:nvSpPr>
            <p:spPr>
              <a:xfrm>
                <a:off x="5715008" y="1500174"/>
                <a:ext cx="11923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0,6 p. proc.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5" name="Strzałka w górę 44"/>
              <p:cNvSpPr/>
              <p:nvPr/>
            </p:nvSpPr>
            <p:spPr>
              <a:xfrm>
                <a:off x="5572132" y="1522199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0" name="Grupa 59"/>
            <p:cNvGrpSpPr/>
            <p:nvPr/>
          </p:nvGrpSpPr>
          <p:grpSpPr>
            <a:xfrm>
              <a:off x="6133946" y="5264363"/>
              <a:ext cx="1325564" cy="307777"/>
              <a:chOff x="1714480" y="3264099"/>
              <a:chExt cx="1325564" cy="307777"/>
            </a:xfrm>
          </p:grpSpPr>
          <p:sp>
            <p:nvSpPr>
              <p:cNvPr id="61" name="pole tekstowe 60"/>
              <p:cNvSpPr txBox="1"/>
              <p:nvPr/>
            </p:nvSpPr>
            <p:spPr>
              <a:xfrm>
                <a:off x="1847666" y="3264099"/>
                <a:ext cx="11923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70C0"/>
                    </a:solidFill>
                    <a:latin typeface="Calibri" pitchFamily="34" charset="0"/>
                  </a:rPr>
                  <a:t>o  0,4 p. proc.</a:t>
                </a:r>
                <a:endParaRPr lang="pl-PL" sz="1400" b="1" dirty="0">
                  <a:solidFill>
                    <a:srgbClr val="0070C0"/>
                  </a:solidFill>
                  <a:latin typeface="Calibri" pitchFamily="34" charset="0"/>
                </a:endParaRPr>
              </a:p>
            </p:txBody>
          </p:sp>
          <p:sp>
            <p:nvSpPr>
              <p:cNvPr id="62" name="Strzałka w dół 61"/>
              <p:cNvSpPr/>
              <p:nvPr/>
            </p:nvSpPr>
            <p:spPr>
              <a:xfrm>
                <a:off x="1714480" y="3286124"/>
                <a:ext cx="142876" cy="214314"/>
              </a:xfrm>
              <a:prstGeom prst="downArrow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4" name="Grupa 26"/>
            <p:cNvGrpSpPr/>
            <p:nvPr/>
          </p:nvGrpSpPr>
          <p:grpSpPr>
            <a:xfrm>
              <a:off x="6094266" y="2786058"/>
              <a:ext cx="1335254" cy="307777"/>
              <a:chOff x="5572132" y="1500174"/>
              <a:chExt cx="1335254" cy="307777"/>
            </a:xfrm>
          </p:grpSpPr>
          <p:sp>
            <p:nvSpPr>
              <p:cNvPr id="65" name="pole tekstowe 64"/>
              <p:cNvSpPr txBox="1"/>
              <p:nvPr/>
            </p:nvSpPr>
            <p:spPr>
              <a:xfrm>
                <a:off x="5715008" y="1500174"/>
                <a:ext cx="11923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5,4 p. proc.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6" name="Strzałka w górę 65"/>
              <p:cNvSpPr/>
              <p:nvPr/>
            </p:nvSpPr>
            <p:spPr>
              <a:xfrm>
                <a:off x="5572132" y="1522199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7" name="Grupa 26"/>
            <p:cNvGrpSpPr/>
            <p:nvPr/>
          </p:nvGrpSpPr>
          <p:grpSpPr>
            <a:xfrm>
              <a:off x="6094266" y="3764165"/>
              <a:ext cx="1335254" cy="307777"/>
              <a:chOff x="5572132" y="1500174"/>
              <a:chExt cx="1335254" cy="307777"/>
            </a:xfrm>
          </p:grpSpPr>
          <p:sp>
            <p:nvSpPr>
              <p:cNvPr id="68" name="pole tekstowe 67"/>
              <p:cNvSpPr txBox="1"/>
              <p:nvPr/>
            </p:nvSpPr>
            <p:spPr>
              <a:xfrm>
                <a:off x="5715008" y="1500174"/>
                <a:ext cx="11923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6,9 p. proc.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9" name="Strzałka w górę 68"/>
              <p:cNvSpPr/>
              <p:nvPr/>
            </p:nvSpPr>
            <p:spPr>
              <a:xfrm>
                <a:off x="5572132" y="1522199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26"/>
            <p:cNvGrpSpPr/>
            <p:nvPr/>
          </p:nvGrpSpPr>
          <p:grpSpPr>
            <a:xfrm>
              <a:off x="6094266" y="4478545"/>
              <a:ext cx="1335254" cy="307777"/>
              <a:chOff x="5572132" y="1500174"/>
              <a:chExt cx="1335254" cy="307777"/>
            </a:xfrm>
          </p:grpSpPr>
          <p:sp>
            <p:nvSpPr>
              <p:cNvPr id="78" name="pole tekstowe 77"/>
              <p:cNvSpPr txBox="1"/>
              <p:nvPr/>
            </p:nvSpPr>
            <p:spPr>
              <a:xfrm>
                <a:off x="5715008" y="1500174"/>
                <a:ext cx="11923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0,8 p. proc.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9" name="Strzałka w górę 78"/>
              <p:cNvSpPr/>
              <p:nvPr/>
            </p:nvSpPr>
            <p:spPr>
              <a:xfrm>
                <a:off x="5572132" y="1522199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93" name="pole tekstowe 92"/>
            <p:cNvSpPr txBox="1"/>
            <p:nvPr/>
          </p:nvSpPr>
          <p:spPr>
            <a:xfrm>
              <a:off x="6299284" y="6264495"/>
              <a:ext cx="17731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smtClean="0">
                  <a:solidFill>
                    <a:srgbClr val="002060"/>
                  </a:solidFill>
                  <a:latin typeface="Calibri" pitchFamily="34" charset="0"/>
                </a:rPr>
                <a:t>w stosunku do 2004 r.</a:t>
              </a:r>
              <a:endParaRPr lang="pl-PL" sz="1400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grpSp>
          <p:nvGrpSpPr>
            <p:cNvPr id="94" name="Grupa 93"/>
            <p:cNvGrpSpPr/>
            <p:nvPr/>
          </p:nvGrpSpPr>
          <p:grpSpPr>
            <a:xfrm>
              <a:off x="6143636" y="6050181"/>
              <a:ext cx="1285884" cy="307777"/>
              <a:chOff x="6215074" y="6050181"/>
              <a:chExt cx="1285884" cy="307777"/>
            </a:xfrm>
          </p:grpSpPr>
          <p:sp>
            <p:nvSpPr>
              <p:cNvPr id="95" name="pole tekstowe 94"/>
              <p:cNvSpPr txBox="1"/>
              <p:nvPr/>
            </p:nvSpPr>
            <p:spPr>
              <a:xfrm>
                <a:off x="6308580" y="6050181"/>
                <a:ext cx="11923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0,9 p. proc.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96" name="Strzałka w górę 95"/>
              <p:cNvSpPr/>
              <p:nvPr/>
            </p:nvSpPr>
            <p:spPr>
              <a:xfrm>
                <a:off x="6215074" y="6072206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0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500034" y="500042"/>
          <a:ext cx="7929618" cy="628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zawartości 2"/>
          <p:cNvSpPr txBox="1">
            <a:spLocks/>
          </p:cNvSpPr>
          <p:nvPr/>
        </p:nvSpPr>
        <p:spPr>
          <a:xfrm>
            <a:off x="5072067" y="0"/>
            <a:ext cx="4071934" cy="285728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9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</a:rPr>
              <a:t>Zdrowie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grpSp>
        <p:nvGrpSpPr>
          <p:cNvPr id="43" name="Grupa 42"/>
          <p:cNvGrpSpPr/>
          <p:nvPr/>
        </p:nvGrpSpPr>
        <p:grpSpPr>
          <a:xfrm>
            <a:off x="1857356" y="3643314"/>
            <a:ext cx="2097860" cy="1624339"/>
            <a:chOff x="1857356" y="3643314"/>
            <a:chExt cx="2097860" cy="1624339"/>
          </a:xfrm>
        </p:grpSpPr>
        <p:grpSp>
          <p:nvGrpSpPr>
            <p:cNvPr id="37" name="Grupa 36"/>
            <p:cNvGrpSpPr/>
            <p:nvPr/>
          </p:nvGrpSpPr>
          <p:grpSpPr>
            <a:xfrm>
              <a:off x="1857356" y="4500570"/>
              <a:ext cx="1785950" cy="767083"/>
              <a:chOff x="2071670" y="4500570"/>
              <a:chExt cx="1785950" cy="767083"/>
            </a:xfrm>
          </p:grpSpPr>
          <p:pic>
            <p:nvPicPr>
              <p:cNvPr id="7" name="Obraz 6" descr="sery.wmf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714612" y="4572008"/>
                <a:ext cx="1143008" cy="695645"/>
              </a:xfrm>
              <a:prstGeom prst="rect">
                <a:avLst/>
              </a:prstGeom>
            </p:spPr>
          </p:pic>
          <p:sp>
            <p:nvSpPr>
              <p:cNvPr id="13" name="pole tekstowe 12"/>
              <p:cNvSpPr txBox="1"/>
              <p:nvPr/>
            </p:nvSpPr>
            <p:spPr>
              <a:xfrm>
                <a:off x="2071670" y="4500570"/>
                <a:ext cx="10715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0,18 kg</a:t>
                </a:r>
                <a:endParaRPr lang="pl-PL" sz="1600" b="1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38" name="Grupa 37"/>
            <p:cNvGrpSpPr/>
            <p:nvPr/>
          </p:nvGrpSpPr>
          <p:grpSpPr>
            <a:xfrm>
              <a:off x="1928794" y="3643314"/>
              <a:ext cx="2026422" cy="803190"/>
              <a:chOff x="2143108" y="3786190"/>
              <a:chExt cx="2026422" cy="803190"/>
            </a:xfrm>
          </p:grpSpPr>
          <p:pic>
            <p:nvPicPr>
              <p:cNvPr id="22" name="Obraz 21" descr="ryby.wmf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 rot="505723">
                <a:off x="3047429" y="3864513"/>
                <a:ext cx="1122101" cy="724867"/>
              </a:xfrm>
              <a:prstGeom prst="rect">
                <a:avLst/>
              </a:prstGeom>
            </p:spPr>
          </p:pic>
          <p:sp>
            <p:nvSpPr>
              <p:cNvPr id="19" name="pole tekstowe 18"/>
              <p:cNvSpPr txBox="1"/>
              <p:nvPr/>
            </p:nvSpPr>
            <p:spPr>
              <a:xfrm>
                <a:off x="2143108" y="3786190"/>
                <a:ext cx="100013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0,02 kg</a:t>
                </a:r>
                <a:endParaRPr lang="pl-PL" sz="1600" b="1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Calibri" pitchFamily="34" charset="0"/>
                </a:endParaRPr>
              </a:p>
            </p:txBody>
          </p:sp>
        </p:grpSp>
      </p:grpSp>
      <p:sp>
        <p:nvSpPr>
          <p:cNvPr id="23" name="pole tekstowe 22"/>
          <p:cNvSpPr txBox="1"/>
          <p:nvPr/>
        </p:nvSpPr>
        <p:spPr>
          <a:xfrm>
            <a:off x="928662" y="1214422"/>
            <a:ext cx="71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260026"/>
                </a:solidFill>
                <a:latin typeface="Calibri" pitchFamily="34" charset="0"/>
              </a:rPr>
              <a:t>Przeciętne miesięczne spożycie wybranych artykułów żywnościowych na 1 osobę w gospodarstwie domowym</a:t>
            </a:r>
            <a:endParaRPr lang="pl-PL" sz="1600" b="1" dirty="0">
              <a:solidFill>
                <a:srgbClr val="260026"/>
              </a:solidFill>
              <a:latin typeface="Calibri" pitchFamily="34" charset="0"/>
            </a:endParaRPr>
          </a:p>
        </p:txBody>
      </p:sp>
      <p:sp>
        <p:nvSpPr>
          <p:cNvPr id="25" name="Strzałka w dół 24"/>
          <p:cNvSpPr/>
          <p:nvPr/>
        </p:nvSpPr>
        <p:spPr>
          <a:xfrm rot="10800000">
            <a:off x="3000364" y="6072206"/>
            <a:ext cx="285752" cy="35719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Strzałka w dół 26"/>
          <p:cNvSpPr/>
          <p:nvPr/>
        </p:nvSpPr>
        <p:spPr>
          <a:xfrm>
            <a:off x="5643570" y="6072206"/>
            <a:ext cx="285752" cy="35719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/>
          <p:cNvSpPr txBox="1"/>
          <p:nvPr/>
        </p:nvSpPr>
        <p:spPr>
          <a:xfrm>
            <a:off x="2000232" y="3071810"/>
            <a:ext cx="20385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C00000"/>
                </a:solidFill>
                <a:latin typeface="Calibri" pitchFamily="34" charset="0"/>
              </a:rPr>
              <a:t>2011 r. </a:t>
            </a:r>
            <a:r>
              <a:rPr lang="pl-PL" sz="1600" dirty="0" smtClean="0">
                <a:solidFill>
                  <a:srgbClr val="C00000"/>
                </a:solidFill>
                <a:latin typeface="Calibri" pitchFamily="34" charset="0"/>
              </a:rPr>
              <a:t/>
            </a:r>
            <a:br>
              <a:rPr lang="pl-PL" sz="1600" dirty="0" smtClean="0">
                <a:solidFill>
                  <a:srgbClr val="C00000"/>
                </a:solidFill>
                <a:latin typeface="Calibri" pitchFamily="34" charset="0"/>
              </a:rPr>
            </a:br>
            <a:r>
              <a:rPr lang="pl-PL" sz="1600" dirty="0" smtClean="0">
                <a:solidFill>
                  <a:srgbClr val="C00000"/>
                </a:solidFill>
                <a:latin typeface="Calibri" pitchFamily="34" charset="0"/>
              </a:rPr>
              <a:t>w stosunku do 2002 r.</a:t>
            </a:r>
            <a:endParaRPr lang="pl-PL" sz="1600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5357818" y="1701217"/>
            <a:ext cx="20385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0070C0"/>
                </a:solidFill>
                <a:latin typeface="Calibri" pitchFamily="34" charset="0"/>
              </a:rPr>
              <a:t>2011 r.</a:t>
            </a:r>
            <a:r>
              <a:rPr lang="pl-PL" sz="1600" dirty="0" smtClean="0">
                <a:solidFill>
                  <a:srgbClr val="0070C0"/>
                </a:solidFill>
                <a:latin typeface="Calibri" pitchFamily="34" charset="0"/>
              </a:rPr>
              <a:t> </a:t>
            </a:r>
            <a:br>
              <a:rPr lang="pl-PL" sz="1600" dirty="0" smtClean="0">
                <a:solidFill>
                  <a:srgbClr val="0070C0"/>
                </a:solidFill>
                <a:latin typeface="Calibri" pitchFamily="34" charset="0"/>
              </a:rPr>
            </a:br>
            <a:r>
              <a:rPr lang="pl-PL" sz="1600" dirty="0" smtClean="0">
                <a:solidFill>
                  <a:srgbClr val="0070C0"/>
                </a:solidFill>
                <a:latin typeface="Calibri" pitchFamily="34" charset="0"/>
              </a:rPr>
              <a:t>w stosunku do 2002 r.</a:t>
            </a:r>
            <a:endParaRPr lang="pl-PL" sz="1600" dirty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42" name="Prostokąt 41"/>
          <p:cNvSpPr/>
          <p:nvPr/>
        </p:nvSpPr>
        <p:spPr>
          <a:xfrm>
            <a:off x="571472" y="619764"/>
            <a:ext cx="21512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ODŻYWIANIE</a:t>
            </a:r>
            <a:endParaRPr lang="pl-PL" sz="2800" b="1" dirty="0">
              <a:solidFill>
                <a:srgbClr val="002776"/>
              </a:solidFill>
            </a:endParaRPr>
          </a:p>
        </p:txBody>
      </p:sp>
      <p:grpSp>
        <p:nvGrpSpPr>
          <p:cNvPr id="79" name="Grupa 78"/>
          <p:cNvGrpSpPr/>
          <p:nvPr/>
        </p:nvGrpSpPr>
        <p:grpSpPr>
          <a:xfrm>
            <a:off x="6429388" y="2285992"/>
            <a:ext cx="2176506" cy="1236471"/>
            <a:chOff x="6429388" y="2285992"/>
            <a:chExt cx="2176506" cy="1236471"/>
          </a:xfrm>
        </p:grpSpPr>
        <p:pic>
          <p:nvPicPr>
            <p:cNvPr id="48" name="Obraz 47" descr="papieros.wmf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29388" y="2285992"/>
              <a:ext cx="773491" cy="858983"/>
            </a:xfrm>
            <a:prstGeom prst="rect">
              <a:avLst/>
            </a:prstGeom>
          </p:spPr>
        </p:pic>
        <p:grpSp>
          <p:nvGrpSpPr>
            <p:cNvPr id="63" name="Grupa 62"/>
            <p:cNvGrpSpPr/>
            <p:nvPr/>
          </p:nvGrpSpPr>
          <p:grpSpPr>
            <a:xfrm>
              <a:off x="7286644" y="2571744"/>
              <a:ext cx="857256" cy="338554"/>
              <a:chOff x="4786314" y="1656730"/>
              <a:chExt cx="857256" cy="338554"/>
            </a:xfrm>
          </p:grpSpPr>
          <p:sp>
            <p:nvSpPr>
              <p:cNvPr id="64" name="Prostokąt zaokrąglony 63"/>
              <p:cNvSpPr/>
              <p:nvPr/>
            </p:nvSpPr>
            <p:spPr>
              <a:xfrm>
                <a:off x="4786314" y="1714488"/>
                <a:ext cx="834794" cy="227994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5" name="pole tekstowe 64"/>
              <p:cNvSpPr txBox="1"/>
              <p:nvPr/>
            </p:nvSpPr>
            <p:spPr>
              <a:xfrm>
                <a:off x="4808776" y="1656730"/>
                <a:ext cx="8347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27,6%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66" name="Grupa 65"/>
            <p:cNvGrpSpPr/>
            <p:nvPr/>
          </p:nvGrpSpPr>
          <p:grpSpPr>
            <a:xfrm>
              <a:off x="7215206" y="3214686"/>
              <a:ext cx="1390688" cy="307777"/>
              <a:chOff x="6429388" y="1785926"/>
              <a:chExt cx="1390688" cy="307777"/>
            </a:xfrm>
          </p:grpSpPr>
          <p:sp>
            <p:nvSpPr>
              <p:cNvPr id="67" name="pole tekstowe 66"/>
              <p:cNvSpPr txBox="1"/>
              <p:nvPr/>
            </p:nvSpPr>
            <p:spPr>
              <a:xfrm>
                <a:off x="6587623" y="1785926"/>
                <a:ext cx="123245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70C0"/>
                    </a:solidFill>
                    <a:latin typeface="Calibri" pitchFamily="34" charset="0"/>
                  </a:rPr>
                  <a:t>o  2,2 p. proc. </a:t>
                </a:r>
                <a:endParaRPr lang="pl-PL" sz="1400" b="1" dirty="0">
                  <a:solidFill>
                    <a:srgbClr val="0070C0"/>
                  </a:solidFill>
                  <a:latin typeface="Calibri" pitchFamily="34" charset="0"/>
                </a:endParaRPr>
              </a:p>
            </p:txBody>
          </p:sp>
          <p:sp>
            <p:nvSpPr>
              <p:cNvPr id="68" name="Strzałka w dół 67"/>
              <p:cNvSpPr/>
              <p:nvPr/>
            </p:nvSpPr>
            <p:spPr>
              <a:xfrm>
                <a:off x="6429388" y="1857364"/>
                <a:ext cx="142876" cy="214314"/>
              </a:xfrm>
              <a:prstGeom prst="downArrow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80" name="Grupa 79"/>
          <p:cNvGrpSpPr/>
          <p:nvPr/>
        </p:nvGrpSpPr>
        <p:grpSpPr>
          <a:xfrm>
            <a:off x="7358082" y="2857496"/>
            <a:ext cx="1773178" cy="879281"/>
            <a:chOff x="7358082" y="2857496"/>
            <a:chExt cx="1773178" cy="879281"/>
          </a:xfrm>
        </p:grpSpPr>
        <p:sp>
          <p:nvSpPr>
            <p:cNvPr id="69" name="pole tekstowe 68"/>
            <p:cNvSpPr txBox="1"/>
            <p:nvPr/>
          </p:nvSpPr>
          <p:spPr>
            <a:xfrm>
              <a:off x="7358082" y="2857496"/>
              <a:ext cx="686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latin typeface="Calibri" pitchFamily="34" charset="0"/>
                </a:rPr>
                <a:t>2011 r.</a:t>
              </a:r>
              <a:endParaRPr lang="pl-PL" sz="1400" b="1" dirty="0">
                <a:latin typeface="Calibri" pitchFamily="34" charset="0"/>
              </a:endParaRPr>
            </a:p>
          </p:txBody>
        </p:sp>
        <p:sp>
          <p:nvSpPr>
            <p:cNvPr id="70" name="pole tekstowe 69"/>
            <p:cNvSpPr txBox="1"/>
            <p:nvPr/>
          </p:nvSpPr>
          <p:spPr>
            <a:xfrm>
              <a:off x="7358082" y="3429000"/>
              <a:ext cx="17731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smtClean="0">
                  <a:latin typeface="Calibri" pitchFamily="34" charset="0"/>
                </a:rPr>
                <a:t>w stosunku do 2003 r.</a:t>
              </a:r>
              <a:endParaRPr lang="pl-PL" sz="1400" dirty="0">
                <a:latin typeface="Calibri" pitchFamily="34" charset="0"/>
              </a:endParaRPr>
            </a:p>
          </p:txBody>
        </p:sp>
      </p:grpSp>
      <p:grpSp>
        <p:nvGrpSpPr>
          <p:cNvPr id="54" name="Grupa 53"/>
          <p:cNvGrpSpPr/>
          <p:nvPr/>
        </p:nvGrpSpPr>
        <p:grpSpPr>
          <a:xfrm>
            <a:off x="6643702" y="4000504"/>
            <a:ext cx="1928826" cy="1450785"/>
            <a:chOff x="6643702" y="4000504"/>
            <a:chExt cx="1928826" cy="1450785"/>
          </a:xfrm>
        </p:grpSpPr>
        <p:grpSp>
          <p:nvGrpSpPr>
            <p:cNvPr id="82" name="Grupa 81"/>
            <p:cNvGrpSpPr/>
            <p:nvPr/>
          </p:nvGrpSpPr>
          <p:grpSpPr>
            <a:xfrm>
              <a:off x="6715140" y="4572008"/>
              <a:ext cx="1844616" cy="879281"/>
              <a:chOff x="7072330" y="4572008"/>
              <a:chExt cx="1844616" cy="879281"/>
            </a:xfrm>
          </p:grpSpPr>
          <p:sp>
            <p:nvSpPr>
              <p:cNvPr id="77" name="pole tekstowe 76"/>
              <p:cNvSpPr txBox="1"/>
              <p:nvPr/>
            </p:nvSpPr>
            <p:spPr>
              <a:xfrm>
                <a:off x="7072330" y="4572008"/>
                <a:ext cx="6866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latin typeface="Calibri" pitchFamily="34" charset="0"/>
                  </a:rPr>
                  <a:t>2011 r.</a:t>
                </a:r>
                <a:endParaRPr lang="pl-PL" sz="1400" b="1" dirty="0">
                  <a:latin typeface="Calibri" pitchFamily="34" charset="0"/>
                </a:endParaRPr>
              </a:p>
            </p:txBody>
          </p:sp>
          <p:sp>
            <p:nvSpPr>
              <p:cNvPr id="78" name="pole tekstowe 77"/>
              <p:cNvSpPr txBox="1"/>
              <p:nvPr/>
            </p:nvSpPr>
            <p:spPr>
              <a:xfrm>
                <a:off x="7143768" y="5143512"/>
                <a:ext cx="17731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dirty="0" smtClean="0">
                    <a:latin typeface="Calibri" pitchFamily="34" charset="0"/>
                  </a:rPr>
                  <a:t>w stosunku do 2005 r.</a:t>
                </a:r>
                <a:endParaRPr lang="pl-PL" sz="1400" dirty="0">
                  <a:latin typeface="Calibri" pitchFamily="34" charset="0"/>
                </a:endParaRPr>
              </a:p>
            </p:txBody>
          </p:sp>
        </p:grpSp>
        <p:grpSp>
          <p:nvGrpSpPr>
            <p:cNvPr id="53" name="Grupa 52"/>
            <p:cNvGrpSpPr/>
            <p:nvPr/>
          </p:nvGrpSpPr>
          <p:grpSpPr>
            <a:xfrm>
              <a:off x="6643702" y="4000504"/>
              <a:ext cx="1928826" cy="1236471"/>
              <a:chOff x="6643702" y="4000504"/>
              <a:chExt cx="1928826" cy="1236471"/>
            </a:xfrm>
          </p:grpSpPr>
          <p:grpSp>
            <p:nvGrpSpPr>
              <p:cNvPr id="81" name="Grupa 80"/>
              <p:cNvGrpSpPr/>
              <p:nvPr/>
            </p:nvGrpSpPr>
            <p:grpSpPr>
              <a:xfrm>
                <a:off x="6643702" y="4000504"/>
                <a:ext cx="1928826" cy="1236471"/>
                <a:chOff x="7000892" y="4000504"/>
                <a:chExt cx="1928826" cy="1236471"/>
              </a:xfrm>
            </p:grpSpPr>
            <p:pic>
              <p:nvPicPr>
                <p:cNvPr id="36" name="Obraz 35" descr="alkohol.wmf"/>
                <p:cNvPicPr>
                  <a:picLocks noChangeAspect="1"/>
                </p:cNvPicPr>
                <p:nvPr/>
              </p:nvPicPr>
              <p:blipFill>
                <a:blip r:embed="rId9" cstate="print"/>
                <a:stretch>
                  <a:fillRect/>
                </a:stretch>
              </p:blipFill>
              <p:spPr>
                <a:xfrm>
                  <a:off x="8001024" y="4000504"/>
                  <a:ext cx="928694" cy="928258"/>
                </a:xfrm>
                <a:prstGeom prst="rect">
                  <a:avLst/>
                </a:prstGeom>
              </p:spPr>
            </p:pic>
            <p:grpSp>
              <p:nvGrpSpPr>
                <p:cNvPr id="71" name="Grupa 70"/>
                <p:cNvGrpSpPr/>
                <p:nvPr/>
              </p:nvGrpSpPr>
              <p:grpSpPr>
                <a:xfrm>
                  <a:off x="7000892" y="4286256"/>
                  <a:ext cx="857256" cy="338554"/>
                  <a:chOff x="4786314" y="1656730"/>
                  <a:chExt cx="857256" cy="338554"/>
                </a:xfrm>
              </p:grpSpPr>
              <p:sp>
                <p:nvSpPr>
                  <p:cNvPr id="72" name="Prostokąt zaokrąglony 71"/>
                  <p:cNvSpPr/>
                  <p:nvPr/>
                </p:nvSpPr>
                <p:spPr>
                  <a:xfrm>
                    <a:off x="4786314" y="1714488"/>
                    <a:ext cx="834794" cy="227994"/>
                  </a:xfrm>
                  <a:prstGeom prst="round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l-PL"/>
                  </a:p>
                </p:txBody>
              </p:sp>
              <p:sp>
                <p:nvSpPr>
                  <p:cNvPr id="73" name="pole tekstowe 72"/>
                  <p:cNvSpPr txBox="1"/>
                  <p:nvPr/>
                </p:nvSpPr>
                <p:spPr>
                  <a:xfrm>
                    <a:off x="4808776" y="1656730"/>
                    <a:ext cx="834794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pl-PL" sz="1600" b="1" dirty="0" smtClean="0">
                        <a:solidFill>
                          <a:schemeClr val="bg2"/>
                        </a:solidFill>
                        <a:latin typeface="Calibri" pitchFamily="34" charset="0"/>
                      </a:rPr>
                      <a:t>6,8%</a:t>
                    </a:r>
                    <a:endParaRPr lang="pl-PL" sz="1600" b="1" dirty="0">
                      <a:solidFill>
                        <a:schemeClr val="bg2"/>
                      </a:solidFill>
                      <a:latin typeface="Calibri" pitchFamily="34" charset="0"/>
                    </a:endParaRPr>
                  </a:p>
                </p:txBody>
              </p:sp>
            </p:grpSp>
            <p:sp>
              <p:nvSpPr>
                <p:cNvPr id="75" name="pole tekstowe 74"/>
                <p:cNvSpPr txBox="1"/>
                <p:nvPr/>
              </p:nvSpPr>
              <p:spPr>
                <a:xfrm>
                  <a:off x="7159127" y="4929198"/>
                  <a:ext cx="123245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400" b="1" dirty="0" smtClean="0">
                      <a:solidFill>
                        <a:srgbClr val="C00000"/>
                      </a:solidFill>
                      <a:latin typeface="Calibri" pitchFamily="34" charset="0"/>
                    </a:rPr>
                    <a:t>o  0,3 p. proc. </a:t>
                  </a:r>
                  <a:endParaRPr lang="pl-PL" sz="1400" b="1" dirty="0">
                    <a:solidFill>
                      <a:srgbClr val="C00000"/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52" name="Strzałka w górę 51"/>
              <p:cNvSpPr/>
              <p:nvPr/>
            </p:nvSpPr>
            <p:spPr>
              <a:xfrm>
                <a:off x="6643702" y="5000636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56" name="Grupa 55"/>
          <p:cNvGrpSpPr/>
          <p:nvPr/>
        </p:nvGrpSpPr>
        <p:grpSpPr>
          <a:xfrm>
            <a:off x="5143504" y="2214554"/>
            <a:ext cx="2214579" cy="3267512"/>
            <a:chOff x="5143504" y="2214554"/>
            <a:chExt cx="2214579" cy="3267512"/>
          </a:xfrm>
        </p:grpSpPr>
        <p:grpSp>
          <p:nvGrpSpPr>
            <p:cNvPr id="46" name="Grupa 45"/>
            <p:cNvGrpSpPr/>
            <p:nvPr/>
          </p:nvGrpSpPr>
          <p:grpSpPr>
            <a:xfrm>
              <a:off x="5143504" y="2214554"/>
              <a:ext cx="2214579" cy="3267512"/>
              <a:chOff x="5143504" y="2214554"/>
              <a:chExt cx="2214579" cy="3267512"/>
            </a:xfrm>
          </p:grpSpPr>
          <p:grpSp>
            <p:nvGrpSpPr>
              <p:cNvPr id="44" name="Grupa 43"/>
              <p:cNvGrpSpPr/>
              <p:nvPr/>
            </p:nvGrpSpPr>
            <p:grpSpPr>
              <a:xfrm>
                <a:off x="5143504" y="4643446"/>
                <a:ext cx="2071702" cy="838620"/>
                <a:chOff x="5286380" y="4714884"/>
                <a:chExt cx="2071702" cy="838620"/>
              </a:xfrm>
            </p:grpSpPr>
            <p:pic>
              <p:nvPicPr>
                <p:cNvPr id="28" name="Obraz 27" descr="warzywa.wmf"/>
                <p:cNvPicPr>
                  <a:picLocks noChangeAspect="1"/>
                </p:cNvPicPr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5286380" y="4714884"/>
                  <a:ext cx="1214446" cy="780999"/>
                </a:xfrm>
                <a:prstGeom prst="rect">
                  <a:avLst/>
                </a:prstGeom>
              </p:spPr>
            </p:pic>
            <p:sp>
              <p:nvSpPr>
                <p:cNvPr id="32" name="pole tekstowe 31"/>
                <p:cNvSpPr txBox="1"/>
                <p:nvPr/>
              </p:nvSpPr>
              <p:spPr>
                <a:xfrm>
                  <a:off x="6286512" y="5214950"/>
                  <a:ext cx="107157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rgbClr val="0070C0"/>
                      </a:solidFill>
                      <a:latin typeface="Calibri" pitchFamily="34" charset="0"/>
                    </a:rPr>
                    <a:t>o 3,21 kg</a:t>
                  </a:r>
                </a:p>
              </p:txBody>
            </p:sp>
          </p:grpSp>
          <p:grpSp>
            <p:nvGrpSpPr>
              <p:cNvPr id="45" name="Grupa 44"/>
              <p:cNvGrpSpPr/>
              <p:nvPr/>
            </p:nvGrpSpPr>
            <p:grpSpPr>
              <a:xfrm>
                <a:off x="5286380" y="2786058"/>
                <a:ext cx="2071703" cy="931998"/>
                <a:chOff x="5286381" y="3000372"/>
                <a:chExt cx="2071703" cy="931998"/>
              </a:xfrm>
            </p:grpSpPr>
            <p:pic>
              <p:nvPicPr>
                <p:cNvPr id="33" name="Obraz 32" descr="pieczywo.wmf"/>
                <p:cNvPicPr>
                  <a:picLocks noChangeAspect="1"/>
                </p:cNvPicPr>
                <p:nvPr/>
              </p:nvPicPr>
              <p:blipFill>
                <a:blip r:embed="rId11" cstate="print"/>
                <a:stretch>
                  <a:fillRect/>
                </a:stretch>
              </p:blipFill>
              <p:spPr>
                <a:xfrm>
                  <a:off x="5286381" y="3000372"/>
                  <a:ext cx="1428760" cy="931998"/>
                </a:xfrm>
                <a:prstGeom prst="rect">
                  <a:avLst/>
                </a:prstGeom>
              </p:spPr>
            </p:pic>
            <p:sp>
              <p:nvSpPr>
                <p:cNvPr id="30" name="pole tekstowe 29"/>
                <p:cNvSpPr txBox="1"/>
                <p:nvPr/>
              </p:nvSpPr>
              <p:spPr>
                <a:xfrm>
                  <a:off x="6286513" y="3571876"/>
                  <a:ext cx="107157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rgbClr val="0070C0"/>
                      </a:solidFill>
                      <a:latin typeface="Calibri" pitchFamily="34" charset="0"/>
                    </a:rPr>
                    <a:t>o 2,85 kg</a:t>
                  </a:r>
                  <a:endParaRPr lang="pl-PL" sz="1600" b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31" name="pole tekstowe 30"/>
              <p:cNvSpPr txBox="1"/>
              <p:nvPr/>
            </p:nvSpPr>
            <p:spPr>
              <a:xfrm>
                <a:off x="6143636" y="4286256"/>
                <a:ext cx="10715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rgbClr val="0070C0"/>
                    </a:solidFill>
                    <a:latin typeface="Calibri" pitchFamily="34" charset="0"/>
                  </a:rPr>
                  <a:t>o 1,44 kg</a:t>
                </a:r>
                <a:endParaRPr lang="pl-PL" sz="1600" b="1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40" name="Grupa 39"/>
              <p:cNvGrpSpPr/>
              <p:nvPr/>
            </p:nvGrpSpPr>
            <p:grpSpPr>
              <a:xfrm>
                <a:off x="5572132" y="2214554"/>
                <a:ext cx="1785950" cy="626249"/>
                <a:chOff x="5572132" y="2214554"/>
                <a:chExt cx="1785950" cy="626249"/>
              </a:xfrm>
            </p:grpSpPr>
            <p:sp>
              <p:nvSpPr>
                <p:cNvPr id="29" name="pole tekstowe 28"/>
                <p:cNvSpPr txBox="1"/>
                <p:nvPr/>
              </p:nvSpPr>
              <p:spPr>
                <a:xfrm>
                  <a:off x="6572264" y="2428868"/>
                  <a:ext cx="78581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rgbClr val="0070C0"/>
                      </a:solidFill>
                      <a:latin typeface="Calibri" pitchFamily="34" charset="0"/>
                    </a:rPr>
                    <a:t>o 3 szt.</a:t>
                  </a:r>
                  <a:endParaRPr lang="pl-PL" sz="1600" b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alibri" pitchFamily="34" charset="0"/>
                  </a:endParaRPr>
                </a:p>
              </p:txBody>
            </p:sp>
            <p:pic>
              <p:nvPicPr>
                <p:cNvPr id="39" name="Obraz 38" descr="jajka.wmf"/>
                <p:cNvPicPr>
                  <a:picLocks noChangeAspect="1"/>
                </p:cNvPicPr>
                <p:nvPr/>
              </p:nvPicPr>
              <p:blipFill>
                <a:blip r:embed="rId12" cstate="print"/>
                <a:stretch>
                  <a:fillRect/>
                </a:stretch>
              </p:blipFill>
              <p:spPr>
                <a:xfrm>
                  <a:off x="5572132" y="2214554"/>
                  <a:ext cx="906133" cy="626249"/>
                </a:xfrm>
                <a:prstGeom prst="rect">
                  <a:avLst/>
                </a:prstGeom>
              </p:spPr>
            </p:pic>
          </p:grpSp>
        </p:grpSp>
        <p:pic>
          <p:nvPicPr>
            <p:cNvPr id="55" name="Obraz 54" descr="jogurt.wmf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214942" y="3929066"/>
              <a:ext cx="1000132" cy="68145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71045E-6 L -0.09462 -0.00324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" y="-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44311E-6 L -0.14566 0.00023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82979E-6 L -0.14063 0.00786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" y="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42775E-6 L -0.13629 0.00185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" y="1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23" grpId="0"/>
      <p:bldP spid="25" grpId="0" animBg="1"/>
      <p:bldP spid="25" grpId="1" animBg="1"/>
      <p:bldP spid="27" grpId="0" animBg="1"/>
      <p:bldP spid="27" grpId="1" animBg="1"/>
      <p:bldP spid="26" grpId="0"/>
      <p:bldP spid="26" grpId="1"/>
      <p:bldP spid="34" grpId="0"/>
      <p:bldP spid="34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2"/>
          <p:cNvSpPr txBox="1">
            <a:spLocks/>
          </p:cNvSpPr>
          <p:nvPr/>
        </p:nvSpPr>
        <p:spPr>
          <a:xfrm>
            <a:off x="5072067" y="0"/>
            <a:ext cx="4071934" cy="285728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9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</a:rPr>
              <a:t>Zdrowie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571472" y="619764"/>
            <a:ext cx="38896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OCENA STANU ZDROWIA</a:t>
            </a:r>
            <a:endParaRPr lang="pl-PL" sz="2800" b="1" dirty="0">
              <a:solidFill>
                <a:srgbClr val="002776"/>
              </a:solidFill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1000100" y="1074222"/>
            <a:ext cx="70723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Calibri" pitchFamily="34" charset="0"/>
              </a:rPr>
              <a:t>Odsetek ludności oceniającej swoje zdrowie jako bardzo dobre i dobre</a:t>
            </a:r>
            <a:endParaRPr lang="pl-PL" sz="1600" b="1" dirty="0">
              <a:latin typeface="Calibri" pitchFamily="34" charset="0"/>
            </a:endParaRPr>
          </a:p>
        </p:txBody>
      </p:sp>
      <p:graphicFrame>
        <p:nvGraphicFramePr>
          <p:cNvPr id="15" name="Wykres 14"/>
          <p:cNvGraphicFramePr/>
          <p:nvPr/>
        </p:nvGraphicFramePr>
        <p:xfrm>
          <a:off x="1214414" y="1214422"/>
          <a:ext cx="2571768" cy="1928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Wykres 15"/>
          <p:cNvGraphicFramePr/>
          <p:nvPr/>
        </p:nvGraphicFramePr>
        <p:xfrm>
          <a:off x="5000628" y="1214422"/>
          <a:ext cx="2703654" cy="1928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Prostokąt zaokrąglony 19"/>
          <p:cNvSpPr/>
          <p:nvPr/>
        </p:nvSpPr>
        <p:spPr>
          <a:xfrm>
            <a:off x="2643174" y="3264098"/>
            <a:ext cx="857256" cy="214314"/>
          </a:xfrm>
          <a:prstGeom prst="roundRect">
            <a:avLst/>
          </a:prstGeom>
          <a:solidFill>
            <a:srgbClr val="BC226F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21" name="pole tekstowe 20"/>
          <p:cNvSpPr txBox="1"/>
          <p:nvPr/>
        </p:nvSpPr>
        <p:spPr>
          <a:xfrm>
            <a:off x="2643174" y="3192660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solidFill>
                  <a:schemeClr val="bg1"/>
                </a:solidFill>
                <a:latin typeface="Calibri" pitchFamily="34" charset="0"/>
              </a:rPr>
              <a:t>kobiety</a:t>
            </a:r>
            <a:endParaRPr lang="pl-PL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" name="Prostokąt zaokrąglony 21"/>
          <p:cNvSpPr/>
          <p:nvPr/>
        </p:nvSpPr>
        <p:spPr>
          <a:xfrm>
            <a:off x="1571604" y="3264098"/>
            <a:ext cx="928694" cy="214314"/>
          </a:xfrm>
          <a:prstGeom prst="roundRect">
            <a:avLst/>
          </a:prstGeom>
          <a:solidFill>
            <a:srgbClr val="6C084B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23" name="pole tekstowe 22"/>
          <p:cNvSpPr txBox="1"/>
          <p:nvPr/>
        </p:nvSpPr>
        <p:spPr>
          <a:xfrm>
            <a:off x="1571604" y="3192660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solidFill>
                  <a:schemeClr val="bg1"/>
                </a:solidFill>
                <a:latin typeface="Calibri" pitchFamily="34" charset="0"/>
              </a:rPr>
              <a:t>mężczyźni</a:t>
            </a:r>
            <a:endParaRPr lang="pl-PL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4" name="Prostokąt zaokrąglony 23"/>
          <p:cNvSpPr/>
          <p:nvPr/>
        </p:nvSpPr>
        <p:spPr>
          <a:xfrm>
            <a:off x="6346960" y="3264098"/>
            <a:ext cx="714380" cy="214314"/>
          </a:xfrm>
          <a:prstGeom prst="roundRect">
            <a:avLst/>
          </a:prstGeom>
          <a:solidFill>
            <a:srgbClr val="B12D3A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25" name="pole tekstowe 24"/>
          <p:cNvSpPr txBox="1"/>
          <p:nvPr/>
        </p:nvSpPr>
        <p:spPr>
          <a:xfrm>
            <a:off x="6418398" y="3192661"/>
            <a:ext cx="64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solidFill>
                  <a:schemeClr val="bg1"/>
                </a:solidFill>
                <a:latin typeface="Calibri" pitchFamily="34" charset="0"/>
              </a:rPr>
              <a:t>wieś</a:t>
            </a:r>
            <a:endParaRPr lang="pl-PL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" name="Prostokąt zaokrąglony 25"/>
          <p:cNvSpPr/>
          <p:nvPr/>
        </p:nvSpPr>
        <p:spPr>
          <a:xfrm>
            <a:off x="5418266" y="3264098"/>
            <a:ext cx="785818" cy="214314"/>
          </a:xfrm>
          <a:prstGeom prst="roundRect">
            <a:avLst/>
          </a:prstGeom>
          <a:solidFill>
            <a:srgbClr val="650F0F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/>
          </a:p>
        </p:txBody>
      </p:sp>
      <p:sp>
        <p:nvSpPr>
          <p:cNvPr id="27" name="pole tekstowe 26"/>
          <p:cNvSpPr txBox="1"/>
          <p:nvPr/>
        </p:nvSpPr>
        <p:spPr>
          <a:xfrm>
            <a:off x="5346828" y="3192660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solidFill>
                  <a:schemeClr val="bg1"/>
                </a:solidFill>
                <a:latin typeface="Calibri" pitchFamily="34" charset="0"/>
              </a:rPr>
              <a:t>miasto</a:t>
            </a:r>
            <a:endParaRPr lang="pl-PL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8" name="pole tekstowe 27"/>
          <p:cNvSpPr txBox="1"/>
          <p:nvPr/>
        </p:nvSpPr>
        <p:spPr>
          <a:xfrm>
            <a:off x="4071934" y="2357430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latin typeface="Calibri" pitchFamily="34" charset="0"/>
              </a:rPr>
              <a:t>2009</a:t>
            </a:r>
            <a:endParaRPr lang="pl-PL" sz="1400" b="1" dirty="0">
              <a:latin typeface="Calibri" pitchFamily="34" charset="0"/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4071934" y="1571612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latin typeface="Calibri" pitchFamily="34" charset="0"/>
              </a:rPr>
              <a:t>2004</a:t>
            </a:r>
            <a:endParaRPr lang="pl-PL" sz="1400" b="1" dirty="0">
              <a:latin typeface="Calibri" pitchFamily="34" charset="0"/>
            </a:endParaRPr>
          </a:p>
        </p:txBody>
      </p:sp>
      <p:grpSp>
        <p:nvGrpSpPr>
          <p:cNvPr id="58" name="Grupa 57"/>
          <p:cNvGrpSpPr/>
          <p:nvPr/>
        </p:nvGrpSpPr>
        <p:grpSpPr>
          <a:xfrm>
            <a:off x="467671" y="1928802"/>
            <a:ext cx="1175371" cy="857256"/>
            <a:chOff x="467671" y="2071678"/>
            <a:chExt cx="1175371" cy="857256"/>
          </a:xfrm>
        </p:grpSpPr>
        <p:grpSp>
          <p:nvGrpSpPr>
            <p:cNvPr id="38" name="Grupa 37"/>
            <p:cNvGrpSpPr/>
            <p:nvPr/>
          </p:nvGrpSpPr>
          <p:grpSpPr>
            <a:xfrm>
              <a:off x="467671" y="2143116"/>
              <a:ext cx="889619" cy="523220"/>
              <a:chOff x="2214546" y="4071942"/>
              <a:chExt cx="889619" cy="523220"/>
            </a:xfrm>
          </p:grpSpPr>
          <p:sp>
            <p:nvSpPr>
              <p:cNvPr id="31" name="pole tekstowe 30"/>
              <p:cNvSpPr txBox="1"/>
              <p:nvPr/>
            </p:nvSpPr>
            <p:spPr>
              <a:xfrm>
                <a:off x="2357422" y="4071942"/>
                <a:ext cx="74674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4,8 </a:t>
                </a:r>
                <a:b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</a:br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p. proc.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33" name="Strzałka w górę 32"/>
              <p:cNvSpPr/>
              <p:nvPr/>
            </p:nvSpPr>
            <p:spPr>
              <a:xfrm>
                <a:off x="2214546" y="4143380"/>
                <a:ext cx="142876" cy="357190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cxnSp>
          <p:nvCxnSpPr>
            <p:cNvPr id="40" name="Łącznik prosty ze strzałką 39"/>
            <p:cNvCxnSpPr/>
            <p:nvPr/>
          </p:nvCxnSpPr>
          <p:spPr>
            <a:xfrm flipV="1">
              <a:off x="1214414" y="2071678"/>
              <a:ext cx="428628" cy="142876"/>
            </a:xfrm>
            <a:prstGeom prst="straightConnector1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Łącznik prosty ze strzałką 43"/>
            <p:cNvCxnSpPr/>
            <p:nvPr/>
          </p:nvCxnSpPr>
          <p:spPr>
            <a:xfrm>
              <a:off x="1142976" y="2714620"/>
              <a:ext cx="285752" cy="214314"/>
            </a:xfrm>
            <a:prstGeom prst="straightConnector1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a 56"/>
          <p:cNvGrpSpPr/>
          <p:nvPr/>
        </p:nvGrpSpPr>
        <p:grpSpPr>
          <a:xfrm>
            <a:off x="7358082" y="1571612"/>
            <a:ext cx="1461123" cy="785818"/>
            <a:chOff x="7358082" y="1714488"/>
            <a:chExt cx="1461123" cy="785818"/>
          </a:xfrm>
        </p:grpSpPr>
        <p:grpSp>
          <p:nvGrpSpPr>
            <p:cNvPr id="49" name="Grupa 48"/>
            <p:cNvGrpSpPr/>
            <p:nvPr/>
          </p:nvGrpSpPr>
          <p:grpSpPr>
            <a:xfrm>
              <a:off x="7929586" y="1714488"/>
              <a:ext cx="889619" cy="523220"/>
              <a:chOff x="2214546" y="4071942"/>
              <a:chExt cx="889619" cy="523220"/>
            </a:xfrm>
          </p:grpSpPr>
          <p:sp>
            <p:nvSpPr>
              <p:cNvPr id="50" name="pole tekstowe 49"/>
              <p:cNvSpPr txBox="1"/>
              <p:nvPr/>
            </p:nvSpPr>
            <p:spPr>
              <a:xfrm>
                <a:off x="2357422" y="4071942"/>
                <a:ext cx="74674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5,5 </a:t>
                </a:r>
                <a:b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</a:br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p. proc.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1" name="Strzałka w górę 50"/>
              <p:cNvSpPr/>
              <p:nvPr/>
            </p:nvSpPr>
            <p:spPr>
              <a:xfrm>
                <a:off x="2214546" y="4143380"/>
                <a:ext cx="142876" cy="357190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cxnSp>
          <p:nvCxnSpPr>
            <p:cNvPr id="53" name="Łącznik prosty ze strzałką 52"/>
            <p:cNvCxnSpPr/>
            <p:nvPr/>
          </p:nvCxnSpPr>
          <p:spPr>
            <a:xfrm rot="10800000">
              <a:off x="7358082" y="1714488"/>
              <a:ext cx="428628" cy="142876"/>
            </a:xfrm>
            <a:prstGeom prst="straightConnector1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Łącznik prosty ze strzałką 55"/>
            <p:cNvCxnSpPr/>
            <p:nvPr/>
          </p:nvCxnSpPr>
          <p:spPr>
            <a:xfrm rot="10800000" flipV="1">
              <a:off x="7572396" y="2285992"/>
              <a:ext cx="285752" cy="214314"/>
            </a:xfrm>
            <a:prstGeom prst="straightConnector1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upa 78"/>
          <p:cNvGrpSpPr/>
          <p:nvPr/>
        </p:nvGrpSpPr>
        <p:grpSpPr>
          <a:xfrm>
            <a:off x="214282" y="3714752"/>
            <a:ext cx="5572164" cy="3000372"/>
            <a:chOff x="214282" y="3714752"/>
            <a:chExt cx="5572164" cy="3000372"/>
          </a:xfrm>
        </p:grpSpPr>
        <p:graphicFrame>
          <p:nvGraphicFramePr>
            <p:cNvPr id="30" name="Wykres 29"/>
            <p:cNvGraphicFramePr/>
            <p:nvPr/>
          </p:nvGraphicFramePr>
          <p:xfrm>
            <a:off x="214282" y="4071942"/>
            <a:ext cx="2714644" cy="142876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32" name="Wykres 31"/>
            <p:cNvGraphicFramePr/>
            <p:nvPr/>
          </p:nvGraphicFramePr>
          <p:xfrm>
            <a:off x="214283" y="5286364"/>
            <a:ext cx="2651512" cy="142876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pSp>
          <p:nvGrpSpPr>
            <p:cNvPr id="34" name="Grupa 33"/>
            <p:cNvGrpSpPr/>
            <p:nvPr/>
          </p:nvGrpSpPr>
          <p:grpSpPr>
            <a:xfrm>
              <a:off x="857224" y="4857758"/>
              <a:ext cx="971889" cy="357192"/>
              <a:chOff x="5286380" y="1733122"/>
              <a:chExt cx="1071570" cy="481430"/>
            </a:xfrm>
          </p:grpSpPr>
          <p:sp>
            <p:nvSpPr>
              <p:cNvPr id="35" name="Prostokąt zaokrąglony 34"/>
              <p:cNvSpPr/>
              <p:nvPr/>
            </p:nvSpPr>
            <p:spPr>
              <a:xfrm>
                <a:off x="5286380" y="1785926"/>
                <a:ext cx="1071570" cy="428626"/>
              </a:xfrm>
              <a:prstGeom prst="roundRect">
                <a:avLst/>
              </a:prstGeom>
              <a:solidFill>
                <a:srgbClr val="6C084B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6" name="pole tekstowe 35"/>
              <p:cNvSpPr txBox="1"/>
              <p:nvPr/>
            </p:nvSpPr>
            <p:spPr>
              <a:xfrm>
                <a:off x="5306203" y="1733122"/>
                <a:ext cx="1004122" cy="338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580,7 tys.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37" name="pole tekstowe 36"/>
            <p:cNvSpPr txBox="1"/>
            <p:nvPr/>
          </p:nvSpPr>
          <p:spPr>
            <a:xfrm>
              <a:off x="448750" y="4049917"/>
              <a:ext cx="6227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b="1" dirty="0" smtClean="0">
                  <a:latin typeface="Calibri" pitchFamily="34" charset="0"/>
                </a:rPr>
                <a:t>2002 </a:t>
              </a:r>
              <a:endParaRPr lang="pl-PL" sz="1400" b="1" dirty="0">
                <a:latin typeface="Calibri" pitchFamily="34" charset="0"/>
              </a:endParaRPr>
            </a:p>
          </p:txBody>
        </p:sp>
        <p:sp>
          <p:nvSpPr>
            <p:cNvPr id="39" name="pole tekstowe 38"/>
            <p:cNvSpPr txBox="1"/>
            <p:nvPr/>
          </p:nvSpPr>
          <p:spPr>
            <a:xfrm>
              <a:off x="448750" y="5192925"/>
              <a:ext cx="6227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b="1" dirty="0" smtClean="0">
                  <a:latin typeface="Calibri" pitchFamily="34" charset="0"/>
                </a:rPr>
                <a:t>2011 </a:t>
              </a:r>
              <a:endParaRPr lang="pl-PL" sz="1400" b="1" dirty="0">
                <a:latin typeface="Calibri" pitchFamily="34" charset="0"/>
              </a:endParaRPr>
            </a:p>
          </p:txBody>
        </p:sp>
        <p:grpSp>
          <p:nvGrpSpPr>
            <p:cNvPr id="41" name="Grupa 40"/>
            <p:cNvGrpSpPr/>
            <p:nvPr/>
          </p:nvGrpSpPr>
          <p:grpSpPr>
            <a:xfrm>
              <a:off x="857224" y="6088137"/>
              <a:ext cx="971889" cy="341258"/>
              <a:chOff x="5286381" y="1733126"/>
              <a:chExt cx="1071570" cy="459955"/>
            </a:xfrm>
          </p:grpSpPr>
          <p:sp>
            <p:nvSpPr>
              <p:cNvPr id="42" name="Prostokąt zaokrąglony 41"/>
              <p:cNvSpPr/>
              <p:nvPr/>
            </p:nvSpPr>
            <p:spPr>
              <a:xfrm>
                <a:off x="5286381" y="1785926"/>
                <a:ext cx="1071570" cy="407155"/>
              </a:xfrm>
              <a:prstGeom prst="roundRect">
                <a:avLst/>
              </a:prstGeom>
              <a:solidFill>
                <a:srgbClr val="6C084B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3" name="pole tekstowe 42"/>
              <p:cNvSpPr txBox="1"/>
              <p:nvPr/>
            </p:nvSpPr>
            <p:spPr>
              <a:xfrm>
                <a:off x="5306207" y="1733126"/>
                <a:ext cx="100412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515,7 tys.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45" name="pole tekstowe 44"/>
            <p:cNvSpPr txBox="1"/>
            <p:nvPr/>
          </p:nvSpPr>
          <p:spPr>
            <a:xfrm>
              <a:off x="3143240" y="3714752"/>
              <a:ext cx="26432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latin typeface="Calibri" pitchFamily="34" charset="0"/>
                </a:rPr>
                <a:t>Niepełnosprawni</a:t>
              </a:r>
              <a:endParaRPr lang="pl-PL" sz="1600" b="1" dirty="0">
                <a:latin typeface="Calibri" pitchFamily="34" charset="0"/>
              </a:endParaRPr>
            </a:p>
          </p:txBody>
        </p:sp>
      </p:grpSp>
      <p:grpSp>
        <p:nvGrpSpPr>
          <p:cNvPr id="81" name="Grupa 80"/>
          <p:cNvGrpSpPr/>
          <p:nvPr/>
        </p:nvGrpSpPr>
        <p:grpSpPr>
          <a:xfrm>
            <a:off x="7929586" y="5857892"/>
            <a:ext cx="928694" cy="664967"/>
            <a:chOff x="7929586" y="5857892"/>
            <a:chExt cx="928694" cy="664967"/>
          </a:xfrm>
        </p:grpSpPr>
        <p:sp>
          <p:nvSpPr>
            <p:cNvPr id="59" name="Prostokąt zaokrąglony 58"/>
            <p:cNvSpPr/>
            <p:nvPr/>
          </p:nvSpPr>
          <p:spPr>
            <a:xfrm>
              <a:off x="7929586" y="6286520"/>
              <a:ext cx="857256" cy="214314"/>
            </a:xfrm>
            <a:prstGeom prst="roundRect">
              <a:avLst/>
            </a:prstGeom>
            <a:solidFill>
              <a:srgbClr val="BC226F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00"/>
            </a:p>
          </p:txBody>
        </p:sp>
        <p:sp>
          <p:nvSpPr>
            <p:cNvPr id="60" name="pole tekstowe 59"/>
            <p:cNvSpPr txBox="1"/>
            <p:nvPr/>
          </p:nvSpPr>
          <p:spPr>
            <a:xfrm>
              <a:off x="7929586" y="6215082"/>
              <a:ext cx="8572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dirty="0" smtClean="0">
                  <a:solidFill>
                    <a:schemeClr val="bg1"/>
                  </a:solidFill>
                  <a:latin typeface="Calibri" pitchFamily="34" charset="0"/>
                </a:rPr>
                <a:t>kobiety</a:t>
              </a:r>
              <a:endParaRPr lang="pl-PL" sz="1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61" name="Prostokąt zaokrąglony 60"/>
            <p:cNvSpPr/>
            <p:nvPr/>
          </p:nvSpPr>
          <p:spPr>
            <a:xfrm>
              <a:off x="7929586" y="5929330"/>
              <a:ext cx="928694" cy="214314"/>
            </a:xfrm>
            <a:prstGeom prst="roundRect">
              <a:avLst/>
            </a:prstGeom>
            <a:solidFill>
              <a:srgbClr val="6C084B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00"/>
            </a:p>
          </p:txBody>
        </p:sp>
        <p:sp>
          <p:nvSpPr>
            <p:cNvPr id="62" name="pole tekstowe 61"/>
            <p:cNvSpPr txBox="1"/>
            <p:nvPr/>
          </p:nvSpPr>
          <p:spPr>
            <a:xfrm>
              <a:off x="7929586" y="5857892"/>
              <a:ext cx="9286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dirty="0" smtClean="0">
                  <a:solidFill>
                    <a:schemeClr val="bg1"/>
                  </a:solidFill>
                  <a:latin typeface="Calibri" pitchFamily="34" charset="0"/>
                </a:rPr>
                <a:t>mężczyźni</a:t>
              </a:r>
              <a:endParaRPr lang="pl-PL" sz="1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80" name="Grupa 79"/>
          <p:cNvGrpSpPr/>
          <p:nvPr/>
        </p:nvGrpSpPr>
        <p:grpSpPr>
          <a:xfrm>
            <a:off x="2857488" y="4000504"/>
            <a:ext cx="5000660" cy="2586046"/>
            <a:chOff x="2857488" y="4000504"/>
            <a:chExt cx="5000660" cy="2586046"/>
          </a:xfrm>
        </p:grpSpPr>
        <p:graphicFrame>
          <p:nvGraphicFramePr>
            <p:cNvPr id="47" name="Wykres 46"/>
            <p:cNvGraphicFramePr/>
            <p:nvPr/>
          </p:nvGraphicFramePr>
          <p:xfrm>
            <a:off x="3500430" y="4000504"/>
            <a:ext cx="4357718" cy="8715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48" name="Wykres 47"/>
            <p:cNvGraphicFramePr/>
            <p:nvPr/>
          </p:nvGraphicFramePr>
          <p:xfrm>
            <a:off x="3428992" y="4572008"/>
            <a:ext cx="3286148" cy="6429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aphicFrame>
          <p:nvGraphicFramePr>
            <p:cNvPr id="54" name="Wykres 53"/>
            <p:cNvGraphicFramePr/>
            <p:nvPr/>
          </p:nvGraphicFramePr>
          <p:xfrm>
            <a:off x="3500430" y="5286388"/>
            <a:ext cx="4214842" cy="8858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graphicFrame>
          <p:nvGraphicFramePr>
            <p:cNvPr id="55" name="Wykres 54"/>
            <p:cNvGraphicFramePr/>
            <p:nvPr/>
          </p:nvGraphicFramePr>
          <p:xfrm>
            <a:off x="3500430" y="5715016"/>
            <a:ext cx="2643206" cy="8715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sp>
          <p:nvSpPr>
            <p:cNvPr id="63" name="pole tekstowe 62"/>
            <p:cNvSpPr txBox="1"/>
            <p:nvPr/>
          </p:nvSpPr>
          <p:spPr>
            <a:xfrm>
              <a:off x="3020518" y="4714884"/>
              <a:ext cx="6942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b="1" dirty="0" smtClean="0">
                  <a:latin typeface="Calibri" pitchFamily="34" charset="0"/>
                </a:rPr>
                <a:t>wieś</a:t>
              </a:r>
              <a:endParaRPr lang="pl-PL" sz="1400" b="1" dirty="0">
                <a:latin typeface="Calibri" pitchFamily="34" charset="0"/>
              </a:endParaRPr>
            </a:p>
          </p:txBody>
        </p:sp>
        <p:sp>
          <p:nvSpPr>
            <p:cNvPr id="65" name="pole tekstowe 64"/>
            <p:cNvSpPr txBox="1"/>
            <p:nvPr/>
          </p:nvSpPr>
          <p:spPr>
            <a:xfrm>
              <a:off x="2857488" y="4286256"/>
              <a:ext cx="6942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b="1" dirty="0" smtClean="0">
                  <a:latin typeface="Calibri" pitchFamily="34" charset="0"/>
                </a:rPr>
                <a:t>miasto</a:t>
              </a:r>
              <a:endParaRPr lang="pl-PL" sz="1400" b="1" dirty="0">
                <a:latin typeface="Calibri" pitchFamily="34" charset="0"/>
              </a:endParaRPr>
            </a:p>
          </p:txBody>
        </p:sp>
        <p:sp>
          <p:nvSpPr>
            <p:cNvPr id="66" name="pole tekstowe 65"/>
            <p:cNvSpPr txBox="1"/>
            <p:nvPr/>
          </p:nvSpPr>
          <p:spPr>
            <a:xfrm>
              <a:off x="3020518" y="5978743"/>
              <a:ext cx="6942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b="1" dirty="0" smtClean="0">
                  <a:latin typeface="Calibri" pitchFamily="34" charset="0"/>
                </a:rPr>
                <a:t>wieś</a:t>
              </a:r>
              <a:endParaRPr lang="pl-PL" sz="1400" b="1" dirty="0">
                <a:latin typeface="Calibri" pitchFamily="34" charset="0"/>
              </a:endParaRPr>
            </a:p>
          </p:txBody>
        </p:sp>
        <p:sp>
          <p:nvSpPr>
            <p:cNvPr id="67" name="pole tekstowe 66"/>
            <p:cNvSpPr txBox="1"/>
            <p:nvPr/>
          </p:nvSpPr>
          <p:spPr>
            <a:xfrm>
              <a:off x="2857488" y="5572140"/>
              <a:ext cx="6942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b="1" dirty="0" smtClean="0">
                  <a:latin typeface="Calibri" pitchFamily="34" charset="0"/>
                </a:rPr>
                <a:t>miasto</a:t>
              </a:r>
              <a:endParaRPr lang="pl-PL" sz="1400" b="1" dirty="0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2"/>
          <p:cNvSpPr txBox="1">
            <a:spLocks/>
          </p:cNvSpPr>
          <p:nvPr/>
        </p:nvSpPr>
        <p:spPr>
          <a:xfrm>
            <a:off x="5072067" y="0"/>
            <a:ext cx="4071934" cy="285728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9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</a:rPr>
              <a:t>Formy spędzania wolnego czasu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1071538" y="1071546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2E0017"/>
                </a:solidFill>
                <a:latin typeface="Calibri" pitchFamily="34" charset="0"/>
              </a:rPr>
              <a:t>Odsetek osób w gospodarstwach domowych uczestniczących w zajęciach sportowych i rekreacji ruchowej </a:t>
            </a:r>
            <a:endParaRPr lang="pl-PL" sz="1600" b="1" dirty="0">
              <a:solidFill>
                <a:srgbClr val="2E0017"/>
              </a:solidFill>
              <a:latin typeface="Calibri" pitchFamily="34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2143108" y="2428868"/>
            <a:ext cx="42589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261036"/>
                </a:solidFill>
                <a:latin typeface="Calibri" pitchFamily="34" charset="0"/>
              </a:rPr>
              <a:t>Najpopularniejsze zajęcia sportowo-rekreacyjne</a:t>
            </a:r>
            <a:endParaRPr lang="pl-PL" sz="1600" b="1" dirty="0">
              <a:solidFill>
                <a:srgbClr val="261036"/>
              </a:solidFill>
              <a:latin typeface="Calibri" pitchFamily="34" charset="0"/>
            </a:endParaRPr>
          </a:p>
        </p:txBody>
      </p:sp>
      <p:grpSp>
        <p:nvGrpSpPr>
          <p:cNvPr id="10" name="Grupa 128"/>
          <p:cNvGrpSpPr/>
          <p:nvPr/>
        </p:nvGrpSpPr>
        <p:grpSpPr>
          <a:xfrm>
            <a:off x="4357686" y="1714488"/>
            <a:ext cx="1320827" cy="307777"/>
            <a:chOff x="1714480" y="4071942"/>
            <a:chExt cx="1320827" cy="307777"/>
          </a:xfrm>
        </p:grpSpPr>
        <p:sp>
          <p:nvSpPr>
            <p:cNvPr id="11" name="pole tekstowe 10"/>
            <p:cNvSpPr txBox="1"/>
            <p:nvPr/>
          </p:nvSpPr>
          <p:spPr>
            <a:xfrm>
              <a:off x="1857356" y="4071942"/>
              <a:ext cx="11779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8,4 p. proc.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12" name="Strzałka w górę 11"/>
            <p:cNvSpPr/>
            <p:nvPr/>
          </p:nvSpPr>
          <p:spPr>
            <a:xfrm>
              <a:off x="1714480" y="4143380"/>
              <a:ext cx="142876" cy="214314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20" name="pole tekstowe 19"/>
          <p:cNvSpPr txBox="1"/>
          <p:nvPr/>
        </p:nvSpPr>
        <p:spPr>
          <a:xfrm>
            <a:off x="8001024" y="500042"/>
            <a:ext cx="796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b="1" u="sng" dirty="0" smtClean="0">
                <a:solidFill>
                  <a:srgbClr val="002060"/>
                </a:solidFill>
                <a:latin typeface="Calibri" pitchFamily="34" charset="0"/>
              </a:rPr>
              <a:t>Polska</a:t>
            </a:r>
            <a:endParaRPr lang="pl-PL" b="1" u="sng" dirty="0">
              <a:solidFill>
                <a:srgbClr val="002060"/>
              </a:solidFill>
              <a:latin typeface="Calibri" pitchFamily="34" charset="0"/>
            </a:endParaRPr>
          </a:p>
        </p:txBody>
      </p:sp>
      <p:grpSp>
        <p:nvGrpSpPr>
          <p:cNvPr id="65" name="Grupa 64"/>
          <p:cNvGrpSpPr/>
          <p:nvPr/>
        </p:nvGrpSpPr>
        <p:grpSpPr>
          <a:xfrm>
            <a:off x="3500430" y="1714488"/>
            <a:ext cx="714380" cy="357190"/>
            <a:chOff x="5286380" y="1785926"/>
            <a:chExt cx="714380" cy="357190"/>
          </a:xfrm>
        </p:grpSpPr>
        <p:sp>
          <p:nvSpPr>
            <p:cNvPr id="23" name="Prostokąt zaokrąglony 22"/>
            <p:cNvSpPr/>
            <p:nvPr/>
          </p:nvSpPr>
          <p:spPr>
            <a:xfrm>
              <a:off x="5286380" y="1785926"/>
              <a:ext cx="714380" cy="357190"/>
            </a:xfrm>
            <a:prstGeom prst="roundRect">
              <a:avLst/>
            </a:prstGeom>
            <a:solidFill>
              <a:srgbClr val="A90342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4" name="pole tekstowe 23"/>
            <p:cNvSpPr txBox="1"/>
            <p:nvPr/>
          </p:nvSpPr>
          <p:spPr>
            <a:xfrm>
              <a:off x="5301530" y="1785926"/>
              <a:ext cx="6992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45,9%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sp>
        <p:nvSpPr>
          <p:cNvPr id="29" name="pole tekstowe 28"/>
          <p:cNvSpPr txBox="1"/>
          <p:nvPr/>
        </p:nvSpPr>
        <p:spPr>
          <a:xfrm>
            <a:off x="3500430" y="2071678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025178"/>
                </a:solidFill>
                <a:latin typeface="Calibri" pitchFamily="34" charset="0"/>
              </a:rPr>
              <a:t>2012 r.</a:t>
            </a:r>
            <a:endParaRPr lang="pl-PL" sz="1400" b="1" dirty="0">
              <a:solidFill>
                <a:srgbClr val="025178"/>
              </a:solidFill>
              <a:latin typeface="Calibri" pitchFamily="34" charset="0"/>
            </a:endParaRPr>
          </a:p>
        </p:txBody>
      </p:sp>
      <p:grpSp>
        <p:nvGrpSpPr>
          <p:cNvPr id="31" name="Grupa 30"/>
          <p:cNvGrpSpPr/>
          <p:nvPr/>
        </p:nvGrpSpPr>
        <p:grpSpPr>
          <a:xfrm>
            <a:off x="1785918" y="2928934"/>
            <a:ext cx="2355319" cy="357190"/>
            <a:chOff x="5214942" y="1714488"/>
            <a:chExt cx="2355319" cy="357190"/>
          </a:xfrm>
        </p:grpSpPr>
        <p:sp>
          <p:nvSpPr>
            <p:cNvPr id="32" name="Ramka 31"/>
            <p:cNvSpPr/>
            <p:nvPr/>
          </p:nvSpPr>
          <p:spPr>
            <a:xfrm>
              <a:off x="5214942" y="1714488"/>
              <a:ext cx="785818" cy="357190"/>
            </a:xfrm>
            <a:prstGeom prst="frame">
              <a:avLst/>
            </a:prstGeom>
            <a:solidFill>
              <a:srgbClr val="A903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3" name="pole tekstowe 32"/>
            <p:cNvSpPr txBox="1"/>
            <p:nvPr/>
          </p:nvSpPr>
          <p:spPr>
            <a:xfrm>
              <a:off x="5286380" y="1714488"/>
              <a:ext cx="7143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rgbClr val="A90342"/>
                  </a:solidFill>
                  <a:latin typeface="Calibri" pitchFamily="34" charset="0"/>
                </a:rPr>
                <a:t>66,0%</a:t>
              </a:r>
              <a:endParaRPr lang="pl-PL" sz="1600" b="1" baseline="30000" dirty="0">
                <a:solidFill>
                  <a:srgbClr val="A90342"/>
                </a:solidFill>
                <a:latin typeface="Calibri" pitchFamily="34" charset="0"/>
              </a:endParaRPr>
            </a:p>
          </p:txBody>
        </p:sp>
        <p:grpSp>
          <p:nvGrpSpPr>
            <p:cNvPr id="34" name="Grupa 26"/>
            <p:cNvGrpSpPr/>
            <p:nvPr/>
          </p:nvGrpSpPr>
          <p:grpSpPr>
            <a:xfrm>
              <a:off x="6143636" y="1714488"/>
              <a:ext cx="1426625" cy="307777"/>
              <a:chOff x="5572132" y="1500174"/>
              <a:chExt cx="1426625" cy="307777"/>
            </a:xfrm>
          </p:grpSpPr>
          <p:sp>
            <p:nvSpPr>
              <p:cNvPr id="35" name="pole tekstowe 34"/>
              <p:cNvSpPr txBox="1"/>
              <p:nvPr/>
            </p:nvSpPr>
            <p:spPr>
              <a:xfrm>
                <a:off x="5715008" y="1500174"/>
                <a:ext cx="128374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11,2 p. proc.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36" name="Strzałka w górę 35"/>
              <p:cNvSpPr/>
              <p:nvPr/>
            </p:nvSpPr>
            <p:spPr>
              <a:xfrm>
                <a:off x="5572132" y="1522199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45" name="Grupa 44"/>
          <p:cNvGrpSpPr/>
          <p:nvPr/>
        </p:nvGrpSpPr>
        <p:grpSpPr>
          <a:xfrm>
            <a:off x="6072198" y="2928934"/>
            <a:ext cx="2263948" cy="357190"/>
            <a:chOff x="5214942" y="1714488"/>
            <a:chExt cx="2263948" cy="357190"/>
          </a:xfrm>
        </p:grpSpPr>
        <p:sp>
          <p:nvSpPr>
            <p:cNvPr id="46" name="Ramka 45"/>
            <p:cNvSpPr/>
            <p:nvPr/>
          </p:nvSpPr>
          <p:spPr>
            <a:xfrm>
              <a:off x="5214942" y="1714488"/>
              <a:ext cx="785818" cy="357190"/>
            </a:xfrm>
            <a:prstGeom prst="frame">
              <a:avLst/>
            </a:prstGeom>
            <a:solidFill>
              <a:srgbClr val="A903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47" name="pole tekstowe 46"/>
            <p:cNvSpPr txBox="1"/>
            <p:nvPr/>
          </p:nvSpPr>
          <p:spPr>
            <a:xfrm>
              <a:off x="5286380" y="1714488"/>
              <a:ext cx="7143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rgbClr val="A90342"/>
                  </a:solidFill>
                  <a:latin typeface="Calibri" pitchFamily="34" charset="0"/>
                </a:rPr>
                <a:t>39,9%</a:t>
              </a:r>
              <a:endParaRPr lang="pl-PL" sz="1600" b="1" baseline="30000" dirty="0">
                <a:solidFill>
                  <a:srgbClr val="A90342"/>
                </a:solidFill>
                <a:latin typeface="Calibri" pitchFamily="34" charset="0"/>
              </a:endParaRPr>
            </a:p>
          </p:txBody>
        </p:sp>
        <p:grpSp>
          <p:nvGrpSpPr>
            <p:cNvPr id="48" name="Grupa 26"/>
            <p:cNvGrpSpPr/>
            <p:nvPr/>
          </p:nvGrpSpPr>
          <p:grpSpPr>
            <a:xfrm>
              <a:off x="6143636" y="1714488"/>
              <a:ext cx="1335254" cy="307777"/>
              <a:chOff x="5572132" y="1500174"/>
              <a:chExt cx="1335254" cy="307777"/>
            </a:xfrm>
          </p:grpSpPr>
          <p:sp>
            <p:nvSpPr>
              <p:cNvPr id="49" name="pole tekstowe 48"/>
              <p:cNvSpPr txBox="1"/>
              <p:nvPr/>
            </p:nvSpPr>
            <p:spPr>
              <a:xfrm>
                <a:off x="5715008" y="1500174"/>
                <a:ext cx="11923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2,7 p. proc.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0" name="Strzałka w górę 49"/>
              <p:cNvSpPr/>
              <p:nvPr/>
            </p:nvSpPr>
            <p:spPr>
              <a:xfrm>
                <a:off x="5572132" y="1522199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pic>
        <p:nvPicPr>
          <p:cNvPr id="53" name="Obraz 52" descr="jazda_rower2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-1071602" y="2714620"/>
            <a:ext cx="862323" cy="876906"/>
          </a:xfrm>
          <a:prstGeom prst="rect">
            <a:avLst/>
          </a:prstGeom>
        </p:spPr>
      </p:pic>
      <p:sp>
        <p:nvSpPr>
          <p:cNvPr id="56" name="pole tekstowe 55"/>
          <p:cNvSpPr txBox="1"/>
          <p:nvPr/>
        </p:nvSpPr>
        <p:spPr>
          <a:xfrm>
            <a:off x="1857356" y="3286124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025178"/>
                </a:solidFill>
                <a:latin typeface="Calibri" pitchFamily="34" charset="0"/>
              </a:rPr>
              <a:t>2011 r.</a:t>
            </a:r>
            <a:endParaRPr lang="pl-PL" sz="1400" b="1" dirty="0">
              <a:solidFill>
                <a:srgbClr val="025178"/>
              </a:solidFill>
              <a:latin typeface="Calibri" pitchFamily="34" charset="0"/>
            </a:endParaRPr>
          </a:p>
        </p:txBody>
      </p:sp>
      <p:sp>
        <p:nvSpPr>
          <p:cNvPr id="57" name="pole tekstowe 56"/>
          <p:cNvSpPr txBox="1"/>
          <p:nvPr/>
        </p:nvSpPr>
        <p:spPr>
          <a:xfrm>
            <a:off x="6143636" y="3286124"/>
            <a:ext cx="68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025178"/>
                </a:solidFill>
                <a:latin typeface="Calibri" pitchFamily="34" charset="0"/>
              </a:rPr>
              <a:t>2011 r.</a:t>
            </a:r>
            <a:endParaRPr lang="pl-PL" sz="1400" b="1" dirty="0">
              <a:solidFill>
                <a:srgbClr val="025178"/>
              </a:solidFill>
              <a:latin typeface="Calibri" pitchFamily="34" charset="0"/>
            </a:endParaRPr>
          </a:p>
        </p:txBody>
      </p:sp>
      <p:graphicFrame>
        <p:nvGraphicFramePr>
          <p:cNvPr id="44" name="Wykres 43"/>
          <p:cNvGraphicFramePr/>
          <p:nvPr/>
        </p:nvGraphicFramePr>
        <p:xfrm>
          <a:off x="323528" y="4509120"/>
          <a:ext cx="8429684" cy="22145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1" name="pole tekstowe 50"/>
          <p:cNvSpPr txBox="1"/>
          <p:nvPr/>
        </p:nvSpPr>
        <p:spPr>
          <a:xfrm>
            <a:off x="1000100" y="3717032"/>
            <a:ext cx="71250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0D0612"/>
                </a:solidFill>
                <a:latin typeface="Calibri" pitchFamily="34" charset="0"/>
              </a:rPr>
              <a:t>Motywy uczestnictwa członków gospodarstw domowych w zajęciach sportowych </a:t>
            </a:r>
            <a:br>
              <a:rPr lang="pl-PL" sz="1600" b="1" dirty="0" smtClean="0">
                <a:solidFill>
                  <a:srgbClr val="0D0612"/>
                </a:solidFill>
                <a:latin typeface="Calibri" pitchFamily="34" charset="0"/>
              </a:rPr>
            </a:br>
            <a:r>
              <a:rPr lang="pl-PL" sz="1600" b="1" dirty="0" smtClean="0">
                <a:solidFill>
                  <a:srgbClr val="0D0612"/>
                </a:solidFill>
                <a:latin typeface="Calibri" pitchFamily="34" charset="0"/>
              </a:rPr>
              <a:t>lub rekreacji ruchowej </a:t>
            </a:r>
            <a:r>
              <a:rPr lang="pl-PL" sz="1600" dirty="0" smtClean="0">
                <a:solidFill>
                  <a:srgbClr val="0D0612"/>
                </a:solidFill>
                <a:latin typeface="Calibri" pitchFamily="34" charset="0"/>
              </a:rPr>
              <a:t>(%)</a:t>
            </a:r>
            <a:endParaRPr lang="pl-PL" sz="1600" dirty="0">
              <a:solidFill>
                <a:srgbClr val="0D0612"/>
              </a:solidFill>
              <a:latin typeface="Calibri" pitchFamily="34" charset="0"/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2857488" y="3214686"/>
            <a:ext cx="183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rgbClr val="002060"/>
                </a:solidFill>
                <a:latin typeface="Calibri" pitchFamily="34" charset="0"/>
              </a:rPr>
              <a:t>w stosunku do 2002 r.</a:t>
            </a:r>
            <a:endParaRPr lang="pl-PL" sz="1400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54" name="pole tekstowe 53"/>
          <p:cNvSpPr txBox="1"/>
          <p:nvPr/>
        </p:nvSpPr>
        <p:spPr>
          <a:xfrm>
            <a:off x="7143768" y="3192661"/>
            <a:ext cx="183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rgbClr val="002060"/>
                </a:solidFill>
                <a:latin typeface="Calibri" pitchFamily="34" charset="0"/>
              </a:rPr>
              <a:t>w stosunku do 2002 r.</a:t>
            </a:r>
            <a:endParaRPr lang="pl-PL" sz="1400" dirty="0">
              <a:solidFill>
                <a:srgbClr val="002060"/>
              </a:solidFill>
              <a:latin typeface="Calibri" pitchFamily="34" charset="0"/>
            </a:endParaRPr>
          </a:p>
        </p:txBody>
      </p:sp>
      <p:grpSp>
        <p:nvGrpSpPr>
          <p:cNvPr id="66" name="Grupa 65"/>
          <p:cNvGrpSpPr/>
          <p:nvPr/>
        </p:nvGrpSpPr>
        <p:grpSpPr>
          <a:xfrm>
            <a:off x="9501222" y="4429132"/>
            <a:ext cx="714380" cy="664967"/>
            <a:chOff x="8215338" y="4572008"/>
            <a:chExt cx="714380" cy="664967"/>
          </a:xfrm>
        </p:grpSpPr>
        <p:sp>
          <p:nvSpPr>
            <p:cNvPr id="58" name="Prostokąt zaokrąglony 57"/>
            <p:cNvSpPr/>
            <p:nvPr/>
          </p:nvSpPr>
          <p:spPr>
            <a:xfrm>
              <a:off x="8215338" y="4624810"/>
              <a:ext cx="714380" cy="232950"/>
            </a:xfrm>
            <a:prstGeom prst="roundRect">
              <a:avLst/>
            </a:prstGeom>
            <a:solidFill>
              <a:srgbClr val="FD598C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2" name="pole tekstowe 41"/>
            <p:cNvSpPr txBox="1"/>
            <p:nvPr/>
          </p:nvSpPr>
          <p:spPr>
            <a:xfrm>
              <a:off x="8215338" y="4572008"/>
              <a:ext cx="686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chemeClr val="bg1"/>
                  </a:solidFill>
                  <a:latin typeface="Calibri" pitchFamily="34" charset="0"/>
                </a:rPr>
                <a:t>2002 r.</a:t>
              </a:r>
              <a:endParaRPr lang="pl-PL" sz="14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61" name="Prostokąt zaokrąglony 60"/>
            <p:cNvSpPr/>
            <p:nvPr/>
          </p:nvSpPr>
          <p:spPr>
            <a:xfrm>
              <a:off x="8215338" y="4982000"/>
              <a:ext cx="714380" cy="232950"/>
            </a:xfrm>
            <a:prstGeom prst="roundRect">
              <a:avLst/>
            </a:prstGeom>
            <a:solidFill>
              <a:srgbClr val="A90342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2" name="pole tekstowe 61"/>
            <p:cNvSpPr txBox="1"/>
            <p:nvPr/>
          </p:nvSpPr>
          <p:spPr>
            <a:xfrm>
              <a:off x="8243055" y="4929198"/>
              <a:ext cx="686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chemeClr val="bg1"/>
                  </a:solidFill>
                  <a:latin typeface="Calibri" pitchFamily="34" charset="0"/>
                </a:rPr>
                <a:t>2011 r.</a:t>
              </a:r>
              <a:endParaRPr lang="pl-PL" sz="14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pic>
        <p:nvPicPr>
          <p:cNvPr id="63" name="Obraz 62" descr="Pływanie2.wm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358346" y="3143248"/>
            <a:ext cx="957719" cy="376110"/>
          </a:xfrm>
          <a:prstGeom prst="rect">
            <a:avLst/>
          </a:prstGeom>
        </p:spPr>
      </p:pic>
      <p:grpSp>
        <p:nvGrpSpPr>
          <p:cNvPr id="77" name="Grupa 76"/>
          <p:cNvGrpSpPr/>
          <p:nvPr/>
        </p:nvGrpSpPr>
        <p:grpSpPr>
          <a:xfrm>
            <a:off x="428596" y="4077072"/>
            <a:ext cx="1643074" cy="2304256"/>
            <a:chOff x="428596" y="4219948"/>
            <a:chExt cx="1643074" cy="2304256"/>
          </a:xfrm>
        </p:grpSpPr>
        <p:sp>
          <p:nvSpPr>
            <p:cNvPr id="69" name="Pierścień 68"/>
            <p:cNvSpPr/>
            <p:nvPr/>
          </p:nvSpPr>
          <p:spPr>
            <a:xfrm>
              <a:off x="428596" y="6167014"/>
              <a:ext cx="1643074" cy="357190"/>
            </a:xfrm>
            <a:prstGeom prst="donut">
              <a:avLst>
                <a:gd name="adj" fmla="val 3985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grpSp>
          <p:nvGrpSpPr>
            <p:cNvPr id="76" name="Grupa 75"/>
            <p:cNvGrpSpPr/>
            <p:nvPr/>
          </p:nvGrpSpPr>
          <p:grpSpPr>
            <a:xfrm>
              <a:off x="1018085" y="4219948"/>
              <a:ext cx="889619" cy="523220"/>
              <a:chOff x="8733357" y="4720014"/>
              <a:chExt cx="889619" cy="523220"/>
            </a:xfrm>
          </p:grpSpPr>
          <p:sp>
            <p:nvSpPr>
              <p:cNvPr id="68" name="pole tekstowe 67"/>
              <p:cNvSpPr txBox="1"/>
              <p:nvPr/>
            </p:nvSpPr>
            <p:spPr>
              <a:xfrm>
                <a:off x="8876233" y="4720014"/>
                <a:ext cx="74674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14,5</a:t>
                </a:r>
                <a:b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</a:br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p. proc.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0" name="Strzałka w górę 69"/>
              <p:cNvSpPr/>
              <p:nvPr/>
            </p:nvSpPr>
            <p:spPr>
              <a:xfrm>
                <a:off x="8733357" y="4791452"/>
                <a:ext cx="142876" cy="428628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78" name="Grupa 77"/>
          <p:cNvGrpSpPr/>
          <p:nvPr/>
        </p:nvGrpSpPr>
        <p:grpSpPr>
          <a:xfrm>
            <a:off x="2000232" y="4797152"/>
            <a:ext cx="1877211" cy="2016224"/>
            <a:chOff x="2000232" y="4940028"/>
            <a:chExt cx="1877211" cy="2016224"/>
          </a:xfrm>
        </p:grpSpPr>
        <p:sp>
          <p:nvSpPr>
            <p:cNvPr id="72" name="Pierścień 71"/>
            <p:cNvSpPr/>
            <p:nvPr/>
          </p:nvSpPr>
          <p:spPr>
            <a:xfrm>
              <a:off x="2000232" y="6098996"/>
              <a:ext cx="1714512" cy="857256"/>
            </a:xfrm>
            <a:prstGeom prst="donut">
              <a:avLst>
                <a:gd name="adj" fmla="val 2963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grpSp>
          <p:nvGrpSpPr>
            <p:cNvPr id="75" name="Grupa 74"/>
            <p:cNvGrpSpPr/>
            <p:nvPr/>
          </p:nvGrpSpPr>
          <p:grpSpPr>
            <a:xfrm>
              <a:off x="2987824" y="4940028"/>
              <a:ext cx="889619" cy="523220"/>
              <a:chOff x="8384717" y="4225648"/>
              <a:chExt cx="889619" cy="523220"/>
            </a:xfrm>
          </p:grpSpPr>
          <p:sp>
            <p:nvSpPr>
              <p:cNvPr id="73" name="pole tekstowe 72"/>
              <p:cNvSpPr txBox="1"/>
              <p:nvPr/>
            </p:nvSpPr>
            <p:spPr>
              <a:xfrm>
                <a:off x="8527593" y="4225648"/>
                <a:ext cx="74674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70C0"/>
                    </a:solidFill>
                    <a:latin typeface="Calibri" pitchFamily="34" charset="0"/>
                  </a:rPr>
                  <a:t>o  23,6 </a:t>
                </a:r>
                <a:br>
                  <a:rPr lang="pl-PL" sz="1400" b="1" dirty="0" smtClean="0">
                    <a:solidFill>
                      <a:srgbClr val="0070C0"/>
                    </a:solidFill>
                    <a:latin typeface="Calibri" pitchFamily="34" charset="0"/>
                  </a:rPr>
                </a:br>
                <a:r>
                  <a:rPr lang="pl-PL" sz="1400" b="1" dirty="0" smtClean="0">
                    <a:solidFill>
                      <a:srgbClr val="0070C0"/>
                    </a:solidFill>
                    <a:latin typeface="Calibri" pitchFamily="34" charset="0"/>
                  </a:rPr>
                  <a:t>p. proc.</a:t>
                </a:r>
                <a:endParaRPr lang="pl-PL" sz="1400" b="1" dirty="0">
                  <a:solidFill>
                    <a:srgbClr val="0070C0"/>
                  </a:solidFill>
                  <a:latin typeface="Calibri" pitchFamily="34" charset="0"/>
                </a:endParaRPr>
              </a:p>
            </p:txBody>
          </p:sp>
          <p:sp>
            <p:nvSpPr>
              <p:cNvPr id="74" name="Strzałka w dół 73"/>
              <p:cNvSpPr/>
              <p:nvPr/>
            </p:nvSpPr>
            <p:spPr>
              <a:xfrm>
                <a:off x="8384717" y="4297086"/>
                <a:ext cx="142876" cy="428628"/>
              </a:xfrm>
              <a:prstGeom prst="downArrow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55" name="Prostokąt 54"/>
          <p:cNvSpPr/>
          <p:nvPr/>
        </p:nvSpPr>
        <p:spPr>
          <a:xfrm>
            <a:off x="571472" y="619764"/>
            <a:ext cx="31055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SPORT I REKREACJA</a:t>
            </a:r>
            <a:endParaRPr lang="pl-PL" sz="2800" b="1" dirty="0">
              <a:solidFill>
                <a:srgbClr val="002776"/>
              </a:solidFill>
            </a:endParaRPr>
          </a:p>
        </p:txBody>
      </p:sp>
      <p:sp>
        <p:nvSpPr>
          <p:cNvPr id="59" name="pole tekstowe 58"/>
          <p:cNvSpPr txBox="1"/>
          <p:nvPr/>
        </p:nvSpPr>
        <p:spPr>
          <a:xfrm>
            <a:off x="4499992" y="1969095"/>
            <a:ext cx="183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rgbClr val="002060"/>
                </a:solidFill>
                <a:latin typeface="Calibri" pitchFamily="34" charset="0"/>
              </a:rPr>
              <a:t>w stosunku do 2002 r.</a:t>
            </a:r>
            <a:endParaRPr lang="pl-PL" sz="1400" dirty="0">
              <a:solidFill>
                <a:srgbClr val="00206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44444E-6 L 0.18403 -0.00162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" y="-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48148E-6 L -0.48125 -0.0169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" y="-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L -0.15296 0.00555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9" grpId="1"/>
      <p:bldP spid="56" grpId="0"/>
      <p:bldP spid="56" grpId="1"/>
      <p:bldP spid="57" grpId="0"/>
      <p:bldP spid="57" grpId="1"/>
      <p:bldGraphic spid="44" grpId="0">
        <p:bldAsOne/>
      </p:bldGraphic>
      <p:bldP spid="51" grpId="0"/>
      <p:bldP spid="52" grpId="0"/>
      <p:bldP spid="52" grpId="1"/>
      <p:bldP spid="54" grpId="0"/>
      <p:bldP spid="54" grpId="1"/>
      <p:bldP spid="5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2"/>
          <p:cNvSpPr txBox="1">
            <a:spLocks/>
          </p:cNvSpPr>
          <p:nvPr/>
        </p:nvSpPr>
        <p:spPr>
          <a:xfrm>
            <a:off x="5072067" y="0"/>
            <a:ext cx="4071934" cy="285728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9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</a:rPr>
              <a:t>Formy spędzania wolnego czasu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8001024" y="500042"/>
            <a:ext cx="796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b="1" u="sng" dirty="0" smtClean="0">
                <a:solidFill>
                  <a:srgbClr val="002060"/>
                </a:solidFill>
                <a:latin typeface="Calibri" pitchFamily="34" charset="0"/>
              </a:rPr>
              <a:t>Polska</a:t>
            </a:r>
            <a:endParaRPr lang="pl-PL" b="1" u="sng" dirty="0">
              <a:solidFill>
                <a:srgbClr val="002060"/>
              </a:solidFill>
              <a:latin typeface="Calibri" pitchFamily="34" charset="0"/>
            </a:endParaRPr>
          </a:p>
        </p:txBody>
      </p:sp>
      <p:grpSp>
        <p:nvGrpSpPr>
          <p:cNvPr id="8" name="Grupa 7"/>
          <p:cNvGrpSpPr/>
          <p:nvPr/>
        </p:nvGrpSpPr>
        <p:grpSpPr>
          <a:xfrm>
            <a:off x="9282333" y="5978743"/>
            <a:ext cx="1076145" cy="307777"/>
            <a:chOff x="6000760" y="1549587"/>
            <a:chExt cx="1076145" cy="307777"/>
          </a:xfrm>
        </p:grpSpPr>
        <p:sp>
          <p:nvSpPr>
            <p:cNvPr id="9" name="pole tekstowe 8"/>
            <p:cNvSpPr txBox="1"/>
            <p:nvPr/>
          </p:nvSpPr>
          <p:spPr>
            <a:xfrm>
              <a:off x="6143636" y="1549587"/>
              <a:ext cx="9332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66,42 zł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10" name="Strzałka w górę 9"/>
            <p:cNvSpPr/>
            <p:nvPr/>
          </p:nvSpPr>
          <p:spPr>
            <a:xfrm>
              <a:off x="6000760" y="1571612"/>
              <a:ext cx="142876" cy="214314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12" name="pole tekstowe 11"/>
          <p:cNvSpPr txBox="1"/>
          <p:nvPr/>
        </p:nvSpPr>
        <p:spPr>
          <a:xfrm>
            <a:off x="6639127" y="6264495"/>
            <a:ext cx="1834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rgbClr val="502800"/>
                </a:solidFill>
                <a:latin typeface="Calibri" pitchFamily="34" charset="0"/>
              </a:rPr>
              <a:t>w stosunku do 2002 r.</a:t>
            </a:r>
            <a:endParaRPr lang="pl-PL" sz="1400" dirty="0">
              <a:solidFill>
                <a:srgbClr val="502800"/>
              </a:solidFill>
              <a:latin typeface="Calibri" pitchFamily="34" charset="0"/>
            </a:endParaRPr>
          </a:p>
        </p:txBody>
      </p:sp>
      <p:grpSp>
        <p:nvGrpSpPr>
          <p:cNvPr id="32" name="Grupa 31"/>
          <p:cNvGrpSpPr/>
          <p:nvPr/>
        </p:nvGrpSpPr>
        <p:grpSpPr>
          <a:xfrm>
            <a:off x="400572" y="5857892"/>
            <a:ext cx="5809927" cy="785818"/>
            <a:chOff x="400572" y="5857892"/>
            <a:chExt cx="5809927" cy="785818"/>
          </a:xfrm>
        </p:grpSpPr>
        <p:sp>
          <p:nvSpPr>
            <p:cNvPr id="6" name="Ramka 5"/>
            <p:cNvSpPr/>
            <p:nvPr/>
          </p:nvSpPr>
          <p:spPr>
            <a:xfrm>
              <a:off x="5138929" y="6000768"/>
              <a:ext cx="1071570" cy="357190"/>
            </a:xfrm>
            <a:prstGeom prst="frame">
              <a:avLst/>
            </a:prstGeom>
            <a:solidFill>
              <a:srgbClr val="C09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rgbClr val="00B050"/>
                </a:solidFill>
              </a:endParaRPr>
            </a:p>
          </p:txBody>
        </p:sp>
        <p:sp>
          <p:nvSpPr>
            <p:cNvPr id="7" name="pole tekstowe 6"/>
            <p:cNvSpPr txBox="1"/>
            <p:nvPr/>
          </p:nvSpPr>
          <p:spPr>
            <a:xfrm>
              <a:off x="5210367" y="6019404"/>
              <a:ext cx="10001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rgbClr val="703800"/>
                  </a:solidFill>
                  <a:latin typeface="Calibri" pitchFamily="34" charset="0"/>
                </a:rPr>
                <a:t>123,24 zł</a:t>
              </a:r>
              <a:endParaRPr lang="pl-PL" sz="1600" b="1" baseline="30000" dirty="0">
                <a:solidFill>
                  <a:srgbClr val="703800"/>
                </a:solidFill>
                <a:latin typeface="Calibri" pitchFamily="34" charset="0"/>
              </a:endParaRPr>
            </a:p>
          </p:txBody>
        </p:sp>
        <p:sp>
          <p:nvSpPr>
            <p:cNvPr id="11" name="pole tekstowe 10"/>
            <p:cNvSpPr txBox="1"/>
            <p:nvPr/>
          </p:nvSpPr>
          <p:spPr>
            <a:xfrm>
              <a:off x="5353243" y="6335933"/>
              <a:ext cx="686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502800"/>
                  </a:solidFill>
                  <a:latin typeface="Calibri" pitchFamily="34" charset="0"/>
                </a:rPr>
                <a:t>2011 r.</a:t>
              </a:r>
              <a:endParaRPr lang="pl-PL" sz="1400" b="1" dirty="0">
                <a:solidFill>
                  <a:srgbClr val="502800"/>
                </a:solidFill>
                <a:latin typeface="Calibri" pitchFamily="34" charset="0"/>
              </a:endParaRPr>
            </a:p>
          </p:txBody>
        </p:sp>
        <p:sp>
          <p:nvSpPr>
            <p:cNvPr id="13" name="pole tekstowe 12"/>
            <p:cNvSpPr txBox="1"/>
            <p:nvPr/>
          </p:nvSpPr>
          <p:spPr>
            <a:xfrm>
              <a:off x="400572" y="5857892"/>
              <a:ext cx="4666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b="1" dirty="0" smtClean="0">
                  <a:solidFill>
                    <a:srgbClr val="253810"/>
                  </a:solidFill>
                  <a:latin typeface="Calibri" pitchFamily="34" charset="0"/>
                </a:rPr>
                <a:t>Przeciętne miesięczne wydatki na rekreację i kulturę </a:t>
              </a:r>
              <a:br>
                <a:rPr lang="pl-PL" sz="1600" b="1" dirty="0" smtClean="0">
                  <a:solidFill>
                    <a:srgbClr val="253810"/>
                  </a:solidFill>
                  <a:latin typeface="Calibri" pitchFamily="34" charset="0"/>
                </a:rPr>
              </a:br>
              <a:r>
                <a:rPr lang="pl-PL" sz="1600" b="1" dirty="0" smtClean="0">
                  <a:solidFill>
                    <a:srgbClr val="253810"/>
                  </a:solidFill>
                  <a:latin typeface="Calibri" pitchFamily="34" charset="0"/>
                </a:rPr>
                <a:t>na 1 osobę w gospodarstwach domowych</a:t>
              </a:r>
              <a:endParaRPr lang="pl-PL" sz="1600" b="1" dirty="0">
                <a:solidFill>
                  <a:srgbClr val="253810"/>
                </a:solidFill>
                <a:latin typeface="Calibri" pitchFamily="34" charset="0"/>
              </a:endParaRPr>
            </a:p>
          </p:txBody>
        </p:sp>
      </p:grpSp>
      <p:grpSp>
        <p:nvGrpSpPr>
          <p:cNvPr id="14" name="Grupa 13"/>
          <p:cNvGrpSpPr/>
          <p:nvPr/>
        </p:nvGrpSpPr>
        <p:grpSpPr>
          <a:xfrm>
            <a:off x="500034" y="1071546"/>
            <a:ext cx="7379200" cy="4786346"/>
            <a:chOff x="500034" y="1928802"/>
            <a:chExt cx="7379200" cy="4786346"/>
          </a:xfrm>
        </p:grpSpPr>
        <p:sp>
          <p:nvSpPr>
            <p:cNvPr id="15" name="pole tekstowe 14"/>
            <p:cNvSpPr txBox="1"/>
            <p:nvPr/>
          </p:nvSpPr>
          <p:spPr>
            <a:xfrm>
              <a:off x="500034" y="1928802"/>
              <a:ext cx="737920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b="1" dirty="0" smtClean="0">
                  <a:solidFill>
                    <a:srgbClr val="253810"/>
                  </a:solidFill>
                  <a:latin typeface="Calibri" pitchFamily="34" charset="0"/>
                </a:rPr>
                <a:t>Ulubiony sposób spędzania wolnego czasu przeznaczonego na wypoczynek członków</a:t>
              </a:r>
              <a:br>
                <a:rPr lang="pl-PL" sz="1600" b="1" dirty="0" smtClean="0">
                  <a:solidFill>
                    <a:srgbClr val="253810"/>
                  </a:solidFill>
                  <a:latin typeface="Calibri" pitchFamily="34" charset="0"/>
                </a:rPr>
              </a:br>
              <a:r>
                <a:rPr lang="pl-PL" sz="1600" b="1" dirty="0" smtClean="0">
                  <a:solidFill>
                    <a:srgbClr val="253810"/>
                  </a:solidFill>
                  <a:latin typeface="Calibri" pitchFamily="34" charset="0"/>
                </a:rPr>
                <a:t>gospodarstw domowych </a:t>
              </a:r>
              <a:r>
                <a:rPr lang="pl-PL" sz="1600" dirty="0" smtClean="0">
                  <a:solidFill>
                    <a:srgbClr val="253810"/>
                  </a:solidFill>
                  <a:latin typeface="Calibri" pitchFamily="34" charset="0"/>
                </a:rPr>
                <a:t>(wybrane kategorie)</a:t>
              </a:r>
              <a:endParaRPr lang="pl-PL" sz="1600" dirty="0">
                <a:solidFill>
                  <a:srgbClr val="253810"/>
                </a:solidFill>
                <a:latin typeface="Calibri" pitchFamily="34" charset="0"/>
              </a:endParaRPr>
            </a:p>
          </p:txBody>
        </p:sp>
        <p:graphicFrame>
          <p:nvGraphicFramePr>
            <p:cNvPr id="16" name="Wykres 15"/>
            <p:cNvGraphicFramePr/>
            <p:nvPr/>
          </p:nvGraphicFramePr>
          <p:xfrm>
            <a:off x="1142976" y="2428868"/>
            <a:ext cx="5929354" cy="42862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grpSp>
        <p:nvGrpSpPr>
          <p:cNvPr id="17" name="Grupa 16"/>
          <p:cNvGrpSpPr/>
          <p:nvPr/>
        </p:nvGrpSpPr>
        <p:grpSpPr>
          <a:xfrm>
            <a:off x="2428860" y="1785926"/>
            <a:ext cx="5318775" cy="523220"/>
            <a:chOff x="2428860" y="2643182"/>
            <a:chExt cx="5318775" cy="523220"/>
          </a:xfrm>
        </p:grpSpPr>
        <p:sp>
          <p:nvSpPr>
            <p:cNvPr id="18" name="Pierścień 17"/>
            <p:cNvSpPr/>
            <p:nvPr/>
          </p:nvSpPr>
          <p:spPr>
            <a:xfrm>
              <a:off x="2428860" y="2643182"/>
              <a:ext cx="1785950" cy="500066"/>
            </a:xfrm>
            <a:prstGeom prst="donut">
              <a:avLst>
                <a:gd name="adj" fmla="val 3985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9" name="pole tekstowe 18"/>
            <p:cNvSpPr txBox="1"/>
            <p:nvPr/>
          </p:nvSpPr>
          <p:spPr>
            <a:xfrm>
              <a:off x="7000892" y="2643182"/>
              <a:ext cx="7467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0070C0"/>
                  </a:solidFill>
                  <a:latin typeface="Calibri" pitchFamily="34" charset="0"/>
                </a:rPr>
                <a:t>o  2,5 </a:t>
              </a:r>
              <a:br>
                <a:rPr lang="pl-PL" sz="1400" b="1" dirty="0" smtClean="0">
                  <a:solidFill>
                    <a:srgbClr val="0070C0"/>
                  </a:solidFill>
                  <a:latin typeface="Calibri" pitchFamily="34" charset="0"/>
                </a:rPr>
              </a:br>
              <a:r>
                <a:rPr lang="pl-PL" sz="1400" b="1" dirty="0" smtClean="0">
                  <a:solidFill>
                    <a:srgbClr val="0070C0"/>
                  </a:solidFill>
                  <a:latin typeface="Calibri" pitchFamily="34" charset="0"/>
                </a:rPr>
                <a:t>p. proc.</a:t>
              </a:r>
              <a:endParaRPr lang="pl-PL" sz="1400" b="1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sp>
          <p:nvSpPr>
            <p:cNvPr id="20" name="Strzałka w dół 19"/>
            <p:cNvSpPr/>
            <p:nvPr/>
          </p:nvSpPr>
          <p:spPr>
            <a:xfrm>
              <a:off x="6858016" y="2714620"/>
              <a:ext cx="142876" cy="357190"/>
            </a:xfrm>
            <a:prstGeom prst="down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21" name="Grupa 20"/>
          <p:cNvGrpSpPr/>
          <p:nvPr/>
        </p:nvGrpSpPr>
        <p:grpSpPr>
          <a:xfrm>
            <a:off x="2000232" y="4429132"/>
            <a:ext cx="3604263" cy="642942"/>
            <a:chOff x="2000232" y="5286388"/>
            <a:chExt cx="3604263" cy="642942"/>
          </a:xfrm>
        </p:grpSpPr>
        <p:sp>
          <p:nvSpPr>
            <p:cNvPr id="22" name="Pierścień 21"/>
            <p:cNvSpPr/>
            <p:nvPr/>
          </p:nvSpPr>
          <p:spPr>
            <a:xfrm>
              <a:off x="2000232" y="5286388"/>
              <a:ext cx="2214578" cy="642942"/>
            </a:xfrm>
            <a:prstGeom prst="donut">
              <a:avLst>
                <a:gd name="adj" fmla="val 3985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grpSp>
          <p:nvGrpSpPr>
            <p:cNvPr id="23" name="Grupa 43"/>
            <p:cNvGrpSpPr/>
            <p:nvPr/>
          </p:nvGrpSpPr>
          <p:grpSpPr>
            <a:xfrm>
              <a:off x="4714876" y="5357826"/>
              <a:ext cx="889619" cy="523220"/>
              <a:chOff x="7143768" y="4929198"/>
              <a:chExt cx="889619" cy="523220"/>
            </a:xfrm>
          </p:grpSpPr>
          <p:sp>
            <p:nvSpPr>
              <p:cNvPr id="24" name="pole tekstowe 23"/>
              <p:cNvSpPr txBox="1"/>
              <p:nvPr/>
            </p:nvSpPr>
            <p:spPr>
              <a:xfrm>
                <a:off x="7286644" y="4929198"/>
                <a:ext cx="74674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0,7</a:t>
                </a:r>
                <a:b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</a:br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p. proc.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25" name="Strzałka w górę 24"/>
              <p:cNvSpPr/>
              <p:nvPr/>
            </p:nvSpPr>
            <p:spPr>
              <a:xfrm>
                <a:off x="7143768" y="5000636"/>
                <a:ext cx="142876" cy="357190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26" name="Grupa 25"/>
          <p:cNvGrpSpPr/>
          <p:nvPr/>
        </p:nvGrpSpPr>
        <p:grpSpPr>
          <a:xfrm>
            <a:off x="2714612" y="2428868"/>
            <a:ext cx="3857652" cy="594658"/>
            <a:chOff x="2285984" y="5286388"/>
            <a:chExt cx="3857652" cy="594658"/>
          </a:xfrm>
        </p:grpSpPr>
        <p:sp>
          <p:nvSpPr>
            <p:cNvPr id="27" name="Pierścień 26"/>
            <p:cNvSpPr/>
            <p:nvPr/>
          </p:nvSpPr>
          <p:spPr>
            <a:xfrm>
              <a:off x="2285984" y="5286388"/>
              <a:ext cx="1500198" cy="571504"/>
            </a:xfrm>
            <a:prstGeom prst="donut">
              <a:avLst>
                <a:gd name="adj" fmla="val 3985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grpSp>
          <p:nvGrpSpPr>
            <p:cNvPr id="28" name="Grupa 49"/>
            <p:cNvGrpSpPr/>
            <p:nvPr/>
          </p:nvGrpSpPr>
          <p:grpSpPr>
            <a:xfrm>
              <a:off x="5254017" y="5357826"/>
              <a:ext cx="889619" cy="523220"/>
              <a:chOff x="7682909" y="4929198"/>
              <a:chExt cx="889619" cy="523220"/>
            </a:xfrm>
          </p:grpSpPr>
          <p:sp>
            <p:nvSpPr>
              <p:cNvPr id="29" name="pole tekstowe 28"/>
              <p:cNvSpPr txBox="1"/>
              <p:nvPr/>
            </p:nvSpPr>
            <p:spPr>
              <a:xfrm>
                <a:off x="7825785" y="4929198"/>
                <a:ext cx="74674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0,7</a:t>
                </a:r>
                <a:b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</a:br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p. proc.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30" name="Strzałka w górę 29"/>
              <p:cNvSpPr/>
              <p:nvPr/>
            </p:nvSpPr>
            <p:spPr>
              <a:xfrm>
                <a:off x="7682909" y="5000636"/>
                <a:ext cx="142876" cy="357190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31" name="Prostokąt 30"/>
          <p:cNvSpPr/>
          <p:nvPr/>
        </p:nvSpPr>
        <p:spPr>
          <a:xfrm>
            <a:off x="571472" y="619764"/>
            <a:ext cx="58073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FORMY SPĘDZANIA WOLNEGO CZASU</a:t>
            </a:r>
            <a:endParaRPr lang="pl-PL" sz="2800" b="1" dirty="0">
              <a:solidFill>
                <a:srgbClr val="00277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96296E-6 L -0.29827 0.0048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" y="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/>
        </p:nvGrpSpPr>
        <p:grpSpPr>
          <a:xfrm>
            <a:off x="5500694" y="2428868"/>
            <a:ext cx="3120810" cy="1522223"/>
            <a:chOff x="5786446" y="2549719"/>
            <a:chExt cx="3120810" cy="1522223"/>
          </a:xfrm>
        </p:grpSpPr>
        <p:grpSp>
          <p:nvGrpSpPr>
            <p:cNvPr id="5" name="Grupa 128"/>
            <p:cNvGrpSpPr/>
            <p:nvPr/>
          </p:nvGrpSpPr>
          <p:grpSpPr>
            <a:xfrm>
              <a:off x="6929454" y="3527826"/>
              <a:ext cx="999649" cy="307777"/>
              <a:chOff x="1714480" y="4148743"/>
              <a:chExt cx="999649" cy="307777"/>
            </a:xfrm>
          </p:grpSpPr>
          <p:sp>
            <p:nvSpPr>
              <p:cNvPr id="18" name="pole tekstowe 17"/>
              <p:cNvSpPr txBox="1"/>
              <p:nvPr/>
            </p:nvSpPr>
            <p:spPr>
              <a:xfrm>
                <a:off x="1857356" y="4148743"/>
                <a:ext cx="85677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2,0 tys.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9" name="Strzałka w górę 18"/>
              <p:cNvSpPr/>
              <p:nvPr/>
            </p:nvSpPr>
            <p:spPr>
              <a:xfrm>
                <a:off x="1714480" y="4170768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" name="Grupa 114"/>
            <p:cNvGrpSpPr/>
            <p:nvPr/>
          </p:nvGrpSpPr>
          <p:grpSpPr>
            <a:xfrm>
              <a:off x="5786446" y="2549719"/>
              <a:ext cx="3120810" cy="1522223"/>
              <a:chOff x="5786446" y="2549719"/>
              <a:chExt cx="3120810" cy="1522223"/>
            </a:xfrm>
          </p:grpSpPr>
          <p:grpSp>
            <p:nvGrpSpPr>
              <p:cNvPr id="7" name="Grupa 203"/>
              <p:cNvGrpSpPr/>
              <p:nvPr/>
            </p:nvGrpSpPr>
            <p:grpSpPr>
              <a:xfrm>
                <a:off x="5786446" y="3214686"/>
                <a:ext cx="2935162" cy="620917"/>
                <a:chOff x="1571604" y="4714884"/>
                <a:chExt cx="2935162" cy="620917"/>
              </a:xfrm>
            </p:grpSpPr>
            <p:sp>
              <p:nvSpPr>
                <p:cNvPr id="16" name="pole tekstowe 15"/>
                <p:cNvSpPr txBox="1"/>
                <p:nvPr/>
              </p:nvSpPr>
              <p:spPr>
                <a:xfrm>
                  <a:off x="1571604" y="4714884"/>
                  <a:ext cx="293516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600" b="1" dirty="0" smtClean="0">
                      <a:solidFill>
                        <a:srgbClr val="253810"/>
                      </a:solidFill>
                      <a:latin typeface="Calibri" pitchFamily="34" charset="0"/>
                    </a:rPr>
                    <a:t>Liczba przedstawień i koncertów</a:t>
                  </a:r>
                  <a:endParaRPr lang="pl-PL" sz="1600" b="1" dirty="0">
                    <a:solidFill>
                      <a:srgbClr val="25381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17" name="pole tekstowe 16"/>
                <p:cNvSpPr txBox="1"/>
                <p:nvPr/>
              </p:nvSpPr>
              <p:spPr>
                <a:xfrm>
                  <a:off x="1643042" y="4997247"/>
                  <a:ext cx="89992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rgbClr val="A90342"/>
                      </a:solidFill>
                      <a:latin typeface="Calibri" pitchFamily="34" charset="0"/>
                    </a:rPr>
                    <a:t>11,9 tys.</a:t>
                  </a:r>
                  <a:endParaRPr lang="pl-PL" sz="1600" b="1" dirty="0">
                    <a:solidFill>
                      <a:srgbClr val="A90342"/>
                    </a:solidFill>
                    <a:latin typeface="Calibri" pitchFamily="34" charset="0"/>
                  </a:endParaRPr>
                </a:p>
              </p:txBody>
            </p:sp>
          </p:grpSp>
          <p:grpSp>
            <p:nvGrpSpPr>
              <p:cNvPr id="8" name="Grupa 128"/>
              <p:cNvGrpSpPr/>
              <p:nvPr/>
            </p:nvGrpSpPr>
            <p:grpSpPr>
              <a:xfrm>
                <a:off x="6880478" y="2884884"/>
                <a:ext cx="1036069" cy="307777"/>
                <a:chOff x="1714480" y="4220181"/>
                <a:chExt cx="1036069" cy="307777"/>
              </a:xfrm>
            </p:grpSpPr>
            <p:sp>
              <p:nvSpPr>
                <p:cNvPr id="14" name="pole tekstowe 13"/>
                <p:cNvSpPr txBox="1"/>
                <p:nvPr/>
              </p:nvSpPr>
              <p:spPr>
                <a:xfrm>
                  <a:off x="1857356" y="4220181"/>
                  <a:ext cx="89319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400" b="1" dirty="0" smtClean="0">
                      <a:solidFill>
                        <a:srgbClr val="C00000"/>
                      </a:solidFill>
                      <a:latin typeface="Calibri" pitchFamily="34" charset="0"/>
                    </a:rPr>
                    <a:t>o 26,89 zł</a:t>
                  </a:r>
                  <a:endParaRPr lang="pl-PL" sz="1400" b="1" dirty="0">
                    <a:solidFill>
                      <a:srgbClr val="C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15" name="Strzałka w górę 14"/>
                <p:cNvSpPr/>
                <p:nvPr/>
              </p:nvSpPr>
              <p:spPr>
                <a:xfrm>
                  <a:off x="1714480" y="4264231"/>
                  <a:ext cx="142876" cy="214314"/>
                </a:xfrm>
                <a:prstGeom prst="up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</p:grpSp>
          <p:grpSp>
            <p:nvGrpSpPr>
              <p:cNvPr id="9" name="Grupa 202"/>
              <p:cNvGrpSpPr/>
              <p:nvPr/>
            </p:nvGrpSpPr>
            <p:grpSpPr>
              <a:xfrm>
                <a:off x="5801295" y="2549719"/>
                <a:ext cx="1985415" cy="664967"/>
                <a:chOff x="1571604" y="4005867"/>
                <a:chExt cx="1985415" cy="664967"/>
              </a:xfrm>
            </p:grpSpPr>
            <p:sp>
              <p:nvSpPr>
                <p:cNvPr id="12" name="pole tekstowe 11"/>
                <p:cNvSpPr txBox="1"/>
                <p:nvPr/>
              </p:nvSpPr>
              <p:spPr>
                <a:xfrm>
                  <a:off x="1571604" y="4005867"/>
                  <a:ext cx="198541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600" b="1" dirty="0" smtClean="0">
                      <a:solidFill>
                        <a:srgbClr val="253810"/>
                      </a:solidFill>
                      <a:latin typeface="Calibri" pitchFamily="34" charset="0"/>
                    </a:rPr>
                    <a:t>Cena biletu do teatru</a:t>
                  </a:r>
                  <a:endParaRPr lang="pl-PL" sz="1600" b="1" dirty="0">
                    <a:solidFill>
                      <a:srgbClr val="25381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13" name="pole tekstowe 12"/>
                <p:cNvSpPr txBox="1"/>
                <p:nvPr/>
              </p:nvSpPr>
              <p:spPr>
                <a:xfrm>
                  <a:off x="1628193" y="4332280"/>
                  <a:ext cx="837089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rgbClr val="A90342"/>
                      </a:solidFill>
                      <a:latin typeface="Calibri" pitchFamily="34" charset="0"/>
                    </a:rPr>
                    <a:t>49,74 zł</a:t>
                  </a:r>
                  <a:endParaRPr lang="pl-PL" sz="1600" b="1" dirty="0">
                    <a:solidFill>
                      <a:srgbClr val="A90342"/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10" name="pole tekstowe 9"/>
              <p:cNvSpPr txBox="1"/>
              <p:nvPr/>
            </p:nvSpPr>
            <p:spPr>
              <a:xfrm>
                <a:off x="5929322" y="3764165"/>
                <a:ext cx="6866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2060"/>
                    </a:solidFill>
                    <a:latin typeface="Calibri" pitchFamily="34" charset="0"/>
                  </a:rPr>
                  <a:t>2011 r.</a:t>
                </a:r>
                <a:endParaRPr lang="pl-PL" sz="1400" b="1" dirty="0">
                  <a:solidFill>
                    <a:srgbClr val="002060"/>
                  </a:solidFill>
                  <a:latin typeface="Calibri" pitchFamily="34" charset="0"/>
                </a:endParaRPr>
              </a:p>
            </p:txBody>
          </p:sp>
          <p:sp>
            <p:nvSpPr>
              <p:cNvPr id="11" name="pole tekstowe 10"/>
              <p:cNvSpPr txBox="1"/>
              <p:nvPr/>
            </p:nvSpPr>
            <p:spPr>
              <a:xfrm>
                <a:off x="7072330" y="3764165"/>
                <a:ext cx="1834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dirty="0" smtClean="0">
                    <a:solidFill>
                      <a:srgbClr val="002060"/>
                    </a:solidFill>
                    <a:latin typeface="Calibri" pitchFamily="34" charset="0"/>
                  </a:rPr>
                  <a:t>w stosunku do 2002 r.</a:t>
                </a:r>
                <a:endParaRPr lang="pl-PL" sz="1400" dirty="0">
                  <a:solidFill>
                    <a:srgbClr val="002060"/>
                  </a:solidFill>
                  <a:latin typeface="Calibri" pitchFamily="34" charset="0"/>
                </a:endParaRPr>
              </a:p>
            </p:txBody>
          </p:sp>
        </p:grpSp>
      </p:grpSp>
      <p:sp>
        <p:nvSpPr>
          <p:cNvPr id="33" name="Symbol zastępczy zawartości 2"/>
          <p:cNvSpPr txBox="1">
            <a:spLocks/>
          </p:cNvSpPr>
          <p:nvPr/>
        </p:nvSpPr>
        <p:spPr>
          <a:xfrm>
            <a:off x="5072067" y="0"/>
            <a:ext cx="4071934" cy="285728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9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</a:rPr>
              <a:t>Formy spędzania wolnego czasu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pic>
        <p:nvPicPr>
          <p:cNvPr id="34" name="Obraz 6" descr="kin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8521" y="1214422"/>
            <a:ext cx="928694" cy="928694"/>
          </a:xfrm>
          <a:prstGeom prst="rect">
            <a:avLst/>
          </a:prstGeom>
        </p:spPr>
      </p:pic>
      <p:sp>
        <p:nvSpPr>
          <p:cNvPr id="36" name="pole tekstowe 35"/>
          <p:cNvSpPr txBox="1"/>
          <p:nvPr/>
        </p:nvSpPr>
        <p:spPr>
          <a:xfrm>
            <a:off x="1625843" y="1285860"/>
            <a:ext cx="14006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 smtClean="0">
                <a:solidFill>
                  <a:srgbClr val="253810"/>
                </a:solidFill>
                <a:latin typeface="Calibri" pitchFamily="34" charset="0"/>
              </a:rPr>
              <a:t>Liczba widzów</a:t>
            </a:r>
            <a:endParaRPr lang="pl-PL" sz="1600" b="1" dirty="0">
              <a:solidFill>
                <a:srgbClr val="253810"/>
              </a:solidFill>
              <a:latin typeface="Calibri" pitchFamily="34" charset="0"/>
            </a:endParaRPr>
          </a:p>
        </p:txBody>
      </p:sp>
      <p:grpSp>
        <p:nvGrpSpPr>
          <p:cNvPr id="37" name="Grupa 36"/>
          <p:cNvGrpSpPr/>
          <p:nvPr/>
        </p:nvGrpSpPr>
        <p:grpSpPr>
          <a:xfrm>
            <a:off x="1697281" y="1643050"/>
            <a:ext cx="1214446" cy="357190"/>
            <a:chOff x="4000496" y="3214686"/>
            <a:chExt cx="1214446" cy="357190"/>
          </a:xfrm>
        </p:grpSpPr>
        <p:sp>
          <p:nvSpPr>
            <p:cNvPr id="38" name="Ramka 37"/>
            <p:cNvSpPr/>
            <p:nvPr/>
          </p:nvSpPr>
          <p:spPr>
            <a:xfrm>
              <a:off x="4000496" y="3214686"/>
              <a:ext cx="1214446" cy="357190"/>
            </a:xfrm>
            <a:prstGeom prst="frame">
              <a:avLst/>
            </a:prstGeom>
            <a:solidFill>
              <a:srgbClr val="69A1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9" name="pole tekstowe 38"/>
            <p:cNvSpPr txBox="1"/>
            <p:nvPr/>
          </p:nvSpPr>
          <p:spPr>
            <a:xfrm>
              <a:off x="4000496" y="3214686"/>
              <a:ext cx="12144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rgbClr val="355216"/>
                  </a:solidFill>
                  <a:latin typeface="Calibri" pitchFamily="34" charset="0"/>
                </a:rPr>
                <a:t>8 674,1 tys.</a:t>
              </a:r>
              <a:endParaRPr lang="pl-PL" sz="1600" b="1" baseline="30000" dirty="0">
                <a:solidFill>
                  <a:srgbClr val="355216"/>
                </a:solidFill>
                <a:latin typeface="Calibri" pitchFamily="34" charset="0"/>
              </a:endParaRPr>
            </a:p>
          </p:txBody>
        </p:sp>
      </p:grpSp>
      <p:grpSp>
        <p:nvGrpSpPr>
          <p:cNvPr id="40" name="Grupa 26"/>
          <p:cNvGrpSpPr/>
          <p:nvPr/>
        </p:nvGrpSpPr>
        <p:grpSpPr>
          <a:xfrm>
            <a:off x="3054603" y="1692463"/>
            <a:ext cx="1353913" cy="307777"/>
            <a:chOff x="5572132" y="1500174"/>
            <a:chExt cx="1353913" cy="307777"/>
          </a:xfrm>
        </p:grpSpPr>
        <p:sp>
          <p:nvSpPr>
            <p:cNvPr id="41" name="pole tekstowe 40"/>
            <p:cNvSpPr txBox="1"/>
            <p:nvPr/>
          </p:nvSpPr>
          <p:spPr>
            <a:xfrm>
              <a:off x="5715008" y="1500174"/>
              <a:ext cx="12110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1 165,6 tys.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42" name="Strzałka w górę 41"/>
            <p:cNvSpPr/>
            <p:nvPr/>
          </p:nvSpPr>
          <p:spPr>
            <a:xfrm>
              <a:off x="5572132" y="1522199"/>
              <a:ext cx="142876" cy="214314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99" name="Grupa 98"/>
          <p:cNvGrpSpPr/>
          <p:nvPr/>
        </p:nvGrpSpPr>
        <p:grpSpPr>
          <a:xfrm>
            <a:off x="5500694" y="1192397"/>
            <a:ext cx="3143272" cy="1522223"/>
            <a:chOff x="5643570" y="1192397"/>
            <a:chExt cx="3143272" cy="1522223"/>
          </a:xfrm>
        </p:grpSpPr>
        <p:grpSp>
          <p:nvGrpSpPr>
            <p:cNvPr id="20" name="Grupa 19"/>
            <p:cNvGrpSpPr/>
            <p:nvPr/>
          </p:nvGrpSpPr>
          <p:grpSpPr>
            <a:xfrm>
              <a:off x="5643570" y="1192397"/>
              <a:ext cx="3071834" cy="1311298"/>
              <a:chOff x="5715008" y="1192397"/>
              <a:chExt cx="3071834" cy="1311298"/>
            </a:xfrm>
          </p:grpSpPr>
          <p:grpSp>
            <p:nvGrpSpPr>
              <p:cNvPr id="21" name="Grupa 102"/>
              <p:cNvGrpSpPr/>
              <p:nvPr/>
            </p:nvGrpSpPr>
            <p:grpSpPr>
              <a:xfrm>
                <a:off x="5786446" y="1192397"/>
                <a:ext cx="1857388" cy="624306"/>
                <a:chOff x="5786446" y="1192397"/>
                <a:chExt cx="1857388" cy="624306"/>
              </a:xfrm>
            </p:grpSpPr>
            <p:sp>
              <p:nvSpPr>
                <p:cNvPr id="31" name="pole tekstowe 30"/>
                <p:cNvSpPr txBox="1"/>
                <p:nvPr/>
              </p:nvSpPr>
              <p:spPr>
                <a:xfrm>
                  <a:off x="5823912" y="1192397"/>
                  <a:ext cx="181992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600" b="1" dirty="0" smtClean="0">
                      <a:solidFill>
                        <a:srgbClr val="253810"/>
                      </a:solidFill>
                      <a:latin typeface="Calibri" pitchFamily="34" charset="0"/>
                    </a:rPr>
                    <a:t>Cena biletu do kina</a:t>
                  </a:r>
                  <a:endParaRPr lang="pl-PL" sz="1600" b="1" dirty="0">
                    <a:solidFill>
                      <a:srgbClr val="25381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32" name="pole tekstowe 31"/>
                <p:cNvSpPr txBox="1"/>
                <p:nvPr/>
              </p:nvSpPr>
              <p:spPr>
                <a:xfrm>
                  <a:off x="5786446" y="1478149"/>
                  <a:ext cx="85725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rgbClr val="548123"/>
                      </a:solidFill>
                      <a:latin typeface="Calibri" pitchFamily="34" charset="0"/>
                    </a:rPr>
                    <a:t>17,52 zł</a:t>
                  </a:r>
                  <a:endParaRPr lang="pl-PL" sz="1600" b="1" baseline="30000" dirty="0">
                    <a:solidFill>
                      <a:srgbClr val="548123"/>
                    </a:solidFill>
                    <a:latin typeface="Calibri" pitchFamily="34" charset="0"/>
                  </a:endParaRPr>
                </a:p>
              </p:txBody>
            </p:sp>
          </p:grpSp>
          <p:grpSp>
            <p:nvGrpSpPr>
              <p:cNvPr id="22" name="Grupa 26"/>
              <p:cNvGrpSpPr/>
              <p:nvPr/>
            </p:nvGrpSpPr>
            <p:grpSpPr>
              <a:xfrm>
                <a:off x="6858016" y="1549587"/>
                <a:ext cx="984773" cy="307777"/>
                <a:chOff x="5572132" y="1621025"/>
                <a:chExt cx="984773" cy="307777"/>
              </a:xfrm>
            </p:grpSpPr>
            <p:sp>
              <p:nvSpPr>
                <p:cNvPr id="29" name="pole tekstowe 28"/>
                <p:cNvSpPr txBox="1"/>
                <p:nvPr/>
              </p:nvSpPr>
              <p:spPr>
                <a:xfrm>
                  <a:off x="5715008" y="1621025"/>
                  <a:ext cx="84189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400" b="1" dirty="0" smtClean="0">
                      <a:solidFill>
                        <a:srgbClr val="C00000"/>
                      </a:solidFill>
                      <a:latin typeface="Calibri" pitchFamily="34" charset="0"/>
                    </a:rPr>
                    <a:t>o  5,55 zł</a:t>
                  </a:r>
                  <a:endParaRPr lang="pl-PL" sz="1400" b="1" dirty="0">
                    <a:solidFill>
                      <a:srgbClr val="C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30" name="Strzałka w górę 29"/>
                <p:cNvSpPr/>
                <p:nvPr/>
              </p:nvSpPr>
              <p:spPr>
                <a:xfrm>
                  <a:off x="5572132" y="1643050"/>
                  <a:ext cx="142876" cy="214314"/>
                </a:xfrm>
                <a:prstGeom prst="up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</p:grpSp>
          <p:grpSp>
            <p:nvGrpSpPr>
              <p:cNvPr id="23" name="Grupa 103"/>
              <p:cNvGrpSpPr/>
              <p:nvPr/>
            </p:nvGrpSpPr>
            <p:grpSpPr>
              <a:xfrm>
                <a:off x="5715008" y="1857364"/>
                <a:ext cx="3071834" cy="646331"/>
                <a:chOff x="5715008" y="1857364"/>
                <a:chExt cx="3071834" cy="646331"/>
              </a:xfrm>
            </p:grpSpPr>
            <p:sp>
              <p:nvSpPr>
                <p:cNvPr id="27" name="pole tekstowe 26"/>
                <p:cNvSpPr txBox="1"/>
                <p:nvPr/>
              </p:nvSpPr>
              <p:spPr>
                <a:xfrm>
                  <a:off x="5781404" y="1857364"/>
                  <a:ext cx="3005438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600" b="1" dirty="0" smtClean="0">
                      <a:solidFill>
                        <a:srgbClr val="253810"/>
                      </a:solidFill>
                      <a:latin typeface="Calibri" pitchFamily="34" charset="0"/>
                    </a:rPr>
                    <a:t>Liczba sal projekcyjnych w kinach</a:t>
                  </a:r>
                  <a:endParaRPr lang="pl-PL" sz="1600" b="1" dirty="0">
                    <a:solidFill>
                      <a:srgbClr val="25381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28" name="pole tekstowe 27"/>
                <p:cNvSpPr txBox="1"/>
                <p:nvPr/>
              </p:nvSpPr>
              <p:spPr>
                <a:xfrm>
                  <a:off x="5715008" y="2165141"/>
                  <a:ext cx="85725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rgbClr val="355216"/>
                      </a:solidFill>
                      <a:latin typeface="Calibri" pitchFamily="34" charset="0"/>
                    </a:rPr>
                    <a:t>202</a:t>
                  </a:r>
                  <a:endParaRPr lang="pl-PL" sz="1600" b="1" baseline="30000" dirty="0">
                    <a:solidFill>
                      <a:srgbClr val="355216"/>
                    </a:solidFill>
                    <a:latin typeface="Calibri" pitchFamily="34" charset="0"/>
                  </a:endParaRPr>
                </a:p>
              </p:txBody>
            </p:sp>
          </p:grpSp>
          <p:grpSp>
            <p:nvGrpSpPr>
              <p:cNvPr id="24" name="Grupa 26"/>
              <p:cNvGrpSpPr/>
              <p:nvPr/>
            </p:nvGrpSpPr>
            <p:grpSpPr>
              <a:xfrm>
                <a:off x="6835554" y="2143116"/>
                <a:ext cx="931875" cy="307777"/>
                <a:chOff x="5572132" y="1500174"/>
                <a:chExt cx="931875" cy="307777"/>
              </a:xfrm>
            </p:grpSpPr>
            <p:sp>
              <p:nvSpPr>
                <p:cNvPr id="25" name="pole tekstowe 24"/>
                <p:cNvSpPr txBox="1"/>
                <p:nvPr/>
              </p:nvSpPr>
              <p:spPr>
                <a:xfrm>
                  <a:off x="5715008" y="1500174"/>
                  <a:ext cx="78899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400" b="1" dirty="0" smtClean="0">
                      <a:solidFill>
                        <a:srgbClr val="C00000"/>
                      </a:solidFill>
                      <a:latin typeface="Calibri" pitchFamily="34" charset="0"/>
                    </a:rPr>
                    <a:t>o  45 sal</a:t>
                  </a:r>
                  <a:endParaRPr lang="pl-PL" sz="1400" b="1" dirty="0">
                    <a:solidFill>
                      <a:srgbClr val="C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26" name="Strzałka w górę 25"/>
                <p:cNvSpPr/>
                <p:nvPr/>
              </p:nvSpPr>
              <p:spPr>
                <a:xfrm>
                  <a:off x="5572132" y="1544224"/>
                  <a:ext cx="142876" cy="214314"/>
                </a:xfrm>
                <a:prstGeom prst="up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</p:grpSp>
        </p:grpSp>
        <p:grpSp>
          <p:nvGrpSpPr>
            <p:cNvPr id="43" name="Grupa 42"/>
            <p:cNvGrpSpPr/>
            <p:nvPr/>
          </p:nvGrpSpPr>
          <p:grpSpPr>
            <a:xfrm>
              <a:off x="5786446" y="2357430"/>
              <a:ext cx="3000396" cy="357190"/>
              <a:chOff x="5857884" y="2357430"/>
              <a:chExt cx="3000396" cy="357190"/>
            </a:xfrm>
          </p:grpSpPr>
          <p:sp>
            <p:nvSpPr>
              <p:cNvPr id="44" name="pole tekstowe 43"/>
              <p:cNvSpPr txBox="1"/>
              <p:nvPr/>
            </p:nvSpPr>
            <p:spPr>
              <a:xfrm>
                <a:off x="5857884" y="2406843"/>
                <a:ext cx="6866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2060"/>
                    </a:solidFill>
                    <a:latin typeface="Calibri" pitchFamily="34" charset="0"/>
                  </a:rPr>
                  <a:t>2011 r.</a:t>
                </a:r>
                <a:endParaRPr lang="pl-PL" sz="1400" b="1" dirty="0">
                  <a:solidFill>
                    <a:srgbClr val="002060"/>
                  </a:solidFill>
                  <a:latin typeface="Calibri" pitchFamily="34" charset="0"/>
                </a:endParaRPr>
              </a:p>
            </p:txBody>
          </p:sp>
          <p:sp>
            <p:nvSpPr>
              <p:cNvPr id="45" name="pole tekstowe 44"/>
              <p:cNvSpPr txBox="1"/>
              <p:nvPr/>
            </p:nvSpPr>
            <p:spPr>
              <a:xfrm>
                <a:off x="7023354" y="2357430"/>
                <a:ext cx="18349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dirty="0" smtClean="0">
                    <a:solidFill>
                      <a:srgbClr val="002060"/>
                    </a:solidFill>
                    <a:latin typeface="Calibri" pitchFamily="34" charset="0"/>
                  </a:rPr>
                  <a:t>w stosunku do 2002 r.</a:t>
                </a:r>
                <a:endParaRPr lang="pl-PL" sz="1400" dirty="0">
                  <a:solidFill>
                    <a:srgbClr val="002060"/>
                  </a:solidFill>
                  <a:latin typeface="Calibri" pitchFamily="34" charset="0"/>
                </a:endParaRPr>
              </a:p>
            </p:txBody>
          </p:sp>
        </p:grpSp>
      </p:grpSp>
      <p:grpSp>
        <p:nvGrpSpPr>
          <p:cNvPr id="100" name="Grupa 99"/>
          <p:cNvGrpSpPr/>
          <p:nvPr/>
        </p:nvGrpSpPr>
        <p:grpSpPr>
          <a:xfrm>
            <a:off x="1911595" y="1906777"/>
            <a:ext cx="3143272" cy="379215"/>
            <a:chOff x="1911595" y="1906777"/>
            <a:chExt cx="3143272" cy="379215"/>
          </a:xfrm>
        </p:grpSpPr>
        <p:sp>
          <p:nvSpPr>
            <p:cNvPr id="35" name="pole tekstowe 34"/>
            <p:cNvSpPr txBox="1"/>
            <p:nvPr/>
          </p:nvSpPr>
          <p:spPr>
            <a:xfrm>
              <a:off x="1911595" y="1978215"/>
              <a:ext cx="686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2011 r.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46" name="pole tekstowe 45"/>
            <p:cNvSpPr txBox="1"/>
            <p:nvPr/>
          </p:nvSpPr>
          <p:spPr>
            <a:xfrm>
              <a:off x="3219941" y="1906777"/>
              <a:ext cx="18349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smtClean="0">
                  <a:solidFill>
                    <a:srgbClr val="002060"/>
                  </a:solidFill>
                  <a:latin typeface="Calibri" pitchFamily="34" charset="0"/>
                </a:rPr>
                <a:t>w stosunku do 2002 r.</a:t>
              </a:r>
              <a:endParaRPr lang="pl-PL" sz="1400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</p:grpSp>
      <p:grpSp>
        <p:nvGrpSpPr>
          <p:cNvPr id="102" name="Grupa 101"/>
          <p:cNvGrpSpPr/>
          <p:nvPr/>
        </p:nvGrpSpPr>
        <p:grpSpPr>
          <a:xfrm>
            <a:off x="1625843" y="2643182"/>
            <a:ext cx="2682589" cy="695744"/>
            <a:chOff x="1625843" y="2714620"/>
            <a:chExt cx="2682589" cy="695744"/>
          </a:xfrm>
        </p:grpSpPr>
        <p:grpSp>
          <p:nvGrpSpPr>
            <p:cNvPr id="47" name="Grupa 128"/>
            <p:cNvGrpSpPr/>
            <p:nvPr/>
          </p:nvGrpSpPr>
          <p:grpSpPr>
            <a:xfrm>
              <a:off x="3126041" y="3080562"/>
              <a:ext cx="1182391" cy="307777"/>
              <a:chOff x="1714480" y="4121355"/>
              <a:chExt cx="1182391" cy="307777"/>
            </a:xfrm>
          </p:grpSpPr>
          <p:sp>
            <p:nvSpPr>
              <p:cNvPr id="48" name="pole tekstowe 47"/>
              <p:cNvSpPr txBox="1"/>
              <p:nvPr/>
            </p:nvSpPr>
            <p:spPr>
              <a:xfrm>
                <a:off x="1857356" y="4121355"/>
                <a:ext cx="103951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244,5 tys.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9" name="Strzałka w górę 48"/>
              <p:cNvSpPr/>
              <p:nvPr/>
            </p:nvSpPr>
            <p:spPr>
              <a:xfrm>
                <a:off x="1714480" y="4143380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0" name="Grupa 49"/>
            <p:cNvGrpSpPr/>
            <p:nvPr/>
          </p:nvGrpSpPr>
          <p:grpSpPr>
            <a:xfrm>
              <a:off x="1625843" y="2714620"/>
              <a:ext cx="2352952" cy="695744"/>
              <a:chOff x="1625843" y="2714620"/>
              <a:chExt cx="2352952" cy="695744"/>
            </a:xfrm>
          </p:grpSpPr>
          <p:sp>
            <p:nvSpPr>
              <p:cNvPr id="51" name="pole tekstowe 50"/>
              <p:cNvSpPr txBox="1"/>
              <p:nvPr/>
            </p:nvSpPr>
            <p:spPr>
              <a:xfrm>
                <a:off x="1625843" y="2714620"/>
                <a:ext cx="235295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600" b="1" dirty="0" smtClean="0">
                    <a:solidFill>
                      <a:srgbClr val="253810"/>
                    </a:solidFill>
                    <a:latin typeface="Calibri" pitchFamily="34" charset="0"/>
                  </a:rPr>
                  <a:t>Liczba widzów i słuchaczy</a:t>
                </a:r>
                <a:endParaRPr lang="pl-PL" sz="1600" b="1" dirty="0">
                  <a:solidFill>
                    <a:srgbClr val="253810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52" name="Grupa 184"/>
              <p:cNvGrpSpPr/>
              <p:nvPr/>
            </p:nvGrpSpPr>
            <p:grpSpPr>
              <a:xfrm>
                <a:off x="1756924" y="3071810"/>
                <a:ext cx="1154803" cy="338554"/>
                <a:chOff x="4857752" y="1755149"/>
                <a:chExt cx="1154803" cy="338554"/>
              </a:xfrm>
            </p:grpSpPr>
            <p:sp>
              <p:nvSpPr>
                <p:cNvPr id="53" name="Prostokąt zaokrąglony 52"/>
                <p:cNvSpPr/>
                <p:nvPr/>
              </p:nvSpPr>
              <p:spPr>
                <a:xfrm>
                  <a:off x="4857752" y="1785925"/>
                  <a:ext cx="1143008" cy="307777"/>
                </a:xfrm>
                <a:prstGeom prst="roundRect">
                  <a:avLst/>
                </a:prstGeom>
                <a:solidFill>
                  <a:srgbClr val="A90342"/>
                </a:solidFill>
                <a:ln>
                  <a:noFill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  <p:sp>
              <p:nvSpPr>
                <p:cNvPr id="54" name="pole tekstowe 53"/>
                <p:cNvSpPr txBox="1"/>
                <p:nvPr/>
              </p:nvSpPr>
              <p:spPr>
                <a:xfrm>
                  <a:off x="4857752" y="1755149"/>
                  <a:ext cx="1154803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chemeClr val="bg2"/>
                      </a:solidFill>
                      <a:latin typeface="Calibri" pitchFamily="34" charset="0"/>
                    </a:rPr>
                    <a:t>2 927,7 tys.</a:t>
                  </a:r>
                  <a:endParaRPr lang="pl-PL" sz="1600" b="1" dirty="0">
                    <a:solidFill>
                      <a:schemeClr val="bg2"/>
                    </a:solidFill>
                    <a:latin typeface="Calibri" pitchFamily="34" charset="0"/>
                  </a:endParaRPr>
                </a:p>
              </p:txBody>
            </p:sp>
          </p:grpSp>
        </p:grpSp>
      </p:grpSp>
      <p:grpSp>
        <p:nvGrpSpPr>
          <p:cNvPr id="103" name="Grupa 102"/>
          <p:cNvGrpSpPr/>
          <p:nvPr/>
        </p:nvGrpSpPr>
        <p:grpSpPr>
          <a:xfrm>
            <a:off x="1939183" y="3192661"/>
            <a:ext cx="3142129" cy="432017"/>
            <a:chOff x="1939183" y="3264099"/>
            <a:chExt cx="3142129" cy="432017"/>
          </a:xfrm>
        </p:grpSpPr>
        <p:sp>
          <p:nvSpPr>
            <p:cNvPr id="55" name="pole tekstowe 54"/>
            <p:cNvSpPr txBox="1"/>
            <p:nvPr/>
          </p:nvSpPr>
          <p:spPr>
            <a:xfrm>
              <a:off x="1939183" y="3388339"/>
              <a:ext cx="686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2011 r.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56" name="pole tekstowe 55"/>
            <p:cNvSpPr txBox="1"/>
            <p:nvPr/>
          </p:nvSpPr>
          <p:spPr>
            <a:xfrm>
              <a:off x="3246386" y="3264099"/>
              <a:ext cx="18349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smtClean="0">
                  <a:solidFill>
                    <a:srgbClr val="002060"/>
                  </a:solidFill>
                  <a:latin typeface="Calibri" pitchFamily="34" charset="0"/>
                </a:rPr>
                <a:t>w stosunku do 2002 r.</a:t>
              </a:r>
              <a:endParaRPr lang="pl-PL" sz="1400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</p:grpSp>
      <p:sp>
        <p:nvSpPr>
          <p:cNvPr id="57" name="Prostokąt 56"/>
          <p:cNvSpPr/>
          <p:nvPr/>
        </p:nvSpPr>
        <p:spPr>
          <a:xfrm>
            <a:off x="571472" y="619764"/>
            <a:ext cx="48369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KORZYSTANIE Z DÓBR KULTURY</a:t>
            </a:r>
            <a:endParaRPr lang="pl-PL" sz="2800" b="1" dirty="0">
              <a:solidFill>
                <a:srgbClr val="002776"/>
              </a:solidFill>
            </a:endParaRPr>
          </a:p>
        </p:txBody>
      </p:sp>
      <p:pic>
        <p:nvPicPr>
          <p:cNvPr id="58" name="Obraz 57" descr="teatr.wm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9959" y="2676449"/>
            <a:ext cx="1009498" cy="75255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9" name="Obraz 58" descr="impreza.wm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9959" y="4056865"/>
            <a:ext cx="785818" cy="921746"/>
          </a:xfrm>
          <a:prstGeom prst="rect">
            <a:avLst/>
          </a:prstGeom>
        </p:spPr>
      </p:pic>
      <p:pic>
        <p:nvPicPr>
          <p:cNvPr id="60" name="Obraz 59" descr="książki.wm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8521" y="5643578"/>
            <a:ext cx="928694" cy="586581"/>
          </a:xfrm>
          <a:prstGeom prst="rect">
            <a:avLst/>
          </a:prstGeom>
        </p:spPr>
      </p:pic>
      <p:grpSp>
        <p:nvGrpSpPr>
          <p:cNvPr id="104" name="Grupa 103"/>
          <p:cNvGrpSpPr/>
          <p:nvPr/>
        </p:nvGrpSpPr>
        <p:grpSpPr>
          <a:xfrm>
            <a:off x="2054471" y="4835735"/>
            <a:ext cx="3049372" cy="450653"/>
            <a:chOff x="2054471" y="4978611"/>
            <a:chExt cx="3049372" cy="450653"/>
          </a:xfrm>
        </p:grpSpPr>
        <p:sp>
          <p:nvSpPr>
            <p:cNvPr id="61" name="pole tekstowe 60"/>
            <p:cNvSpPr txBox="1"/>
            <p:nvPr/>
          </p:nvSpPr>
          <p:spPr>
            <a:xfrm>
              <a:off x="2054471" y="5121487"/>
              <a:ext cx="686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2011 r.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66" name="pole tekstowe 65"/>
            <p:cNvSpPr txBox="1"/>
            <p:nvPr/>
          </p:nvSpPr>
          <p:spPr>
            <a:xfrm>
              <a:off x="3268917" y="4978611"/>
              <a:ext cx="18349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smtClean="0">
                  <a:solidFill>
                    <a:srgbClr val="002060"/>
                  </a:solidFill>
                  <a:latin typeface="Calibri" pitchFamily="34" charset="0"/>
                </a:rPr>
                <a:t>w stosunku do 2002 r.</a:t>
              </a:r>
              <a:endParaRPr lang="pl-PL" sz="1400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</p:grpSp>
      <p:grpSp>
        <p:nvGrpSpPr>
          <p:cNvPr id="105" name="Grupa 104"/>
          <p:cNvGrpSpPr/>
          <p:nvPr/>
        </p:nvGrpSpPr>
        <p:grpSpPr>
          <a:xfrm>
            <a:off x="1632174" y="4015581"/>
            <a:ext cx="3208379" cy="985055"/>
            <a:chOff x="1632174" y="4158457"/>
            <a:chExt cx="3208379" cy="985055"/>
          </a:xfrm>
        </p:grpSpPr>
        <p:grpSp>
          <p:nvGrpSpPr>
            <p:cNvPr id="62" name="Grupa 61"/>
            <p:cNvGrpSpPr/>
            <p:nvPr/>
          </p:nvGrpSpPr>
          <p:grpSpPr>
            <a:xfrm>
              <a:off x="1632174" y="4158457"/>
              <a:ext cx="3208379" cy="985055"/>
              <a:chOff x="2357422" y="1943879"/>
              <a:chExt cx="3208379" cy="985055"/>
            </a:xfrm>
          </p:grpSpPr>
          <p:sp>
            <p:nvSpPr>
              <p:cNvPr id="63" name="pole tekstowe 62"/>
              <p:cNvSpPr txBox="1"/>
              <p:nvPr/>
            </p:nvSpPr>
            <p:spPr>
              <a:xfrm>
                <a:off x="2357422" y="1943879"/>
                <a:ext cx="32083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600" b="1" dirty="0" smtClean="0">
                    <a:solidFill>
                      <a:srgbClr val="253810"/>
                    </a:solidFill>
                    <a:latin typeface="Calibri" pitchFamily="34" charset="0"/>
                  </a:rPr>
                  <a:t>Uczestnicy imprez organizowanych </a:t>
                </a:r>
                <a:br>
                  <a:rPr lang="pl-PL" sz="1600" b="1" dirty="0" smtClean="0">
                    <a:solidFill>
                      <a:srgbClr val="253810"/>
                    </a:solidFill>
                    <a:latin typeface="Calibri" pitchFamily="34" charset="0"/>
                  </a:rPr>
                </a:br>
                <a:r>
                  <a:rPr lang="pl-PL" sz="1600" b="1" dirty="0" smtClean="0">
                    <a:solidFill>
                      <a:srgbClr val="253810"/>
                    </a:solidFill>
                    <a:latin typeface="Calibri" pitchFamily="34" charset="0"/>
                  </a:rPr>
                  <a:t>przez domy kultury i inne instytucje</a:t>
                </a:r>
              </a:p>
            </p:txBody>
          </p:sp>
          <p:sp>
            <p:nvSpPr>
              <p:cNvPr id="64" name="Ramka 63"/>
              <p:cNvSpPr/>
              <p:nvPr/>
            </p:nvSpPr>
            <p:spPr>
              <a:xfrm>
                <a:off x="2500298" y="2571744"/>
                <a:ext cx="1214446" cy="357190"/>
              </a:xfrm>
              <a:prstGeom prst="fram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pole tekstowe 64"/>
              <p:cNvSpPr txBox="1"/>
              <p:nvPr/>
            </p:nvSpPr>
            <p:spPr>
              <a:xfrm>
                <a:off x="2500298" y="2571744"/>
                <a:ext cx="121444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rgbClr val="003296"/>
                    </a:solidFill>
                    <a:latin typeface="Calibri" pitchFamily="34" charset="0"/>
                  </a:rPr>
                  <a:t>2 850,5 tys.</a:t>
                </a:r>
                <a:endParaRPr lang="pl-PL" sz="1600" b="1" baseline="30000" dirty="0">
                  <a:solidFill>
                    <a:srgbClr val="003296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67" name="Grupa 128"/>
            <p:cNvGrpSpPr/>
            <p:nvPr/>
          </p:nvGrpSpPr>
          <p:grpSpPr>
            <a:xfrm>
              <a:off x="3126041" y="4786322"/>
              <a:ext cx="1182391" cy="307777"/>
              <a:chOff x="1714480" y="4121355"/>
              <a:chExt cx="1182391" cy="307777"/>
            </a:xfrm>
          </p:grpSpPr>
          <p:sp>
            <p:nvSpPr>
              <p:cNvPr id="68" name="pole tekstowe 67"/>
              <p:cNvSpPr txBox="1"/>
              <p:nvPr/>
            </p:nvSpPr>
            <p:spPr>
              <a:xfrm>
                <a:off x="1857356" y="4121355"/>
                <a:ext cx="103951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128,8 tys.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9" name="Strzałka w górę 68"/>
              <p:cNvSpPr/>
              <p:nvPr/>
            </p:nvSpPr>
            <p:spPr>
              <a:xfrm>
                <a:off x="1714480" y="4143380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70" name="Grupa 69"/>
          <p:cNvGrpSpPr/>
          <p:nvPr/>
        </p:nvGrpSpPr>
        <p:grpSpPr>
          <a:xfrm>
            <a:off x="5643570" y="4000504"/>
            <a:ext cx="3214710" cy="1165033"/>
            <a:chOff x="5715008" y="4143380"/>
            <a:chExt cx="3214710" cy="1165033"/>
          </a:xfrm>
        </p:grpSpPr>
        <p:grpSp>
          <p:nvGrpSpPr>
            <p:cNvPr id="71" name="Grupa 81"/>
            <p:cNvGrpSpPr/>
            <p:nvPr/>
          </p:nvGrpSpPr>
          <p:grpSpPr>
            <a:xfrm>
              <a:off x="6929454" y="4786322"/>
              <a:ext cx="1055084" cy="307777"/>
              <a:chOff x="6429388" y="1785926"/>
              <a:chExt cx="1055084" cy="307777"/>
            </a:xfrm>
          </p:grpSpPr>
          <p:sp>
            <p:nvSpPr>
              <p:cNvPr id="77" name="pole tekstowe 76"/>
              <p:cNvSpPr txBox="1"/>
              <p:nvPr/>
            </p:nvSpPr>
            <p:spPr>
              <a:xfrm>
                <a:off x="6587623" y="1785926"/>
                <a:ext cx="89684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70C0"/>
                    </a:solidFill>
                    <a:latin typeface="Calibri" pitchFamily="34" charset="0"/>
                  </a:rPr>
                  <a:t>o  2,7 tys.</a:t>
                </a:r>
                <a:endParaRPr lang="pl-PL" sz="1400" b="1" dirty="0">
                  <a:solidFill>
                    <a:srgbClr val="0070C0"/>
                  </a:solidFill>
                  <a:latin typeface="Calibri" pitchFamily="34" charset="0"/>
                </a:endParaRPr>
              </a:p>
            </p:txBody>
          </p:sp>
          <p:sp>
            <p:nvSpPr>
              <p:cNvPr id="78" name="Strzałka w dół 77"/>
              <p:cNvSpPr/>
              <p:nvPr/>
            </p:nvSpPr>
            <p:spPr>
              <a:xfrm>
                <a:off x="6429388" y="1857364"/>
                <a:ext cx="142876" cy="214314"/>
              </a:xfrm>
              <a:prstGeom prst="downArrow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72" name="pole tekstowe 71"/>
            <p:cNvSpPr txBox="1"/>
            <p:nvPr/>
          </p:nvSpPr>
          <p:spPr>
            <a:xfrm>
              <a:off x="5857884" y="5000636"/>
              <a:ext cx="686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2011 r.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grpSp>
          <p:nvGrpSpPr>
            <p:cNvPr id="73" name="Grupa 108"/>
            <p:cNvGrpSpPr/>
            <p:nvPr/>
          </p:nvGrpSpPr>
          <p:grpSpPr>
            <a:xfrm>
              <a:off x="5715008" y="4143380"/>
              <a:ext cx="2717219" cy="928694"/>
              <a:chOff x="5715008" y="4143380"/>
              <a:chExt cx="2717219" cy="928694"/>
            </a:xfrm>
          </p:grpSpPr>
          <p:sp>
            <p:nvSpPr>
              <p:cNvPr id="75" name="pole tekstowe 78"/>
              <p:cNvSpPr txBox="1"/>
              <p:nvPr/>
            </p:nvSpPr>
            <p:spPr>
              <a:xfrm>
                <a:off x="5715008" y="4143380"/>
                <a:ext cx="27172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600" b="1" dirty="0" smtClean="0">
                    <a:solidFill>
                      <a:srgbClr val="253810"/>
                    </a:solidFill>
                    <a:latin typeface="Calibri" pitchFamily="34" charset="0"/>
                  </a:rPr>
                  <a:t>Imprezy organizowane przez </a:t>
                </a:r>
                <a:br>
                  <a:rPr lang="pl-PL" sz="1600" b="1" dirty="0" smtClean="0">
                    <a:solidFill>
                      <a:srgbClr val="253810"/>
                    </a:solidFill>
                    <a:latin typeface="Calibri" pitchFamily="34" charset="0"/>
                  </a:rPr>
                </a:br>
                <a:r>
                  <a:rPr lang="pl-PL" sz="1600" b="1" dirty="0" smtClean="0">
                    <a:solidFill>
                      <a:srgbClr val="253810"/>
                    </a:solidFill>
                    <a:latin typeface="Calibri" pitchFamily="34" charset="0"/>
                  </a:rPr>
                  <a:t>domy kultury i inne instytucje</a:t>
                </a:r>
                <a:endParaRPr lang="pl-PL" sz="1600" b="1" dirty="0">
                  <a:solidFill>
                    <a:srgbClr val="253810"/>
                  </a:solidFill>
                  <a:latin typeface="Calibri" pitchFamily="34" charset="0"/>
                </a:endParaRPr>
              </a:p>
            </p:txBody>
          </p:sp>
          <p:sp>
            <p:nvSpPr>
              <p:cNvPr id="76" name="pole tekstowe 75"/>
              <p:cNvSpPr txBox="1"/>
              <p:nvPr/>
            </p:nvSpPr>
            <p:spPr>
              <a:xfrm>
                <a:off x="5786446" y="4733520"/>
                <a:ext cx="9286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rgbClr val="005A9E"/>
                    </a:solidFill>
                    <a:latin typeface="Calibri" pitchFamily="34" charset="0"/>
                  </a:rPr>
                  <a:t>16,5 tys.</a:t>
                </a:r>
                <a:endParaRPr lang="pl-PL" sz="1600" b="1" baseline="30000" dirty="0">
                  <a:solidFill>
                    <a:srgbClr val="005A9E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74" name="pole tekstowe 73"/>
            <p:cNvSpPr txBox="1"/>
            <p:nvPr/>
          </p:nvSpPr>
          <p:spPr>
            <a:xfrm>
              <a:off x="7094792" y="5000636"/>
              <a:ext cx="18349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smtClean="0">
                  <a:solidFill>
                    <a:srgbClr val="002060"/>
                  </a:solidFill>
                  <a:latin typeface="Calibri" pitchFamily="34" charset="0"/>
                </a:rPr>
                <a:t>w stosunku do 2002 r.</a:t>
              </a:r>
              <a:endParaRPr lang="pl-PL" sz="1400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</p:grpSp>
      <p:grpSp>
        <p:nvGrpSpPr>
          <p:cNvPr id="106" name="Grupa 105"/>
          <p:cNvGrpSpPr/>
          <p:nvPr/>
        </p:nvGrpSpPr>
        <p:grpSpPr>
          <a:xfrm>
            <a:off x="1697281" y="5500702"/>
            <a:ext cx="3803413" cy="695744"/>
            <a:chOff x="1697281" y="5500702"/>
            <a:chExt cx="3803413" cy="695744"/>
          </a:xfrm>
        </p:grpSpPr>
        <p:grpSp>
          <p:nvGrpSpPr>
            <p:cNvPr id="79" name="Grupa 78"/>
            <p:cNvGrpSpPr/>
            <p:nvPr/>
          </p:nvGrpSpPr>
          <p:grpSpPr>
            <a:xfrm>
              <a:off x="2833983" y="5857892"/>
              <a:ext cx="788536" cy="307777"/>
              <a:chOff x="6429388" y="1785926"/>
              <a:chExt cx="788536" cy="307777"/>
            </a:xfrm>
          </p:grpSpPr>
          <p:sp>
            <p:nvSpPr>
              <p:cNvPr id="80" name="pole tekstowe 79"/>
              <p:cNvSpPr txBox="1"/>
              <p:nvPr/>
            </p:nvSpPr>
            <p:spPr>
              <a:xfrm>
                <a:off x="6587623" y="1785926"/>
                <a:ext cx="63030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70C0"/>
                    </a:solidFill>
                    <a:latin typeface="Calibri" pitchFamily="34" charset="0"/>
                  </a:rPr>
                  <a:t>o  2,8 </a:t>
                </a:r>
                <a:endParaRPr lang="pl-PL" sz="1400" b="1" dirty="0">
                  <a:solidFill>
                    <a:srgbClr val="0070C0"/>
                  </a:solidFill>
                  <a:latin typeface="Calibri" pitchFamily="34" charset="0"/>
                </a:endParaRPr>
              </a:p>
            </p:txBody>
          </p:sp>
          <p:sp>
            <p:nvSpPr>
              <p:cNvPr id="81" name="Strzałka w dół 80"/>
              <p:cNvSpPr/>
              <p:nvPr/>
            </p:nvSpPr>
            <p:spPr>
              <a:xfrm>
                <a:off x="6429388" y="1857364"/>
                <a:ext cx="142876" cy="214314"/>
              </a:xfrm>
              <a:prstGeom prst="downArrow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82" name="Grupa 81"/>
            <p:cNvGrpSpPr/>
            <p:nvPr/>
          </p:nvGrpSpPr>
          <p:grpSpPr>
            <a:xfrm>
              <a:off x="1697281" y="5500702"/>
              <a:ext cx="3803413" cy="695744"/>
              <a:chOff x="1697281" y="5500702"/>
              <a:chExt cx="3803413" cy="695744"/>
            </a:xfrm>
          </p:grpSpPr>
          <p:sp>
            <p:nvSpPr>
              <p:cNvPr id="83" name="pole tekstowe 82"/>
              <p:cNvSpPr txBox="1"/>
              <p:nvPr/>
            </p:nvSpPr>
            <p:spPr>
              <a:xfrm>
                <a:off x="1697281" y="5500702"/>
                <a:ext cx="380341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600" b="1" dirty="0" smtClean="0">
                    <a:solidFill>
                      <a:srgbClr val="253810"/>
                    </a:solidFill>
                    <a:latin typeface="Calibri" pitchFamily="34" charset="0"/>
                  </a:rPr>
                  <a:t>Wypożyczenia księgozbioru na 1 czytelnika</a:t>
                </a:r>
                <a:endParaRPr lang="pl-PL" sz="1600" b="1" dirty="0">
                  <a:solidFill>
                    <a:srgbClr val="253810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84" name="Grupa 146"/>
              <p:cNvGrpSpPr/>
              <p:nvPr/>
            </p:nvGrpSpPr>
            <p:grpSpPr>
              <a:xfrm>
                <a:off x="1840157" y="5857892"/>
                <a:ext cx="642942" cy="338554"/>
                <a:chOff x="5072066" y="1733124"/>
                <a:chExt cx="642942" cy="338554"/>
              </a:xfrm>
            </p:grpSpPr>
            <p:sp>
              <p:nvSpPr>
                <p:cNvPr id="85" name="Prostokąt zaokrąglony 84"/>
                <p:cNvSpPr/>
                <p:nvPr/>
              </p:nvSpPr>
              <p:spPr>
                <a:xfrm>
                  <a:off x="5072066" y="1785926"/>
                  <a:ext cx="642942" cy="263727"/>
                </a:xfrm>
                <a:prstGeom prst="round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  <p:sp>
              <p:nvSpPr>
                <p:cNvPr id="86" name="pole tekstowe 85"/>
                <p:cNvSpPr txBox="1"/>
                <p:nvPr/>
              </p:nvSpPr>
              <p:spPr>
                <a:xfrm>
                  <a:off x="5143504" y="1733124"/>
                  <a:ext cx="55015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chemeClr val="bg2"/>
                      </a:solidFill>
                      <a:latin typeface="Calibri" pitchFamily="34" charset="0"/>
                    </a:rPr>
                    <a:t>15,8</a:t>
                  </a:r>
                  <a:endParaRPr lang="pl-PL" sz="1600" b="1" dirty="0">
                    <a:solidFill>
                      <a:schemeClr val="bg2"/>
                    </a:solidFill>
                    <a:latin typeface="Calibri" pitchFamily="34" charset="0"/>
                  </a:endParaRPr>
                </a:p>
              </p:txBody>
            </p:sp>
          </p:grpSp>
        </p:grpSp>
      </p:grpSp>
      <p:grpSp>
        <p:nvGrpSpPr>
          <p:cNvPr id="107" name="Grupa 106"/>
          <p:cNvGrpSpPr/>
          <p:nvPr/>
        </p:nvGrpSpPr>
        <p:grpSpPr>
          <a:xfrm>
            <a:off x="1840157" y="6072206"/>
            <a:ext cx="3000396" cy="409992"/>
            <a:chOff x="1840157" y="6072206"/>
            <a:chExt cx="3000396" cy="409992"/>
          </a:xfrm>
        </p:grpSpPr>
        <p:sp>
          <p:nvSpPr>
            <p:cNvPr id="87" name="pole tekstowe 86"/>
            <p:cNvSpPr txBox="1"/>
            <p:nvPr/>
          </p:nvSpPr>
          <p:spPr>
            <a:xfrm>
              <a:off x="1840157" y="6174421"/>
              <a:ext cx="686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2011 r.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88" name="pole tekstowe 87"/>
            <p:cNvSpPr txBox="1"/>
            <p:nvPr/>
          </p:nvSpPr>
          <p:spPr>
            <a:xfrm>
              <a:off x="3005627" y="6072206"/>
              <a:ext cx="18349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smtClean="0">
                  <a:solidFill>
                    <a:srgbClr val="002060"/>
                  </a:solidFill>
                  <a:latin typeface="Calibri" pitchFamily="34" charset="0"/>
                </a:rPr>
                <a:t>w stosunku do 2002 r.</a:t>
              </a:r>
              <a:endParaRPr lang="pl-PL" sz="1400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</p:grpSp>
      <p:grpSp>
        <p:nvGrpSpPr>
          <p:cNvPr id="89" name="Grupa 88"/>
          <p:cNvGrpSpPr/>
          <p:nvPr/>
        </p:nvGrpSpPr>
        <p:grpSpPr>
          <a:xfrm>
            <a:off x="5715008" y="5478677"/>
            <a:ext cx="3143272" cy="1093595"/>
            <a:chOff x="5786446" y="5447900"/>
            <a:chExt cx="3143272" cy="1093595"/>
          </a:xfrm>
        </p:grpSpPr>
        <p:grpSp>
          <p:nvGrpSpPr>
            <p:cNvPr id="90" name="Grupa 99"/>
            <p:cNvGrpSpPr/>
            <p:nvPr/>
          </p:nvGrpSpPr>
          <p:grpSpPr>
            <a:xfrm>
              <a:off x="6923148" y="6019404"/>
              <a:ext cx="1449551" cy="307777"/>
              <a:chOff x="6429388" y="1785926"/>
              <a:chExt cx="1449551" cy="307777"/>
            </a:xfrm>
          </p:grpSpPr>
          <p:sp>
            <p:nvSpPr>
              <p:cNvPr id="97" name="pole tekstowe 96"/>
              <p:cNvSpPr txBox="1"/>
              <p:nvPr/>
            </p:nvSpPr>
            <p:spPr>
              <a:xfrm>
                <a:off x="6587623" y="1785926"/>
                <a:ext cx="12913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70C0"/>
                    </a:solidFill>
                    <a:latin typeface="Calibri" pitchFamily="34" charset="0"/>
                  </a:rPr>
                  <a:t>o  58 placówek</a:t>
                </a:r>
                <a:endParaRPr lang="pl-PL" sz="1400" b="1" dirty="0">
                  <a:solidFill>
                    <a:srgbClr val="0070C0"/>
                  </a:solidFill>
                  <a:latin typeface="Calibri" pitchFamily="34" charset="0"/>
                </a:endParaRPr>
              </a:p>
            </p:txBody>
          </p:sp>
          <p:sp>
            <p:nvSpPr>
              <p:cNvPr id="98" name="Strzałka w dół 97"/>
              <p:cNvSpPr/>
              <p:nvPr/>
            </p:nvSpPr>
            <p:spPr>
              <a:xfrm>
                <a:off x="6429388" y="1857364"/>
                <a:ext cx="142876" cy="214314"/>
              </a:xfrm>
              <a:prstGeom prst="downArrow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91" name="Grupa 111"/>
            <p:cNvGrpSpPr/>
            <p:nvPr/>
          </p:nvGrpSpPr>
          <p:grpSpPr>
            <a:xfrm>
              <a:off x="5786446" y="5447900"/>
              <a:ext cx="2867452" cy="1093595"/>
              <a:chOff x="5786446" y="5447900"/>
              <a:chExt cx="2867452" cy="1093595"/>
            </a:xfrm>
          </p:grpSpPr>
          <p:grpSp>
            <p:nvGrpSpPr>
              <p:cNvPr id="93" name="Grupa 110"/>
              <p:cNvGrpSpPr/>
              <p:nvPr/>
            </p:nvGrpSpPr>
            <p:grpSpPr>
              <a:xfrm>
                <a:off x="5786446" y="5447900"/>
                <a:ext cx="2867452" cy="910058"/>
                <a:chOff x="5786446" y="5447900"/>
                <a:chExt cx="2867452" cy="910058"/>
              </a:xfrm>
            </p:grpSpPr>
            <p:sp>
              <p:nvSpPr>
                <p:cNvPr id="95" name="pole tekstowe 98"/>
                <p:cNvSpPr txBox="1"/>
                <p:nvPr/>
              </p:nvSpPr>
              <p:spPr>
                <a:xfrm>
                  <a:off x="5786446" y="5447900"/>
                  <a:ext cx="2867452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rgbClr val="253810"/>
                      </a:solidFill>
                      <a:latin typeface="Calibri" pitchFamily="34" charset="0"/>
                    </a:rPr>
                    <a:t>Liczba placówek bibliotecznych </a:t>
                  </a:r>
                  <a:br>
                    <a:rPr lang="pl-PL" sz="1600" b="1" dirty="0" smtClean="0">
                      <a:solidFill>
                        <a:srgbClr val="253810"/>
                      </a:solidFill>
                      <a:latin typeface="Calibri" pitchFamily="34" charset="0"/>
                    </a:rPr>
                  </a:br>
                  <a:r>
                    <a:rPr lang="pl-PL" sz="1600" dirty="0" smtClean="0">
                      <a:solidFill>
                        <a:srgbClr val="253810"/>
                      </a:solidFill>
                      <a:latin typeface="Calibri" pitchFamily="34" charset="0"/>
                    </a:rPr>
                    <a:t>(łącznie z filiami)</a:t>
                  </a:r>
                  <a:endParaRPr lang="pl-PL" sz="1600" dirty="0">
                    <a:solidFill>
                      <a:srgbClr val="25381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96" name="pole tekstowe 95"/>
                <p:cNvSpPr txBox="1"/>
                <p:nvPr/>
              </p:nvSpPr>
              <p:spPr>
                <a:xfrm>
                  <a:off x="6171353" y="6019404"/>
                  <a:ext cx="49725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pl-PL" sz="1600" b="1" dirty="0" smtClean="0">
                      <a:solidFill>
                        <a:srgbClr val="C00000"/>
                      </a:solidFill>
                      <a:latin typeface="Calibri" pitchFamily="34" charset="0"/>
                    </a:rPr>
                    <a:t>986</a:t>
                  </a:r>
                  <a:endParaRPr lang="pl-PL" sz="1600" b="1" dirty="0">
                    <a:solidFill>
                      <a:srgbClr val="C00000"/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94" name="pole tekstowe 93"/>
              <p:cNvSpPr txBox="1"/>
              <p:nvPr/>
            </p:nvSpPr>
            <p:spPr>
              <a:xfrm>
                <a:off x="6143636" y="6233718"/>
                <a:ext cx="6866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2060"/>
                    </a:solidFill>
                    <a:latin typeface="Calibri" pitchFamily="34" charset="0"/>
                  </a:rPr>
                  <a:t>2011 r.</a:t>
                </a:r>
                <a:endParaRPr lang="pl-PL" sz="1400" b="1" dirty="0">
                  <a:solidFill>
                    <a:srgbClr val="002060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92" name="pole tekstowe 91"/>
            <p:cNvSpPr txBox="1"/>
            <p:nvPr/>
          </p:nvSpPr>
          <p:spPr>
            <a:xfrm>
              <a:off x="7094792" y="6233718"/>
              <a:ext cx="18349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smtClean="0">
                  <a:solidFill>
                    <a:srgbClr val="002060"/>
                  </a:solidFill>
                  <a:latin typeface="Calibri" pitchFamily="34" charset="0"/>
                </a:rPr>
                <a:t>w stosunku do 2002 r.</a:t>
              </a:r>
              <a:endParaRPr lang="pl-PL" sz="1400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2"/>
          <p:cNvSpPr txBox="1">
            <a:spLocks/>
          </p:cNvSpPr>
          <p:nvPr/>
        </p:nvSpPr>
        <p:spPr>
          <a:xfrm>
            <a:off x="5072067" y="0"/>
            <a:ext cx="4071934" cy="285728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9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</a:rPr>
              <a:t>Portret mieszkańca Mazowsza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571472" y="619764"/>
            <a:ext cx="55130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PORTRET MIESZKAŃCA MAZOWSZA</a:t>
            </a:r>
            <a:endParaRPr lang="pl-PL" sz="2800" b="1" dirty="0">
              <a:solidFill>
                <a:srgbClr val="002776"/>
              </a:solidFill>
            </a:endParaRPr>
          </a:p>
        </p:txBody>
      </p:sp>
      <p:pic>
        <p:nvPicPr>
          <p:cNvPr id="6" name="Obraz 5" descr="Kobieta.wmf"/>
          <p:cNvPicPr>
            <a:picLocks noChangeAspect="1"/>
          </p:cNvPicPr>
          <p:nvPr/>
        </p:nvPicPr>
        <p:blipFill>
          <a:blip r:embed="rId2" cstate="print">
            <a:lum bright="58000" contrast="-100000"/>
          </a:blip>
          <a:stretch>
            <a:fillRect/>
          </a:stretch>
        </p:blipFill>
        <p:spPr>
          <a:xfrm>
            <a:off x="8143900" y="3500438"/>
            <a:ext cx="743063" cy="2158704"/>
          </a:xfrm>
          <a:prstGeom prst="rect">
            <a:avLst/>
          </a:prstGeom>
        </p:spPr>
      </p:pic>
      <p:grpSp>
        <p:nvGrpSpPr>
          <p:cNvPr id="99" name="Grupa 98"/>
          <p:cNvGrpSpPr/>
          <p:nvPr/>
        </p:nvGrpSpPr>
        <p:grpSpPr>
          <a:xfrm>
            <a:off x="2000232" y="4447768"/>
            <a:ext cx="3906628" cy="338554"/>
            <a:chOff x="2000232" y="4447768"/>
            <a:chExt cx="3906628" cy="338554"/>
          </a:xfrm>
        </p:grpSpPr>
        <p:sp>
          <p:nvSpPr>
            <p:cNvPr id="18" name="pole tekstowe 17"/>
            <p:cNvSpPr txBox="1"/>
            <p:nvPr/>
          </p:nvSpPr>
          <p:spPr>
            <a:xfrm>
              <a:off x="2000232" y="4447768"/>
              <a:ext cx="21431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rgbClr val="000000"/>
                  </a:solidFill>
                  <a:latin typeface="Calibri" pitchFamily="34" charset="0"/>
                </a:rPr>
                <a:t>Wskaźnik zatrudnienia</a:t>
              </a:r>
              <a:endParaRPr lang="pl-PL" sz="1600" b="1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grpSp>
          <p:nvGrpSpPr>
            <p:cNvPr id="41" name="Grupa 40"/>
            <p:cNvGrpSpPr/>
            <p:nvPr/>
          </p:nvGrpSpPr>
          <p:grpSpPr>
            <a:xfrm>
              <a:off x="5143504" y="4447768"/>
              <a:ext cx="763356" cy="338554"/>
              <a:chOff x="4786314" y="1656730"/>
              <a:chExt cx="763356" cy="338554"/>
            </a:xfrm>
          </p:grpSpPr>
          <p:sp>
            <p:nvSpPr>
              <p:cNvPr id="42" name="Prostokąt zaokrąglony 41"/>
              <p:cNvSpPr/>
              <p:nvPr/>
            </p:nvSpPr>
            <p:spPr>
              <a:xfrm>
                <a:off x="4786314" y="1714488"/>
                <a:ext cx="714380" cy="227994"/>
              </a:xfrm>
              <a:prstGeom prst="roundRect">
                <a:avLst/>
              </a:prstGeom>
              <a:solidFill>
                <a:srgbClr val="4F7921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3" name="pole tekstowe 42"/>
              <p:cNvSpPr txBox="1"/>
              <p:nvPr/>
            </p:nvSpPr>
            <p:spPr>
              <a:xfrm>
                <a:off x="4786314" y="1656730"/>
                <a:ext cx="7633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47,7%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</p:grpSp>
      <p:pic>
        <p:nvPicPr>
          <p:cNvPr id="51" name="Obraz 50" descr="kobieta_przod.wm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6768" y="1785925"/>
            <a:ext cx="957230" cy="2928959"/>
          </a:xfrm>
          <a:prstGeom prst="rect">
            <a:avLst/>
          </a:prstGeom>
        </p:spPr>
      </p:pic>
      <p:grpSp>
        <p:nvGrpSpPr>
          <p:cNvPr id="77" name="Grupa 76"/>
          <p:cNvGrpSpPr/>
          <p:nvPr/>
        </p:nvGrpSpPr>
        <p:grpSpPr>
          <a:xfrm>
            <a:off x="6038832" y="4447768"/>
            <a:ext cx="1335254" cy="307777"/>
            <a:chOff x="7000892" y="2906909"/>
            <a:chExt cx="1335254" cy="307777"/>
          </a:xfrm>
        </p:grpSpPr>
        <p:sp>
          <p:nvSpPr>
            <p:cNvPr id="78" name="pole tekstowe 77"/>
            <p:cNvSpPr txBox="1"/>
            <p:nvPr/>
          </p:nvSpPr>
          <p:spPr>
            <a:xfrm>
              <a:off x="7143768" y="2906909"/>
              <a:ext cx="11923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4,6 p. proc.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79" name="Strzałka w górę 78"/>
            <p:cNvSpPr/>
            <p:nvPr/>
          </p:nvSpPr>
          <p:spPr>
            <a:xfrm>
              <a:off x="7000892" y="2950959"/>
              <a:ext cx="142876" cy="214314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80" name="Grupa 79"/>
          <p:cNvGrpSpPr/>
          <p:nvPr/>
        </p:nvGrpSpPr>
        <p:grpSpPr>
          <a:xfrm>
            <a:off x="7215206" y="5000636"/>
            <a:ext cx="1335254" cy="307777"/>
            <a:chOff x="7000892" y="2906909"/>
            <a:chExt cx="1335254" cy="307777"/>
          </a:xfrm>
        </p:grpSpPr>
        <p:sp>
          <p:nvSpPr>
            <p:cNvPr id="81" name="pole tekstowe 80"/>
            <p:cNvSpPr txBox="1"/>
            <p:nvPr/>
          </p:nvSpPr>
          <p:spPr>
            <a:xfrm>
              <a:off x="7143768" y="2906909"/>
              <a:ext cx="11923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4,8 p. proc.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82" name="Strzałka w górę 81"/>
            <p:cNvSpPr/>
            <p:nvPr/>
          </p:nvSpPr>
          <p:spPr>
            <a:xfrm>
              <a:off x="7000892" y="2950959"/>
              <a:ext cx="142876" cy="214314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00" name="Grupa 99"/>
          <p:cNvGrpSpPr/>
          <p:nvPr/>
        </p:nvGrpSpPr>
        <p:grpSpPr>
          <a:xfrm>
            <a:off x="357158" y="4929198"/>
            <a:ext cx="7072362" cy="1500198"/>
            <a:chOff x="357158" y="4929198"/>
            <a:chExt cx="7072362" cy="1500198"/>
          </a:xfrm>
        </p:grpSpPr>
        <p:sp>
          <p:nvSpPr>
            <p:cNvPr id="20" name="pole tekstowe 19"/>
            <p:cNvSpPr txBox="1"/>
            <p:nvPr/>
          </p:nvSpPr>
          <p:spPr>
            <a:xfrm>
              <a:off x="2000232" y="4929198"/>
              <a:ext cx="39290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600" b="1" dirty="0" smtClean="0">
                  <a:latin typeface="Calibri" pitchFamily="34" charset="0"/>
                </a:rPr>
                <a:t>Odsetek kobiet oceniających swoje zdrowie</a:t>
              </a:r>
              <a:br>
                <a:rPr lang="pl-PL" sz="1600" b="1" dirty="0" smtClean="0">
                  <a:latin typeface="Calibri" pitchFamily="34" charset="0"/>
                </a:rPr>
              </a:br>
              <a:r>
                <a:rPr lang="pl-PL" sz="1600" b="1" dirty="0" smtClean="0">
                  <a:latin typeface="Calibri" pitchFamily="34" charset="0"/>
                </a:rPr>
                <a:t>jako bardzo dobre i dobre</a:t>
              </a:r>
              <a:endParaRPr lang="pl-PL" sz="1600" b="1" dirty="0">
                <a:latin typeface="Calibri" pitchFamily="34" charset="0"/>
              </a:endParaRPr>
            </a:p>
          </p:txBody>
        </p:sp>
        <p:grpSp>
          <p:nvGrpSpPr>
            <p:cNvPr id="38" name="Grupa 37"/>
            <p:cNvGrpSpPr/>
            <p:nvPr/>
          </p:nvGrpSpPr>
          <p:grpSpPr>
            <a:xfrm>
              <a:off x="6215074" y="5000636"/>
              <a:ext cx="834794" cy="338554"/>
              <a:chOff x="4737338" y="1656730"/>
              <a:chExt cx="834794" cy="338554"/>
            </a:xfrm>
          </p:grpSpPr>
          <p:sp>
            <p:nvSpPr>
              <p:cNvPr id="39" name="Prostokąt zaokrąglony 38"/>
              <p:cNvSpPr/>
              <p:nvPr/>
            </p:nvSpPr>
            <p:spPr>
              <a:xfrm>
                <a:off x="4786314" y="1714488"/>
                <a:ext cx="714380" cy="227994"/>
              </a:xfrm>
              <a:prstGeom prst="roundRect">
                <a:avLst/>
              </a:prstGeom>
              <a:solidFill>
                <a:srgbClr val="BC226F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0" name="pole tekstowe 39"/>
              <p:cNvSpPr txBox="1"/>
              <p:nvPr/>
            </p:nvSpPr>
            <p:spPr>
              <a:xfrm>
                <a:off x="4737338" y="1656730"/>
                <a:ext cx="8347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62,6%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83" name="pole tekstowe 82"/>
            <p:cNvSpPr txBox="1"/>
            <p:nvPr/>
          </p:nvSpPr>
          <p:spPr>
            <a:xfrm>
              <a:off x="357158" y="5844621"/>
              <a:ext cx="28575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600" b="1" dirty="0" smtClean="0">
                  <a:latin typeface="Calibri" pitchFamily="34" charset="0"/>
                </a:rPr>
                <a:t>Najbardziej popularne </a:t>
              </a:r>
              <a:br>
                <a:rPr lang="pl-PL" sz="1600" b="1" dirty="0" smtClean="0">
                  <a:latin typeface="Calibri" pitchFamily="34" charset="0"/>
                </a:rPr>
              </a:br>
              <a:r>
                <a:rPr lang="pl-PL" sz="1600" b="1" dirty="0" smtClean="0">
                  <a:latin typeface="Calibri" pitchFamily="34" charset="0"/>
                </a:rPr>
                <a:t>zajęcia sportowe wśród kobiet</a:t>
              </a:r>
              <a:endParaRPr lang="pl-PL" sz="1600" b="1" dirty="0">
                <a:latin typeface="Calibri" pitchFamily="34" charset="0"/>
              </a:endParaRPr>
            </a:p>
          </p:txBody>
        </p:sp>
        <p:pic>
          <p:nvPicPr>
            <p:cNvPr id="84" name="Obraz 83" descr="jazda_rower2.wm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flipH="1">
              <a:off x="3428992" y="5754547"/>
              <a:ext cx="603961" cy="647605"/>
            </a:xfrm>
            <a:prstGeom prst="rect">
              <a:avLst/>
            </a:prstGeom>
          </p:spPr>
        </p:pic>
        <p:pic>
          <p:nvPicPr>
            <p:cNvPr id="86" name="Obraz 85" descr="Pływanie2.wm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70459" y="5897423"/>
              <a:ext cx="671967" cy="263891"/>
            </a:xfrm>
            <a:prstGeom prst="rect">
              <a:avLst/>
            </a:prstGeom>
          </p:spPr>
        </p:pic>
        <p:pic>
          <p:nvPicPr>
            <p:cNvPr id="88" name="Obraz 87" descr="ćwiczący.WM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42095" y="5897423"/>
              <a:ext cx="987425" cy="320015"/>
            </a:xfrm>
            <a:prstGeom prst="rect">
              <a:avLst/>
            </a:prstGeom>
          </p:spPr>
        </p:pic>
      </p:grpSp>
      <p:grpSp>
        <p:nvGrpSpPr>
          <p:cNvPr id="101" name="Grupa 100"/>
          <p:cNvGrpSpPr/>
          <p:nvPr/>
        </p:nvGrpSpPr>
        <p:grpSpPr>
          <a:xfrm>
            <a:off x="4071934" y="5897423"/>
            <a:ext cx="4271130" cy="338554"/>
            <a:chOff x="4071934" y="5897423"/>
            <a:chExt cx="4271130" cy="338554"/>
          </a:xfrm>
        </p:grpSpPr>
        <p:sp>
          <p:nvSpPr>
            <p:cNvPr id="85" name="pole tekstowe 84"/>
            <p:cNvSpPr txBox="1"/>
            <p:nvPr/>
          </p:nvSpPr>
          <p:spPr>
            <a:xfrm>
              <a:off x="4071934" y="5897423"/>
              <a:ext cx="6992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b="1" dirty="0" smtClean="0">
                  <a:latin typeface="Calibri" pitchFamily="34" charset="0"/>
                </a:rPr>
                <a:t>67,2%</a:t>
              </a:r>
              <a:endParaRPr lang="pl-PL" sz="1600" b="1" dirty="0">
                <a:latin typeface="Calibri" pitchFamily="34" charset="0"/>
              </a:endParaRPr>
            </a:p>
          </p:txBody>
        </p:sp>
        <p:sp>
          <p:nvSpPr>
            <p:cNvPr id="87" name="pole tekstowe 86"/>
            <p:cNvSpPr txBox="1"/>
            <p:nvPr/>
          </p:nvSpPr>
          <p:spPr>
            <a:xfrm>
              <a:off x="5656277" y="5897423"/>
              <a:ext cx="6992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b="1" dirty="0" smtClean="0">
                  <a:latin typeface="Calibri" pitchFamily="34" charset="0"/>
                </a:rPr>
                <a:t>37,8%</a:t>
              </a:r>
              <a:endParaRPr lang="pl-PL" sz="1600" b="1" dirty="0">
                <a:latin typeface="Calibri" pitchFamily="34" charset="0"/>
              </a:endParaRPr>
            </a:p>
          </p:txBody>
        </p:sp>
        <p:sp>
          <p:nvSpPr>
            <p:cNvPr id="89" name="pole tekstowe 88"/>
            <p:cNvSpPr txBox="1"/>
            <p:nvPr/>
          </p:nvSpPr>
          <p:spPr>
            <a:xfrm>
              <a:off x="7643834" y="5897423"/>
              <a:ext cx="6992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b="1" dirty="0" smtClean="0">
                  <a:latin typeface="Calibri" pitchFamily="34" charset="0"/>
                </a:rPr>
                <a:t>19,5%</a:t>
              </a:r>
              <a:endParaRPr lang="pl-PL" sz="1600" b="1" dirty="0">
                <a:latin typeface="Calibri" pitchFamily="34" charset="0"/>
              </a:endParaRPr>
            </a:p>
          </p:txBody>
        </p:sp>
      </p:grpSp>
      <p:grpSp>
        <p:nvGrpSpPr>
          <p:cNvPr id="97" name="Grupa 96"/>
          <p:cNvGrpSpPr/>
          <p:nvPr/>
        </p:nvGrpSpPr>
        <p:grpSpPr>
          <a:xfrm>
            <a:off x="1928794" y="1142984"/>
            <a:ext cx="5772285" cy="3143272"/>
            <a:chOff x="1928794" y="1142984"/>
            <a:chExt cx="5772285" cy="3143272"/>
          </a:xfrm>
        </p:grpSpPr>
        <p:sp>
          <p:nvSpPr>
            <p:cNvPr id="7" name="pole tekstowe 6"/>
            <p:cNvSpPr txBox="1"/>
            <p:nvPr/>
          </p:nvSpPr>
          <p:spPr>
            <a:xfrm>
              <a:off x="2000232" y="1142984"/>
              <a:ext cx="19388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b="1" dirty="0" smtClean="0">
                  <a:latin typeface="Calibri" pitchFamily="34" charset="0"/>
                </a:rPr>
                <a:t>Wskaźnik feminizacji</a:t>
              </a:r>
              <a:endParaRPr lang="pl-PL" sz="1600" b="1" dirty="0">
                <a:latin typeface="Calibri" pitchFamily="34" charset="0"/>
              </a:endParaRPr>
            </a:p>
          </p:txBody>
        </p:sp>
        <p:sp>
          <p:nvSpPr>
            <p:cNvPr id="10" name="pole tekstowe 9"/>
            <p:cNvSpPr txBox="1"/>
            <p:nvPr/>
          </p:nvSpPr>
          <p:spPr>
            <a:xfrm>
              <a:off x="2000232" y="2018876"/>
              <a:ext cx="15001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latin typeface="Calibri" pitchFamily="34" charset="0"/>
                </a:rPr>
                <a:t>Mediana wieku</a:t>
              </a:r>
              <a:endParaRPr lang="pl-PL" sz="1600" b="1" dirty="0">
                <a:latin typeface="Calibri" pitchFamily="34" charset="0"/>
              </a:endParaRPr>
            </a:p>
          </p:txBody>
        </p:sp>
        <p:grpSp>
          <p:nvGrpSpPr>
            <p:cNvPr id="11" name="Grupa 10"/>
            <p:cNvGrpSpPr/>
            <p:nvPr/>
          </p:nvGrpSpPr>
          <p:grpSpPr>
            <a:xfrm>
              <a:off x="4937459" y="1142984"/>
              <a:ext cx="1191984" cy="338554"/>
              <a:chOff x="4721948" y="1656730"/>
              <a:chExt cx="1191984" cy="338554"/>
            </a:xfrm>
          </p:grpSpPr>
          <p:sp>
            <p:nvSpPr>
              <p:cNvPr id="12" name="Prostokąt zaokrąglony 11"/>
              <p:cNvSpPr/>
              <p:nvPr/>
            </p:nvSpPr>
            <p:spPr>
              <a:xfrm>
                <a:off x="4786314" y="1714488"/>
                <a:ext cx="1056180" cy="227994"/>
              </a:xfrm>
              <a:prstGeom prst="roundRect">
                <a:avLst/>
              </a:prstGeom>
              <a:solidFill>
                <a:srgbClr val="1D9EFF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3" name="pole tekstowe 12"/>
              <p:cNvSpPr txBox="1"/>
              <p:nvPr/>
            </p:nvSpPr>
            <p:spPr>
              <a:xfrm>
                <a:off x="4721948" y="1656730"/>
                <a:ext cx="11919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109 kobiet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14" name="pole tekstowe 13"/>
            <p:cNvSpPr txBox="1"/>
            <p:nvPr/>
          </p:nvSpPr>
          <p:spPr>
            <a:xfrm>
              <a:off x="2046571" y="3947702"/>
              <a:ext cx="20253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600" b="1" dirty="0" smtClean="0">
                  <a:latin typeface="Calibri" pitchFamily="34" charset="0"/>
                </a:rPr>
                <a:t>Wiek środkowy matki</a:t>
              </a:r>
              <a:endParaRPr lang="pl-PL" sz="1600" b="1" dirty="0">
                <a:latin typeface="Calibri" pitchFamily="34" charset="0"/>
              </a:endParaRPr>
            </a:p>
          </p:txBody>
        </p:sp>
        <p:sp>
          <p:nvSpPr>
            <p:cNvPr id="15" name="pole tekstowe 14"/>
            <p:cNvSpPr txBox="1"/>
            <p:nvPr/>
          </p:nvSpPr>
          <p:spPr>
            <a:xfrm>
              <a:off x="2000232" y="2518942"/>
              <a:ext cx="1428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latin typeface="Calibri" pitchFamily="34" charset="0"/>
                </a:rPr>
                <a:t>Wykształcenie</a:t>
              </a:r>
              <a:endParaRPr lang="pl-PL" sz="1600" b="1" dirty="0">
                <a:latin typeface="Calibri" pitchFamily="34" charset="0"/>
              </a:endParaRPr>
            </a:p>
          </p:txBody>
        </p:sp>
        <p:sp>
          <p:nvSpPr>
            <p:cNvPr id="16" name="pole tekstowe 15"/>
            <p:cNvSpPr txBox="1"/>
            <p:nvPr/>
          </p:nvSpPr>
          <p:spPr>
            <a:xfrm>
              <a:off x="1928794" y="1590248"/>
              <a:ext cx="30003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latin typeface="Calibri" pitchFamily="34" charset="0"/>
                </a:rPr>
                <a:t>Przeciętna długość trwania życia</a:t>
              </a:r>
              <a:endParaRPr lang="pl-PL" sz="1600" b="1" dirty="0">
                <a:latin typeface="Calibri" pitchFamily="34" charset="0"/>
              </a:endParaRPr>
            </a:p>
          </p:txBody>
        </p:sp>
        <p:sp>
          <p:nvSpPr>
            <p:cNvPr id="17" name="pole tekstowe 16"/>
            <p:cNvSpPr txBox="1"/>
            <p:nvPr/>
          </p:nvSpPr>
          <p:spPr>
            <a:xfrm>
              <a:off x="2000232" y="2947570"/>
              <a:ext cx="19288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600" b="1" dirty="0" smtClean="0">
                  <a:latin typeface="Calibri" pitchFamily="34" charset="0"/>
                </a:rPr>
                <a:t>Stan cywilny prawny</a:t>
              </a:r>
              <a:endParaRPr lang="pl-PL" sz="1600" b="1" dirty="0">
                <a:latin typeface="Calibri" pitchFamily="34" charset="0"/>
              </a:endParaRPr>
            </a:p>
          </p:txBody>
        </p:sp>
        <p:grpSp>
          <p:nvGrpSpPr>
            <p:cNvPr id="21" name="Grupa 20"/>
            <p:cNvGrpSpPr/>
            <p:nvPr/>
          </p:nvGrpSpPr>
          <p:grpSpPr>
            <a:xfrm>
              <a:off x="5143504" y="2000240"/>
              <a:ext cx="834794" cy="338554"/>
              <a:chOff x="4786314" y="1656730"/>
              <a:chExt cx="834794" cy="338554"/>
            </a:xfrm>
          </p:grpSpPr>
          <p:sp>
            <p:nvSpPr>
              <p:cNvPr id="22" name="Prostokąt zaokrąglony 21"/>
              <p:cNvSpPr/>
              <p:nvPr/>
            </p:nvSpPr>
            <p:spPr>
              <a:xfrm>
                <a:off x="4786314" y="1714488"/>
                <a:ext cx="834794" cy="227994"/>
              </a:xfrm>
              <a:prstGeom prst="roundRect">
                <a:avLst/>
              </a:prstGeom>
              <a:solidFill>
                <a:srgbClr val="0078D2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3" name="pole tekstowe 22"/>
              <p:cNvSpPr txBox="1"/>
              <p:nvPr/>
            </p:nvSpPr>
            <p:spPr>
              <a:xfrm>
                <a:off x="4786314" y="1656730"/>
                <a:ext cx="8347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40,5 lat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27" name="Grupa 26"/>
            <p:cNvGrpSpPr/>
            <p:nvPr/>
          </p:nvGrpSpPr>
          <p:grpSpPr>
            <a:xfrm>
              <a:off x="5143504" y="3947702"/>
              <a:ext cx="850184" cy="338554"/>
              <a:chOff x="4770924" y="1656730"/>
              <a:chExt cx="850184" cy="338554"/>
            </a:xfrm>
          </p:grpSpPr>
          <p:sp>
            <p:nvSpPr>
              <p:cNvPr id="28" name="Prostokąt zaokrąglony 27"/>
              <p:cNvSpPr/>
              <p:nvPr/>
            </p:nvSpPr>
            <p:spPr>
              <a:xfrm>
                <a:off x="4786314" y="1714488"/>
                <a:ext cx="834794" cy="227994"/>
              </a:xfrm>
              <a:prstGeom prst="roundRect">
                <a:avLst/>
              </a:prstGeom>
              <a:solidFill>
                <a:srgbClr val="0069B8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9" name="pole tekstowe 28"/>
              <p:cNvSpPr txBox="1"/>
              <p:nvPr/>
            </p:nvSpPr>
            <p:spPr>
              <a:xfrm>
                <a:off x="4770924" y="1656730"/>
                <a:ext cx="8347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29,8 lat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30" name="Grupa 29"/>
            <p:cNvGrpSpPr/>
            <p:nvPr/>
          </p:nvGrpSpPr>
          <p:grpSpPr>
            <a:xfrm>
              <a:off x="5158894" y="1571612"/>
              <a:ext cx="841866" cy="338554"/>
              <a:chOff x="4786314" y="1656730"/>
              <a:chExt cx="841866" cy="338554"/>
            </a:xfrm>
          </p:grpSpPr>
          <p:sp>
            <p:nvSpPr>
              <p:cNvPr id="31" name="Prostokąt zaokrąglony 30"/>
              <p:cNvSpPr/>
              <p:nvPr/>
            </p:nvSpPr>
            <p:spPr>
              <a:xfrm>
                <a:off x="4786314" y="1714488"/>
                <a:ext cx="834794" cy="227994"/>
              </a:xfrm>
              <a:prstGeom prst="roundRect">
                <a:avLst/>
              </a:prstGeom>
              <a:solidFill>
                <a:srgbClr val="004A82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2" name="pole tekstowe 31"/>
              <p:cNvSpPr txBox="1"/>
              <p:nvPr/>
            </p:nvSpPr>
            <p:spPr>
              <a:xfrm>
                <a:off x="4793386" y="1656730"/>
                <a:ext cx="8347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81,6 lat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33" name="Grupa 32"/>
            <p:cNvGrpSpPr/>
            <p:nvPr/>
          </p:nvGrpSpPr>
          <p:grpSpPr>
            <a:xfrm>
              <a:off x="5572132" y="2466140"/>
              <a:ext cx="857256" cy="338554"/>
              <a:chOff x="4786314" y="1656730"/>
              <a:chExt cx="857256" cy="338554"/>
            </a:xfrm>
          </p:grpSpPr>
          <p:sp>
            <p:nvSpPr>
              <p:cNvPr id="34" name="Prostokąt zaokrąglony 33"/>
              <p:cNvSpPr/>
              <p:nvPr/>
            </p:nvSpPr>
            <p:spPr>
              <a:xfrm>
                <a:off x="4786314" y="1714488"/>
                <a:ext cx="834794" cy="227994"/>
              </a:xfrm>
              <a:prstGeom prst="roundRect">
                <a:avLst/>
              </a:prstGeom>
              <a:solidFill>
                <a:srgbClr val="00407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5" name="pole tekstowe 34"/>
              <p:cNvSpPr txBox="1"/>
              <p:nvPr/>
            </p:nvSpPr>
            <p:spPr>
              <a:xfrm>
                <a:off x="4808776" y="1656730"/>
                <a:ext cx="8347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25,9%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36" name="pole tekstowe 35"/>
            <p:cNvSpPr txBox="1"/>
            <p:nvPr/>
          </p:nvSpPr>
          <p:spPr>
            <a:xfrm>
              <a:off x="6074095" y="1142984"/>
              <a:ext cx="16269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dirty="0" smtClean="0">
                  <a:latin typeface="Calibri" pitchFamily="34" charset="0"/>
                </a:rPr>
                <a:t>na 100 mężczyzn</a:t>
              </a:r>
              <a:endParaRPr lang="pl-PL" sz="1600" dirty="0">
                <a:latin typeface="Calibri" pitchFamily="34" charset="0"/>
              </a:endParaRPr>
            </a:p>
          </p:txBody>
        </p:sp>
        <p:sp>
          <p:nvSpPr>
            <p:cNvPr id="37" name="pole tekstowe 36"/>
            <p:cNvSpPr txBox="1"/>
            <p:nvPr/>
          </p:nvSpPr>
          <p:spPr>
            <a:xfrm>
              <a:off x="4572000" y="2466140"/>
              <a:ext cx="1071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dirty="0" smtClean="0">
                  <a:latin typeface="Calibri" pitchFamily="34" charset="0"/>
                </a:rPr>
                <a:t>wyższe</a:t>
              </a:r>
              <a:endParaRPr lang="pl-PL" sz="1600" dirty="0">
                <a:latin typeface="Calibri" pitchFamily="34" charset="0"/>
              </a:endParaRPr>
            </a:p>
          </p:txBody>
        </p:sp>
        <p:grpSp>
          <p:nvGrpSpPr>
            <p:cNvPr id="47" name="Grupa 46"/>
            <p:cNvGrpSpPr/>
            <p:nvPr/>
          </p:nvGrpSpPr>
          <p:grpSpPr>
            <a:xfrm>
              <a:off x="5572132" y="2947570"/>
              <a:ext cx="857256" cy="338554"/>
              <a:chOff x="4786314" y="1656730"/>
              <a:chExt cx="857256" cy="338554"/>
            </a:xfrm>
          </p:grpSpPr>
          <p:sp>
            <p:nvSpPr>
              <p:cNvPr id="48" name="Prostokąt zaokrąglony 47"/>
              <p:cNvSpPr/>
              <p:nvPr/>
            </p:nvSpPr>
            <p:spPr>
              <a:xfrm>
                <a:off x="4786314" y="1714488"/>
                <a:ext cx="834794" cy="227994"/>
              </a:xfrm>
              <a:prstGeom prst="roundRect">
                <a:avLst/>
              </a:prstGeom>
              <a:solidFill>
                <a:srgbClr val="002B4C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9" name="pole tekstowe 48"/>
              <p:cNvSpPr txBox="1"/>
              <p:nvPr/>
            </p:nvSpPr>
            <p:spPr>
              <a:xfrm>
                <a:off x="4808776" y="1656730"/>
                <a:ext cx="8347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52,5%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50" name="pole tekstowe 49"/>
            <p:cNvSpPr txBox="1"/>
            <p:nvPr/>
          </p:nvSpPr>
          <p:spPr>
            <a:xfrm>
              <a:off x="4572000" y="2947570"/>
              <a:ext cx="1071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dirty="0" smtClean="0">
                  <a:latin typeface="Calibri" pitchFamily="34" charset="0"/>
                </a:rPr>
                <a:t>zamężna</a:t>
              </a:r>
              <a:endParaRPr lang="pl-PL" sz="1600" dirty="0">
                <a:latin typeface="Calibri" pitchFamily="34" charset="0"/>
              </a:endParaRPr>
            </a:p>
          </p:txBody>
        </p:sp>
        <p:sp>
          <p:nvSpPr>
            <p:cNvPr id="90" name="pole tekstowe 89"/>
            <p:cNvSpPr txBox="1"/>
            <p:nvPr/>
          </p:nvSpPr>
          <p:spPr>
            <a:xfrm>
              <a:off x="2007642" y="3447636"/>
              <a:ext cx="26357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latin typeface="Calibri" pitchFamily="34" charset="0"/>
                </a:rPr>
                <a:t>Środkowy wiek nowożeńców</a:t>
              </a:r>
              <a:endParaRPr lang="pl-PL" sz="1600" b="1" dirty="0">
                <a:latin typeface="Calibri" pitchFamily="34" charset="0"/>
              </a:endParaRPr>
            </a:p>
          </p:txBody>
        </p:sp>
        <p:grpSp>
          <p:nvGrpSpPr>
            <p:cNvPr id="91" name="Grupa 90"/>
            <p:cNvGrpSpPr/>
            <p:nvPr/>
          </p:nvGrpSpPr>
          <p:grpSpPr>
            <a:xfrm>
              <a:off x="5143504" y="3429000"/>
              <a:ext cx="841866" cy="338554"/>
              <a:chOff x="4786314" y="1656730"/>
              <a:chExt cx="841866" cy="338554"/>
            </a:xfrm>
          </p:grpSpPr>
          <p:sp>
            <p:nvSpPr>
              <p:cNvPr id="92" name="Prostokąt zaokrąglony 91"/>
              <p:cNvSpPr/>
              <p:nvPr/>
            </p:nvSpPr>
            <p:spPr>
              <a:xfrm>
                <a:off x="4786314" y="1714488"/>
                <a:ext cx="834794" cy="227994"/>
              </a:xfrm>
              <a:prstGeom prst="roundRect">
                <a:avLst/>
              </a:prstGeom>
              <a:solidFill>
                <a:srgbClr val="005A9E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ole tekstowe 92"/>
              <p:cNvSpPr txBox="1"/>
              <p:nvPr/>
            </p:nvSpPr>
            <p:spPr>
              <a:xfrm>
                <a:off x="4793386" y="1656730"/>
                <a:ext cx="8347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26,6 lat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</p:grpSp>
      <p:grpSp>
        <p:nvGrpSpPr>
          <p:cNvPr id="98" name="Grupa 97"/>
          <p:cNvGrpSpPr/>
          <p:nvPr/>
        </p:nvGrpSpPr>
        <p:grpSpPr>
          <a:xfrm>
            <a:off x="6146306" y="1173761"/>
            <a:ext cx="2640536" cy="3081718"/>
            <a:chOff x="6146306" y="1173761"/>
            <a:chExt cx="2640536" cy="3081718"/>
          </a:xfrm>
        </p:grpSpPr>
        <p:grpSp>
          <p:nvGrpSpPr>
            <p:cNvPr id="52" name="Grupa 51"/>
            <p:cNvGrpSpPr/>
            <p:nvPr/>
          </p:nvGrpSpPr>
          <p:grpSpPr>
            <a:xfrm>
              <a:off x="6161696" y="2000240"/>
              <a:ext cx="967076" cy="307777"/>
              <a:chOff x="7000892" y="2906909"/>
              <a:chExt cx="967076" cy="307777"/>
            </a:xfrm>
          </p:grpSpPr>
          <p:sp>
            <p:nvSpPr>
              <p:cNvPr id="53" name="pole tekstowe 52"/>
              <p:cNvSpPr txBox="1"/>
              <p:nvPr/>
            </p:nvSpPr>
            <p:spPr>
              <a:xfrm>
                <a:off x="7143768" y="2906909"/>
                <a:ext cx="8242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1,1 lat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4" name="Strzałka w górę 53"/>
              <p:cNvSpPr/>
              <p:nvPr/>
            </p:nvSpPr>
            <p:spPr>
              <a:xfrm>
                <a:off x="7000892" y="2950959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5" name="Grupa 54"/>
            <p:cNvGrpSpPr/>
            <p:nvPr/>
          </p:nvGrpSpPr>
          <p:grpSpPr>
            <a:xfrm>
              <a:off x="6574399" y="2947570"/>
              <a:ext cx="1390688" cy="307777"/>
              <a:chOff x="6429388" y="1785926"/>
              <a:chExt cx="1390688" cy="307777"/>
            </a:xfrm>
          </p:grpSpPr>
          <p:sp>
            <p:nvSpPr>
              <p:cNvPr id="56" name="pole tekstowe 55"/>
              <p:cNvSpPr txBox="1"/>
              <p:nvPr/>
            </p:nvSpPr>
            <p:spPr>
              <a:xfrm>
                <a:off x="6587623" y="1785926"/>
                <a:ext cx="123245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70C0"/>
                    </a:solidFill>
                    <a:latin typeface="Calibri" pitchFamily="34" charset="0"/>
                  </a:rPr>
                  <a:t>o  1,5 p. proc. </a:t>
                </a:r>
                <a:endParaRPr lang="pl-PL" sz="1400" b="1" dirty="0">
                  <a:solidFill>
                    <a:srgbClr val="0070C0"/>
                  </a:solidFill>
                  <a:latin typeface="Calibri" pitchFamily="34" charset="0"/>
                </a:endParaRPr>
              </a:p>
            </p:txBody>
          </p:sp>
          <p:sp>
            <p:nvSpPr>
              <p:cNvPr id="57" name="Strzałka w dół 56"/>
              <p:cNvSpPr/>
              <p:nvPr/>
            </p:nvSpPr>
            <p:spPr>
              <a:xfrm>
                <a:off x="6429388" y="1857364"/>
                <a:ext cx="142876" cy="214314"/>
              </a:xfrm>
              <a:prstGeom prst="downArrow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8" name="Grupa 57"/>
            <p:cNvGrpSpPr/>
            <p:nvPr/>
          </p:nvGrpSpPr>
          <p:grpSpPr>
            <a:xfrm>
              <a:off x="7701079" y="1173761"/>
              <a:ext cx="1085763" cy="307777"/>
              <a:chOff x="7629641" y="1357298"/>
              <a:chExt cx="1085763" cy="307777"/>
            </a:xfrm>
          </p:grpSpPr>
          <p:sp>
            <p:nvSpPr>
              <p:cNvPr id="59" name="pole tekstowe 58"/>
              <p:cNvSpPr txBox="1"/>
              <p:nvPr/>
            </p:nvSpPr>
            <p:spPr>
              <a:xfrm>
                <a:off x="7772517" y="1357298"/>
                <a:ext cx="9428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1 osobę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0" name="Strzałka w górę 59"/>
              <p:cNvSpPr/>
              <p:nvPr/>
            </p:nvSpPr>
            <p:spPr>
              <a:xfrm>
                <a:off x="7629641" y="1379323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5" name="Grupa 64"/>
            <p:cNvGrpSpPr/>
            <p:nvPr/>
          </p:nvGrpSpPr>
          <p:grpSpPr>
            <a:xfrm>
              <a:off x="6161696" y="3947702"/>
              <a:ext cx="1053510" cy="307777"/>
              <a:chOff x="7000892" y="2906909"/>
              <a:chExt cx="1053510" cy="307777"/>
            </a:xfrm>
          </p:grpSpPr>
          <p:sp>
            <p:nvSpPr>
              <p:cNvPr id="66" name="pole tekstowe 65"/>
              <p:cNvSpPr txBox="1"/>
              <p:nvPr/>
            </p:nvSpPr>
            <p:spPr>
              <a:xfrm>
                <a:off x="7143768" y="2906909"/>
                <a:ext cx="9106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2,7 lata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7" name="Strzałka w górę 66"/>
              <p:cNvSpPr/>
              <p:nvPr/>
            </p:nvSpPr>
            <p:spPr>
              <a:xfrm>
                <a:off x="7000892" y="2950959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8" name="Grupa 67"/>
            <p:cNvGrpSpPr/>
            <p:nvPr/>
          </p:nvGrpSpPr>
          <p:grpSpPr>
            <a:xfrm>
              <a:off x="6161696" y="1571612"/>
              <a:ext cx="1053510" cy="307777"/>
              <a:chOff x="7000892" y="2906909"/>
              <a:chExt cx="1053510" cy="307777"/>
            </a:xfrm>
          </p:grpSpPr>
          <p:sp>
            <p:nvSpPr>
              <p:cNvPr id="69" name="pole tekstowe 68"/>
              <p:cNvSpPr txBox="1"/>
              <p:nvPr/>
            </p:nvSpPr>
            <p:spPr>
              <a:xfrm>
                <a:off x="7143768" y="2906909"/>
                <a:ext cx="9106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2,3 lata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0" name="Strzałka w górę 69"/>
              <p:cNvSpPr/>
              <p:nvPr/>
            </p:nvSpPr>
            <p:spPr>
              <a:xfrm>
                <a:off x="7000892" y="2950959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1" name="Grupa 70"/>
            <p:cNvGrpSpPr/>
            <p:nvPr/>
          </p:nvGrpSpPr>
          <p:grpSpPr>
            <a:xfrm>
              <a:off x="6574399" y="2496917"/>
              <a:ext cx="1426625" cy="307777"/>
              <a:chOff x="7000892" y="2906909"/>
              <a:chExt cx="1426625" cy="307777"/>
            </a:xfrm>
          </p:grpSpPr>
          <p:sp>
            <p:nvSpPr>
              <p:cNvPr id="72" name="pole tekstowe 71"/>
              <p:cNvSpPr txBox="1"/>
              <p:nvPr/>
            </p:nvSpPr>
            <p:spPr>
              <a:xfrm>
                <a:off x="7143768" y="2906909"/>
                <a:ext cx="128374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11,7 p. proc.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3" name="Strzałka w górę 72"/>
              <p:cNvSpPr/>
              <p:nvPr/>
            </p:nvSpPr>
            <p:spPr>
              <a:xfrm>
                <a:off x="7000892" y="2950959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94" name="Grupa 93"/>
            <p:cNvGrpSpPr/>
            <p:nvPr/>
          </p:nvGrpSpPr>
          <p:grpSpPr>
            <a:xfrm>
              <a:off x="6146306" y="3429000"/>
              <a:ext cx="967076" cy="307777"/>
              <a:chOff x="7000892" y="2906909"/>
              <a:chExt cx="967076" cy="307777"/>
            </a:xfrm>
          </p:grpSpPr>
          <p:sp>
            <p:nvSpPr>
              <p:cNvPr id="95" name="pole tekstowe 94"/>
              <p:cNvSpPr txBox="1"/>
              <p:nvPr/>
            </p:nvSpPr>
            <p:spPr>
              <a:xfrm>
                <a:off x="7143768" y="2906909"/>
                <a:ext cx="8242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2,1 lat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96" name="Strzałka w górę 95"/>
              <p:cNvSpPr/>
              <p:nvPr/>
            </p:nvSpPr>
            <p:spPr>
              <a:xfrm>
                <a:off x="7000892" y="2950959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Obraz 88" descr="Mężczyzna.wmf"/>
          <p:cNvPicPr>
            <a:picLocks noChangeAspect="1"/>
          </p:cNvPicPr>
          <p:nvPr/>
        </p:nvPicPr>
        <p:blipFill>
          <a:blip r:embed="rId2" cstate="print">
            <a:lum bright="58000" contrast="-100000"/>
          </a:blip>
          <a:stretch>
            <a:fillRect/>
          </a:stretch>
        </p:blipFill>
        <p:spPr>
          <a:xfrm flipH="1">
            <a:off x="8001024" y="3068421"/>
            <a:ext cx="919636" cy="2375387"/>
          </a:xfrm>
          <a:prstGeom prst="rect">
            <a:avLst/>
          </a:prstGeom>
        </p:spPr>
      </p:pic>
      <p:sp>
        <p:nvSpPr>
          <p:cNvPr id="4" name="Symbol zastępczy zawartości 2"/>
          <p:cNvSpPr txBox="1">
            <a:spLocks/>
          </p:cNvSpPr>
          <p:nvPr/>
        </p:nvSpPr>
        <p:spPr>
          <a:xfrm>
            <a:off x="5072067" y="0"/>
            <a:ext cx="4071934" cy="285728"/>
          </a:xfrm>
          <a:prstGeom prst="rect">
            <a:avLst/>
          </a:prstGeom>
          <a:solidFill>
            <a:srgbClr val="002060">
              <a:alpha val="74000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>
            <a:normAutofit fontScale="9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</a:rPr>
              <a:t>Portret mieszkańca Mazowsza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571472" y="619764"/>
            <a:ext cx="55130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PORTRET MIESZKAŃCA MAZOWSZA</a:t>
            </a:r>
            <a:endParaRPr lang="pl-PL" sz="2800" b="1" dirty="0">
              <a:solidFill>
                <a:srgbClr val="002776"/>
              </a:solidFill>
            </a:endParaRPr>
          </a:p>
        </p:txBody>
      </p:sp>
      <p:grpSp>
        <p:nvGrpSpPr>
          <p:cNvPr id="84" name="Grupa 83"/>
          <p:cNvGrpSpPr/>
          <p:nvPr/>
        </p:nvGrpSpPr>
        <p:grpSpPr>
          <a:xfrm>
            <a:off x="2000232" y="4304892"/>
            <a:ext cx="4214842" cy="338554"/>
            <a:chOff x="2000232" y="4304892"/>
            <a:chExt cx="4214842" cy="338554"/>
          </a:xfrm>
        </p:grpSpPr>
        <p:sp>
          <p:nvSpPr>
            <p:cNvPr id="134" name="pole tekstowe 133"/>
            <p:cNvSpPr txBox="1"/>
            <p:nvPr/>
          </p:nvSpPr>
          <p:spPr>
            <a:xfrm>
              <a:off x="2000232" y="4304892"/>
              <a:ext cx="22145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latin typeface="Calibri" pitchFamily="34" charset="0"/>
                </a:rPr>
                <a:t>Wskaźnik zatrudnienia</a:t>
              </a:r>
              <a:endParaRPr lang="pl-PL" sz="1600" b="1" dirty="0">
                <a:latin typeface="Calibri" pitchFamily="34" charset="0"/>
              </a:endParaRPr>
            </a:p>
          </p:txBody>
        </p:sp>
        <p:grpSp>
          <p:nvGrpSpPr>
            <p:cNvPr id="157" name="Grupa 156"/>
            <p:cNvGrpSpPr/>
            <p:nvPr/>
          </p:nvGrpSpPr>
          <p:grpSpPr>
            <a:xfrm>
              <a:off x="5451718" y="4304892"/>
              <a:ext cx="763356" cy="338554"/>
              <a:chOff x="4786314" y="1656730"/>
              <a:chExt cx="763356" cy="338554"/>
            </a:xfrm>
          </p:grpSpPr>
          <p:sp>
            <p:nvSpPr>
              <p:cNvPr id="158" name="Prostokąt zaokrąglony 157"/>
              <p:cNvSpPr/>
              <p:nvPr/>
            </p:nvSpPr>
            <p:spPr>
              <a:xfrm>
                <a:off x="4786314" y="1714488"/>
                <a:ext cx="714380" cy="227994"/>
              </a:xfrm>
              <a:prstGeom prst="roundRect">
                <a:avLst/>
              </a:prstGeom>
              <a:solidFill>
                <a:srgbClr val="4F7921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59" name="pole tekstowe 158"/>
              <p:cNvSpPr txBox="1"/>
              <p:nvPr/>
            </p:nvSpPr>
            <p:spPr>
              <a:xfrm>
                <a:off x="4786314" y="1656730"/>
                <a:ext cx="7633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63,2%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</p:grpSp>
      <p:grpSp>
        <p:nvGrpSpPr>
          <p:cNvPr id="82" name="Grupa 81"/>
          <p:cNvGrpSpPr/>
          <p:nvPr/>
        </p:nvGrpSpPr>
        <p:grpSpPr>
          <a:xfrm>
            <a:off x="1928794" y="1263835"/>
            <a:ext cx="5572164" cy="2808107"/>
            <a:chOff x="1928794" y="1263835"/>
            <a:chExt cx="5572164" cy="2808107"/>
          </a:xfrm>
        </p:grpSpPr>
        <p:sp>
          <p:nvSpPr>
            <p:cNvPr id="86" name="pole tekstowe 85"/>
            <p:cNvSpPr txBox="1"/>
            <p:nvPr/>
          </p:nvSpPr>
          <p:spPr>
            <a:xfrm>
              <a:off x="2000232" y="1263835"/>
              <a:ext cx="22124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b="1" dirty="0" smtClean="0">
                  <a:latin typeface="Calibri" pitchFamily="34" charset="0"/>
                </a:rPr>
                <a:t>Wskaźnik maskulinizacji</a:t>
              </a:r>
              <a:endParaRPr lang="pl-PL" sz="1600" b="1" dirty="0">
                <a:latin typeface="Calibri" pitchFamily="34" charset="0"/>
              </a:endParaRPr>
            </a:p>
          </p:txBody>
        </p:sp>
        <p:sp>
          <p:nvSpPr>
            <p:cNvPr id="125" name="pole tekstowe 124"/>
            <p:cNvSpPr txBox="1"/>
            <p:nvPr/>
          </p:nvSpPr>
          <p:spPr>
            <a:xfrm>
              <a:off x="2000232" y="3733388"/>
              <a:ext cx="27072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latin typeface="Calibri" pitchFamily="34" charset="0"/>
                </a:rPr>
                <a:t>Środkowy wiek nowożeńców</a:t>
              </a:r>
              <a:endParaRPr lang="pl-PL" sz="1600" b="1" dirty="0">
                <a:latin typeface="Calibri" pitchFamily="34" charset="0"/>
              </a:endParaRPr>
            </a:p>
          </p:txBody>
        </p:sp>
        <p:sp>
          <p:nvSpPr>
            <p:cNvPr id="126" name="pole tekstowe 125"/>
            <p:cNvSpPr txBox="1"/>
            <p:nvPr/>
          </p:nvSpPr>
          <p:spPr>
            <a:xfrm>
              <a:off x="2000232" y="2214554"/>
              <a:ext cx="15716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latin typeface="Calibri" pitchFamily="34" charset="0"/>
                </a:rPr>
                <a:t>Mediana wieku</a:t>
              </a:r>
              <a:endParaRPr lang="pl-PL" sz="1600" b="1" dirty="0">
                <a:latin typeface="Calibri" pitchFamily="34" charset="0"/>
              </a:endParaRPr>
            </a:p>
          </p:txBody>
        </p:sp>
        <p:grpSp>
          <p:nvGrpSpPr>
            <p:cNvPr id="127" name="Grupa 126"/>
            <p:cNvGrpSpPr/>
            <p:nvPr/>
          </p:nvGrpSpPr>
          <p:grpSpPr>
            <a:xfrm>
              <a:off x="4898393" y="1263835"/>
              <a:ext cx="1357322" cy="338554"/>
              <a:chOff x="4570803" y="1656730"/>
              <a:chExt cx="1357322" cy="338554"/>
            </a:xfrm>
          </p:grpSpPr>
          <p:sp>
            <p:nvSpPr>
              <p:cNvPr id="128" name="Prostokąt zaokrąglony 127"/>
              <p:cNvSpPr/>
              <p:nvPr/>
            </p:nvSpPr>
            <p:spPr>
              <a:xfrm>
                <a:off x="4642241" y="1714488"/>
                <a:ext cx="1200253" cy="227994"/>
              </a:xfrm>
              <a:prstGeom prst="roundRect">
                <a:avLst/>
              </a:prstGeom>
              <a:solidFill>
                <a:srgbClr val="1D9EFF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29" name="pole tekstowe 128"/>
              <p:cNvSpPr txBox="1"/>
              <p:nvPr/>
            </p:nvSpPr>
            <p:spPr>
              <a:xfrm>
                <a:off x="4570803" y="1656730"/>
                <a:ext cx="13573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92 mężczyzn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131" name="pole tekstowe 130"/>
            <p:cNvSpPr txBox="1"/>
            <p:nvPr/>
          </p:nvSpPr>
          <p:spPr>
            <a:xfrm>
              <a:off x="2000232" y="2733256"/>
              <a:ext cx="15001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latin typeface="Calibri" pitchFamily="34" charset="0"/>
                </a:rPr>
                <a:t>Wykształcenie</a:t>
              </a:r>
              <a:endParaRPr lang="pl-PL" sz="1600" b="1" dirty="0">
                <a:latin typeface="Calibri" pitchFamily="34" charset="0"/>
              </a:endParaRPr>
            </a:p>
          </p:txBody>
        </p:sp>
        <p:sp>
          <p:nvSpPr>
            <p:cNvPr id="132" name="pole tekstowe 131"/>
            <p:cNvSpPr txBox="1"/>
            <p:nvPr/>
          </p:nvSpPr>
          <p:spPr>
            <a:xfrm>
              <a:off x="1928794" y="1733124"/>
              <a:ext cx="30718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latin typeface="Calibri" pitchFamily="34" charset="0"/>
                </a:rPr>
                <a:t>Przeciętna długość trwania życia</a:t>
              </a:r>
              <a:endParaRPr lang="pl-PL" sz="1600" b="1" dirty="0">
                <a:latin typeface="Calibri" pitchFamily="34" charset="0"/>
              </a:endParaRPr>
            </a:p>
          </p:txBody>
        </p:sp>
        <p:sp>
          <p:nvSpPr>
            <p:cNvPr id="133" name="pole tekstowe 132"/>
            <p:cNvSpPr txBox="1"/>
            <p:nvPr/>
          </p:nvSpPr>
          <p:spPr>
            <a:xfrm>
              <a:off x="2000232" y="3233322"/>
              <a:ext cx="20002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latin typeface="Calibri" pitchFamily="34" charset="0"/>
                </a:rPr>
                <a:t>Stan cywilny prawny</a:t>
              </a:r>
              <a:endParaRPr lang="pl-PL" sz="1600" b="1" dirty="0">
                <a:latin typeface="Calibri" pitchFamily="34" charset="0"/>
              </a:endParaRPr>
            </a:p>
          </p:txBody>
        </p:sp>
        <p:grpSp>
          <p:nvGrpSpPr>
            <p:cNvPr id="137" name="Grupa 136"/>
            <p:cNvGrpSpPr/>
            <p:nvPr/>
          </p:nvGrpSpPr>
          <p:grpSpPr>
            <a:xfrm>
              <a:off x="5357818" y="2233190"/>
              <a:ext cx="834794" cy="338554"/>
              <a:chOff x="4786314" y="1656730"/>
              <a:chExt cx="834794" cy="338554"/>
            </a:xfrm>
          </p:grpSpPr>
          <p:sp>
            <p:nvSpPr>
              <p:cNvPr id="138" name="Prostokąt zaokrąglony 137"/>
              <p:cNvSpPr/>
              <p:nvPr/>
            </p:nvSpPr>
            <p:spPr>
              <a:xfrm>
                <a:off x="4786314" y="1714488"/>
                <a:ext cx="834794" cy="227994"/>
              </a:xfrm>
              <a:prstGeom prst="roundRect">
                <a:avLst/>
              </a:prstGeom>
              <a:solidFill>
                <a:srgbClr val="0078D2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39" name="pole tekstowe 138"/>
              <p:cNvSpPr txBox="1"/>
              <p:nvPr/>
            </p:nvSpPr>
            <p:spPr>
              <a:xfrm>
                <a:off x="4786314" y="1656730"/>
                <a:ext cx="8347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37,0 lat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40" name="Grupa 139"/>
            <p:cNvGrpSpPr/>
            <p:nvPr/>
          </p:nvGrpSpPr>
          <p:grpSpPr>
            <a:xfrm>
              <a:off x="5357818" y="3733388"/>
              <a:ext cx="841866" cy="338554"/>
              <a:chOff x="4786314" y="1656730"/>
              <a:chExt cx="841866" cy="338554"/>
            </a:xfrm>
          </p:grpSpPr>
          <p:sp>
            <p:nvSpPr>
              <p:cNvPr id="141" name="Prostokąt zaokrąglony 140"/>
              <p:cNvSpPr/>
              <p:nvPr/>
            </p:nvSpPr>
            <p:spPr>
              <a:xfrm>
                <a:off x="4786314" y="1714488"/>
                <a:ext cx="834794" cy="227994"/>
              </a:xfrm>
              <a:prstGeom prst="roundRect">
                <a:avLst/>
              </a:prstGeom>
              <a:solidFill>
                <a:srgbClr val="005A9E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42" name="pole tekstowe 141"/>
              <p:cNvSpPr txBox="1"/>
              <p:nvPr/>
            </p:nvSpPr>
            <p:spPr>
              <a:xfrm>
                <a:off x="4793386" y="1656730"/>
                <a:ext cx="8347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28,6 lat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46" name="Grupa 145"/>
            <p:cNvGrpSpPr/>
            <p:nvPr/>
          </p:nvGrpSpPr>
          <p:grpSpPr>
            <a:xfrm>
              <a:off x="5308842" y="1733124"/>
              <a:ext cx="977670" cy="338554"/>
              <a:chOff x="4721948" y="1656730"/>
              <a:chExt cx="977670" cy="338554"/>
            </a:xfrm>
          </p:grpSpPr>
          <p:sp>
            <p:nvSpPr>
              <p:cNvPr id="147" name="Prostokąt zaokrąglony 146"/>
              <p:cNvSpPr/>
              <p:nvPr/>
            </p:nvSpPr>
            <p:spPr>
              <a:xfrm>
                <a:off x="4786314" y="1714488"/>
                <a:ext cx="834794" cy="227994"/>
              </a:xfrm>
              <a:prstGeom prst="roundRect">
                <a:avLst/>
              </a:prstGeom>
              <a:solidFill>
                <a:srgbClr val="004A82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48" name="pole tekstowe 147"/>
              <p:cNvSpPr txBox="1"/>
              <p:nvPr/>
            </p:nvSpPr>
            <p:spPr>
              <a:xfrm>
                <a:off x="4721948" y="1656730"/>
                <a:ext cx="9776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72,7 lata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49" name="Grupa 148"/>
            <p:cNvGrpSpPr/>
            <p:nvPr/>
          </p:nvGrpSpPr>
          <p:grpSpPr>
            <a:xfrm>
              <a:off x="5786446" y="2699090"/>
              <a:ext cx="857256" cy="338554"/>
              <a:chOff x="4786314" y="1656730"/>
              <a:chExt cx="857256" cy="338554"/>
            </a:xfrm>
          </p:grpSpPr>
          <p:sp>
            <p:nvSpPr>
              <p:cNvPr id="150" name="Prostokąt zaokrąglony 149"/>
              <p:cNvSpPr/>
              <p:nvPr/>
            </p:nvSpPr>
            <p:spPr>
              <a:xfrm>
                <a:off x="4786314" y="1714488"/>
                <a:ext cx="834794" cy="227994"/>
              </a:xfrm>
              <a:prstGeom prst="roundRect">
                <a:avLst/>
              </a:prstGeom>
              <a:solidFill>
                <a:srgbClr val="00407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51" name="pole tekstowe 150"/>
              <p:cNvSpPr txBox="1"/>
              <p:nvPr/>
            </p:nvSpPr>
            <p:spPr>
              <a:xfrm>
                <a:off x="4808776" y="1656730"/>
                <a:ext cx="8347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31,5%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152" name="pole tekstowe 151"/>
            <p:cNvSpPr txBox="1"/>
            <p:nvPr/>
          </p:nvSpPr>
          <p:spPr>
            <a:xfrm>
              <a:off x="6186174" y="1263835"/>
              <a:ext cx="13147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dirty="0" smtClean="0">
                  <a:latin typeface="Calibri" pitchFamily="34" charset="0"/>
                </a:rPr>
                <a:t>na 100 kobiet</a:t>
              </a:r>
              <a:endParaRPr lang="pl-PL" sz="1600" dirty="0">
                <a:latin typeface="Calibri" pitchFamily="34" charset="0"/>
              </a:endParaRPr>
            </a:p>
          </p:txBody>
        </p:sp>
        <p:sp>
          <p:nvSpPr>
            <p:cNvPr id="153" name="pole tekstowe 152"/>
            <p:cNvSpPr txBox="1"/>
            <p:nvPr/>
          </p:nvSpPr>
          <p:spPr>
            <a:xfrm>
              <a:off x="4857752" y="2699090"/>
              <a:ext cx="9286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dirty="0" smtClean="0">
                  <a:latin typeface="Calibri" pitchFamily="34" charset="0"/>
                </a:rPr>
                <a:t>średnie</a:t>
              </a:r>
              <a:endParaRPr lang="pl-PL" sz="1600" dirty="0">
                <a:latin typeface="Calibri" pitchFamily="34" charset="0"/>
              </a:endParaRPr>
            </a:p>
          </p:txBody>
        </p:sp>
        <p:grpSp>
          <p:nvGrpSpPr>
            <p:cNvPr id="163" name="Grupa 162"/>
            <p:cNvGrpSpPr/>
            <p:nvPr/>
          </p:nvGrpSpPr>
          <p:grpSpPr>
            <a:xfrm>
              <a:off x="5824518" y="3233322"/>
              <a:ext cx="857256" cy="338554"/>
              <a:chOff x="4786314" y="1656730"/>
              <a:chExt cx="857256" cy="338554"/>
            </a:xfrm>
          </p:grpSpPr>
          <p:sp>
            <p:nvSpPr>
              <p:cNvPr id="164" name="Prostokąt zaokrąglony 163"/>
              <p:cNvSpPr/>
              <p:nvPr/>
            </p:nvSpPr>
            <p:spPr>
              <a:xfrm>
                <a:off x="4786314" y="1714488"/>
                <a:ext cx="834794" cy="227994"/>
              </a:xfrm>
              <a:prstGeom prst="roundRect">
                <a:avLst/>
              </a:prstGeom>
              <a:solidFill>
                <a:srgbClr val="002B4C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65" name="pole tekstowe 164"/>
              <p:cNvSpPr txBox="1"/>
              <p:nvPr/>
            </p:nvSpPr>
            <p:spPr>
              <a:xfrm>
                <a:off x="4808776" y="1656730"/>
                <a:ext cx="8347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58,7%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166" name="pole tekstowe 165"/>
            <p:cNvSpPr txBox="1"/>
            <p:nvPr/>
          </p:nvSpPr>
          <p:spPr>
            <a:xfrm>
              <a:off x="4824386" y="3233322"/>
              <a:ext cx="10715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dirty="0" smtClean="0">
                  <a:latin typeface="Calibri" pitchFamily="34" charset="0"/>
                </a:rPr>
                <a:t>żonaci</a:t>
              </a:r>
              <a:endParaRPr lang="pl-PL" sz="1600" dirty="0">
                <a:latin typeface="Calibri" pitchFamily="34" charset="0"/>
              </a:endParaRPr>
            </a:p>
          </p:txBody>
        </p:sp>
      </p:grpSp>
      <p:grpSp>
        <p:nvGrpSpPr>
          <p:cNvPr id="193" name="Grupa 192"/>
          <p:cNvGrpSpPr/>
          <p:nvPr/>
        </p:nvGrpSpPr>
        <p:grpSpPr>
          <a:xfrm>
            <a:off x="6451456" y="4304892"/>
            <a:ext cx="1335254" cy="307777"/>
            <a:chOff x="7000892" y="2906909"/>
            <a:chExt cx="1335254" cy="307777"/>
          </a:xfrm>
        </p:grpSpPr>
        <p:sp>
          <p:nvSpPr>
            <p:cNvPr id="194" name="pole tekstowe 193"/>
            <p:cNvSpPr txBox="1"/>
            <p:nvPr/>
          </p:nvSpPr>
          <p:spPr>
            <a:xfrm>
              <a:off x="7143768" y="2906909"/>
              <a:ext cx="11923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7,6 p. proc.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195" name="Strzałka w górę 194"/>
            <p:cNvSpPr/>
            <p:nvPr/>
          </p:nvSpPr>
          <p:spPr>
            <a:xfrm>
              <a:off x="7000892" y="2950959"/>
              <a:ext cx="142876" cy="214314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96" name="Grupa 195"/>
          <p:cNvGrpSpPr/>
          <p:nvPr/>
        </p:nvGrpSpPr>
        <p:grpSpPr>
          <a:xfrm>
            <a:off x="6858016" y="4876396"/>
            <a:ext cx="1335254" cy="307777"/>
            <a:chOff x="7000892" y="2906909"/>
            <a:chExt cx="1335254" cy="307777"/>
          </a:xfrm>
        </p:grpSpPr>
        <p:sp>
          <p:nvSpPr>
            <p:cNvPr id="197" name="pole tekstowe 196"/>
            <p:cNvSpPr txBox="1"/>
            <p:nvPr/>
          </p:nvSpPr>
          <p:spPr>
            <a:xfrm>
              <a:off x="7143768" y="2906909"/>
              <a:ext cx="11923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smtClean="0">
                  <a:solidFill>
                    <a:srgbClr val="C00000"/>
                  </a:solidFill>
                  <a:latin typeface="Calibri" pitchFamily="34" charset="0"/>
                </a:rPr>
                <a:t>o  2,3 p. proc.</a:t>
              </a:r>
              <a:endParaRPr lang="pl-PL" sz="14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198" name="Strzałka w górę 197"/>
            <p:cNvSpPr/>
            <p:nvPr/>
          </p:nvSpPr>
          <p:spPr>
            <a:xfrm>
              <a:off x="7000892" y="2950959"/>
              <a:ext cx="142876" cy="214314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88" name="Grupa 87"/>
          <p:cNvGrpSpPr/>
          <p:nvPr/>
        </p:nvGrpSpPr>
        <p:grpSpPr>
          <a:xfrm>
            <a:off x="4245110" y="5857892"/>
            <a:ext cx="3970228" cy="357190"/>
            <a:chOff x="4158522" y="5857892"/>
            <a:chExt cx="3970228" cy="357190"/>
          </a:xfrm>
        </p:grpSpPr>
        <p:sp>
          <p:nvSpPr>
            <p:cNvPr id="201" name="pole tekstowe 200"/>
            <p:cNvSpPr txBox="1"/>
            <p:nvPr/>
          </p:nvSpPr>
          <p:spPr>
            <a:xfrm>
              <a:off x="4158522" y="5876528"/>
              <a:ext cx="6992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b="1" dirty="0" smtClean="0">
                  <a:latin typeface="Calibri" pitchFamily="34" charset="0"/>
                </a:rPr>
                <a:t>64,8%</a:t>
              </a:r>
              <a:endParaRPr lang="pl-PL" sz="1600" b="1" dirty="0">
                <a:latin typeface="Calibri" pitchFamily="34" charset="0"/>
              </a:endParaRPr>
            </a:p>
          </p:txBody>
        </p:sp>
        <p:sp>
          <p:nvSpPr>
            <p:cNvPr id="203" name="pole tekstowe 202"/>
            <p:cNvSpPr txBox="1"/>
            <p:nvPr/>
          </p:nvSpPr>
          <p:spPr>
            <a:xfrm>
              <a:off x="5873034" y="5867928"/>
              <a:ext cx="6992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b="1" dirty="0" smtClean="0">
                  <a:latin typeface="Calibri" pitchFamily="34" charset="0"/>
                </a:rPr>
                <a:t>42,1%</a:t>
              </a:r>
              <a:endParaRPr lang="pl-PL" sz="1600" b="1" dirty="0">
                <a:latin typeface="Calibri" pitchFamily="34" charset="0"/>
              </a:endParaRPr>
            </a:p>
          </p:txBody>
        </p:sp>
        <p:sp>
          <p:nvSpPr>
            <p:cNvPr id="205" name="pole tekstowe 204"/>
            <p:cNvSpPr txBox="1"/>
            <p:nvPr/>
          </p:nvSpPr>
          <p:spPr>
            <a:xfrm>
              <a:off x="7429520" y="5857892"/>
              <a:ext cx="6992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b="1" dirty="0" smtClean="0">
                  <a:latin typeface="Calibri" pitchFamily="34" charset="0"/>
                </a:rPr>
                <a:t>36,7%</a:t>
              </a:r>
              <a:endParaRPr lang="pl-PL" sz="1600" b="1" dirty="0">
                <a:latin typeface="Calibri" pitchFamily="34" charset="0"/>
              </a:endParaRPr>
            </a:p>
          </p:txBody>
        </p:sp>
      </p:grpSp>
      <p:grpSp>
        <p:nvGrpSpPr>
          <p:cNvPr id="83" name="Grupa 82"/>
          <p:cNvGrpSpPr/>
          <p:nvPr/>
        </p:nvGrpSpPr>
        <p:grpSpPr>
          <a:xfrm>
            <a:off x="6447448" y="1263835"/>
            <a:ext cx="2267956" cy="2777330"/>
            <a:chOff x="6447448" y="1263835"/>
            <a:chExt cx="2267956" cy="2777330"/>
          </a:xfrm>
        </p:grpSpPr>
        <p:grpSp>
          <p:nvGrpSpPr>
            <p:cNvPr id="168" name="Grupa 167"/>
            <p:cNvGrpSpPr/>
            <p:nvPr/>
          </p:nvGrpSpPr>
          <p:grpSpPr>
            <a:xfrm>
              <a:off x="6447448" y="2233190"/>
              <a:ext cx="1053510" cy="307777"/>
              <a:chOff x="7000892" y="2906909"/>
              <a:chExt cx="1053510" cy="307777"/>
            </a:xfrm>
          </p:grpSpPr>
          <p:sp>
            <p:nvSpPr>
              <p:cNvPr id="169" name="pole tekstowe 168"/>
              <p:cNvSpPr txBox="1"/>
              <p:nvPr/>
            </p:nvSpPr>
            <p:spPr>
              <a:xfrm>
                <a:off x="7143768" y="2906909"/>
                <a:ext cx="9106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2,3 lata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70" name="Strzałka w górę 169"/>
              <p:cNvSpPr/>
              <p:nvPr/>
            </p:nvSpPr>
            <p:spPr>
              <a:xfrm>
                <a:off x="7000892" y="2950959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71" name="Grupa 170"/>
            <p:cNvGrpSpPr/>
            <p:nvPr/>
          </p:nvGrpSpPr>
          <p:grpSpPr>
            <a:xfrm>
              <a:off x="6896088" y="3233322"/>
              <a:ext cx="1390688" cy="307777"/>
              <a:chOff x="6429388" y="1785926"/>
              <a:chExt cx="1390688" cy="307777"/>
            </a:xfrm>
          </p:grpSpPr>
          <p:sp>
            <p:nvSpPr>
              <p:cNvPr id="172" name="pole tekstowe 171"/>
              <p:cNvSpPr txBox="1"/>
              <p:nvPr/>
            </p:nvSpPr>
            <p:spPr>
              <a:xfrm>
                <a:off x="6587623" y="1785926"/>
                <a:ext cx="123245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70C0"/>
                    </a:solidFill>
                    <a:latin typeface="Calibri" pitchFamily="34" charset="0"/>
                  </a:rPr>
                  <a:t>o  1,0 p. proc. </a:t>
                </a:r>
                <a:endParaRPr lang="pl-PL" sz="1400" b="1" dirty="0">
                  <a:solidFill>
                    <a:srgbClr val="0070C0"/>
                  </a:solidFill>
                  <a:latin typeface="Calibri" pitchFamily="34" charset="0"/>
                </a:endParaRPr>
              </a:p>
            </p:txBody>
          </p:sp>
          <p:sp>
            <p:nvSpPr>
              <p:cNvPr id="173" name="Strzałka w dół 172"/>
              <p:cNvSpPr/>
              <p:nvPr/>
            </p:nvSpPr>
            <p:spPr>
              <a:xfrm>
                <a:off x="6429388" y="1857364"/>
                <a:ext cx="142876" cy="214314"/>
              </a:xfrm>
              <a:prstGeom prst="downArrow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77" name="Grupa 176"/>
            <p:cNvGrpSpPr/>
            <p:nvPr/>
          </p:nvGrpSpPr>
          <p:grpSpPr>
            <a:xfrm>
              <a:off x="6469854" y="3733388"/>
              <a:ext cx="967076" cy="307777"/>
              <a:chOff x="7000892" y="2906909"/>
              <a:chExt cx="967076" cy="307777"/>
            </a:xfrm>
          </p:grpSpPr>
          <p:sp>
            <p:nvSpPr>
              <p:cNvPr id="178" name="pole tekstowe 177"/>
              <p:cNvSpPr txBox="1"/>
              <p:nvPr/>
            </p:nvSpPr>
            <p:spPr>
              <a:xfrm>
                <a:off x="7143768" y="2906909"/>
                <a:ext cx="8242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2,1 lat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79" name="Strzałka w górę 178"/>
              <p:cNvSpPr/>
              <p:nvPr/>
            </p:nvSpPr>
            <p:spPr>
              <a:xfrm>
                <a:off x="7000892" y="2950959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84" name="Grupa 183"/>
            <p:cNvGrpSpPr/>
            <p:nvPr/>
          </p:nvGrpSpPr>
          <p:grpSpPr>
            <a:xfrm>
              <a:off x="6447448" y="1733124"/>
              <a:ext cx="1053510" cy="307777"/>
              <a:chOff x="7000892" y="2906909"/>
              <a:chExt cx="1053510" cy="307777"/>
            </a:xfrm>
          </p:grpSpPr>
          <p:sp>
            <p:nvSpPr>
              <p:cNvPr id="185" name="pole tekstowe 184"/>
              <p:cNvSpPr txBox="1"/>
              <p:nvPr/>
            </p:nvSpPr>
            <p:spPr>
              <a:xfrm>
                <a:off x="7143768" y="2906909"/>
                <a:ext cx="9106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2,0 lata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86" name="Strzałka w górę 185"/>
              <p:cNvSpPr/>
              <p:nvPr/>
            </p:nvSpPr>
            <p:spPr>
              <a:xfrm>
                <a:off x="7000892" y="2950959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87" name="Grupa 186"/>
            <p:cNvGrpSpPr/>
            <p:nvPr/>
          </p:nvGrpSpPr>
          <p:grpSpPr>
            <a:xfrm>
              <a:off x="6858016" y="2729867"/>
              <a:ext cx="1335254" cy="307777"/>
              <a:chOff x="7000892" y="2906909"/>
              <a:chExt cx="1335254" cy="307777"/>
            </a:xfrm>
          </p:grpSpPr>
          <p:sp>
            <p:nvSpPr>
              <p:cNvPr id="188" name="pole tekstowe 187"/>
              <p:cNvSpPr txBox="1"/>
              <p:nvPr/>
            </p:nvSpPr>
            <p:spPr>
              <a:xfrm>
                <a:off x="7143768" y="2906909"/>
                <a:ext cx="11923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1,1 p. proc.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89" name="Strzałka w górę 188"/>
              <p:cNvSpPr/>
              <p:nvPr/>
            </p:nvSpPr>
            <p:spPr>
              <a:xfrm>
                <a:off x="7000892" y="2950959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90" name="Grupa 89"/>
            <p:cNvGrpSpPr/>
            <p:nvPr/>
          </p:nvGrpSpPr>
          <p:grpSpPr>
            <a:xfrm>
              <a:off x="7614282" y="1263835"/>
              <a:ext cx="1101122" cy="307777"/>
              <a:chOff x="6429388" y="1785926"/>
              <a:chExt cx="1101122" cy="307777"/>
            </a:xfrm>
          </p:grpSpPr>
          <p:sp>
            <p:nvSpPr>
              <p:cNvPr id="91" name="pole tekstowe 90"/>
              <p:cNvSpPr txBox="1"/>
              <p:nvPr/>
            </p:nvSpPr>
            <p:spPr>
              <a:xfrm>
                <a:off x="6587623" y="1785926"/>
                <a:ext cx="9428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0070C0"/>
                    </a:solidFill>
                    <a:latin typeface="Calibri" pitchFamily="34" charset="0"/>
                  </a:rPr>
                  <a:t>o  1 osobę</a:t>
                </a:r>
                <a:endParaRPr lang="pl-PL" sz="1400" b="1" dirty="0">
                  <a:solidFill>
                    <a:srgbClr val="0070C0"/>
                  </a:solidFill>
                  <a:latin typeface="Calibri" pitchFamily="34" charset="0"/>
                </a:endParaRPr>
              </a:p>
            </p:txBody>
          </p:sp>
          <p:sp>
            <p:nvSpPr>
              <p:cNvPr id="92" name="Strzałka w dół 91"/>
              <p:cNvSpPr/>
              <p:nvPr/>
            </p:nvSpPr>
            <p:spPr>
              <a:xfrm>
                <a:off x="6429388" y="1857364"/>
                <a:ext cx="142876" cy="214314"/>
              </a:xfrm>
              <a:prstGeom prst="downArrow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pic>
        <p:nvPicPr>
          <p:cNvPr id="93" name="Obraz 92" descr="mężczyzna_przod2.wm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704633" y="1785926"/>
            <a:ext cx="962875" cy="2928958"/>
          </a:xfrm>
          <a:prstGeom prst="rect">
            <a:avLst/>
          </a:prstGeom>
        </p:spPr>
      </p:pic>
      <p:grpSp>
        <p:nvGrpSpPr>
          <p:cNvPr id="85" name="Grupa 84"/>
          <p:cNvGrpSpPr/>
          <p:nvPr/>
        </p:nvGrpSpPr>
        <p:grpSpPr>
          <a:xfrm>
            <a:off x="214282" y="4786322"/>
            <a:ext cx="7158950" cy="1643074"/>
            <a:chOff x="127694" y="4786322"/>
            <a:chExt cx="7158950" cy="1643074"/>
          </a:xfrm>
        </p:grpSpPr>
        <p:sp>
          <p:nvSpPr>
            <p:cNvPr id="136" name="pole tekstowe 135"/>
            <p:cNvSpPr txBox="1"/>
            <p:nvPr/>
          </p:nvSpPr>
          <p:spPr>
            <a:xfrm>
              <a:off x="1985082" y="4786322"/>
              <a:ext cx="39442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600" b="1" dirty="0" smtClean="0">
                  <a:latin typeface="Calibri" pitchFamily="34" charset="0"/>
                </a:rPr>
                <a:t>Odsetek mężczyzn oceniających swoje zdrowie jako bardzo dobre i dobre</a:t>
              </a:r>
              <a:endParaRPr lang="pl-PL" sz="1600" b="1" dirty="0">
                <a:latin typeface="Calibri" pitchFamily="34" charset="0"/>
              </a:endParaRPr>
            </a:p>
          </p:txBody>
        </p:sp>
        <p:grpSp>
          <p:nvGrpSpPr>
            <p:cNvPr id="154" name="Grupa 153"/>
            <p:cNvGrpSpPr/>
            <p:nvPr/>
          </p:nvGrpSpPr>
          <p:grpSpPr>
            <a:xfrm>
              <a:off x="5857884" y="4876396"/>
              <a:ext cx="834794" cy="338554"/>
              <a:chOff x="4737338" y="1656730"/>
              <a:chExt cx="834794" cy="338554"/>
            </a:xfrm>
          </p:grpSpPr>
          <p:sp>
            <p:nvSpPr>
              <p:cNvPr id="155" name="Prostokąt zaokrąglony 154"/>
              <p:cNvSpPr/>
              <p:nvPr/>
            </p:nvSpPr>
            <p:spPr>
              <a:xfrm>
                <a:off x="4786314" y="1714488"/>
                <a:ext cx="714380" cy="227994"/>
              </a:xfrm>
              <a:prstGeom prst="roundRect">
                <a:avLst/>
              </a:prstGeom>
              <a:solidFill>
                <a:srgbClr val="BC226F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56" name="pole tekstowe 155"/>
              <p:cNvSpPr txBox="1"/>
              <p:nvPr/>
            </p:nvSpPr>
            <p:spPr>
              <a:xfrm>
                <a:off x="4737338" y="1656730"/>
                <a:ext cx="8347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68,7%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199" name="pole tekstowe 198"/>
            <p:cNvSpPr txBox="1"/>
            <p:nvPr/>
          </p:nvSpPr>
          <p:spPr>
            <a:xfrm>
              <a:off x="127694" y="5743688"/>
              <a:ext cx="30869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600" b="1" dirty="0" smtClean="0">
                  <a:latin typeface="Calibri" pitchFamily="34" charset="0"/>
                </a:rPr>
                <a:t>Najbardziej popularne </a:t>
              </a:r>
              <a:br>
                <a:rPr lang="pl-PL" sz="1600" b="1" dirty="0" smtClean="0">
                  <a:latin typeface="Calibri" pitchFamily="34" charset="0"/>
                </a:rPr>
              </a:br>
              <a:r>
                <a:rPr lang="pl-PL" sz="1600" b="1" dirty="0" smtClean="0">
                  <a:latin typeface="Calibri" pitchFamily="34" charset="0"/>
                </a:rPr>
                <a:t>zajęcia sportowe wśród mężczyzn</a:t>
              </a:r>
              <a:endParaRPr lang="pl-PL" sz="1600" b="1" dirty="0">
                <a:latin typeface="Calibri" pitchFamily="34" charset="0"/>
              </a:endParaRPr>
            </a:p>
          </p:txBody>
        </p:sp>
        <p:pic>
          <p:nvPicPr>
            <p:cNvPr id="202" name="Obraz 201" descr="Pływanie2.wm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87216" y="5867928"/>
              <a:ext cx="671967" cy="263891"/>
            </a:xfrm>
            <a:prstGeom prst="rect">
              <a:avLst/>
            </a:prstGeom>
          </p:spPr>
        </p:pic>
        <p:pic>
          <p:nvPicPr>
            <p:cNvPr id="95" name="Obraz 94" descr="M_rower.wm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00430" y="5662618"/>
              <a:ext cx="642943" cy="682690"/>
            </a:xfrm>
            <a:prstGeom prst="rect">
              <a:avLst/>
            </a:prstGeom>
          </p:spPr>
        </p:pic>
        <p:pic>
          <p:nvPicPr>
            <p:cNvPr id="96" name="Obraz 95" descr="piłkarz.wm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58016" y="5653590"/>
              <a:ext cx="428628" cy="77580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 descr="95-la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1142984"/>
            <a:ext cx="749073" cy="474584"/>
          </a:xfrm>
          <a:prstGeom prst="rect">
            <a:avLst/>
          </a:prstGeom>
        </p:spPr>
      </p:pic>
      <p:pic>
        <p:nvPicPr>
          <p:cNvPr id="13" name="Obraz 12" descr="Miedzynarodow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1142984"/>
            <a:ext cx="571504" cy="743817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>
            <a:off x="755576" y="2564904"/>
            <a:ext cx="734481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 smtClean="0">
                <a:solidFill>
                  <a:srgbClr val="002060"/>
                </a:solidFill>
                <a:latin typeface="Calibri" pitchFamily="34" charset="0"/>
              </a:rPr>
              <a:t>Dziękuję  za  uwagę</a:t>
            </a:r>
          </a:p>
          <a:p>
            <a:pPr algn="ctr"/>
            <a:endParaRPr lang="pl-PL" dirty="0" smtClean="0">
              <a:solidFill>
                <a:srgbClr val="002060"/>
              </a:solidFill>
            </a:endParaRPr>
          </a:p>
          <a:p>
            <a:pPr algn="ctr"/>
            <a:endParaRPr lang="pl-PL" dirty="0" smtClean="0">
              <a:solidFill>
                <a:srgbClr val="002060"/>
              </a:solidFill>
            </a:endParaRPr>
          </a:p>
          <a:p>
            <a:pPr algn="ctr"/>
            <a:endParaRPr lang="pl-PL" dirty="0" smtClean="0">
              <a:solidFill>
                <a:srgbClr val="002060"/>
              </a:solidFill>
            </a:endParaRPr>
          </a:p>
          <a:p>
            <a:pPr algn="ctr"/>
            <a:r>
              <a:rPr lang="pl-PL" dirty="0" smtClean="0">
                <a:solidFill>
                  <a:srgbClr val="002060"/>
                </a:solidFill>
                <a:latin typeface="Calibri" pitchFamily="34" charset="0"/>
              </a:rPr>
              <a:t>Zapraszamy na stronę internetową Urzędu Statystycznego w Warszawie</a:t>
            </a:r>
          </a:p>
          <a:p>
            <a:pPr algn="ctr"/>
            <a:r>
              <a:rPr lang="pl-PL" b="1" dirty="0" smtClean="0">
                <a:solidFill>
                  <a:srgbClr val="002060"/>
                </a:solidFill>
                <a:latin typeface="Calibri" pitchFamily="34" charset="0"/>
              </a:rPr>
              <a:t>www.stat.gov.pl/</a:t>
            </a:r>
            <a:r>
              <a:rPr lang="pl-PL" b="1" dirty="0" err="1" smtClean="0">
                <a:solidFill>
                  <a:srgbClr val="002060"/>
                </a:solidFill>
                <a:latin typeface="Calibri" pitchFamily="34" charset="0"/>
              </a:rPr>
              <a:t>warsz</a:t>
            </a:r>
            <a:r>
              <a:rPr lang="pl-PL" b="1" dirty="0" smtClean="0">
                <a:solidFill>
                  <a:srgbClr val="002060"/>
                </a:solidFill>
                <a:latin typeface="Calibri" pitchFamily="34" charset="0"/>
              </a:rPr>
              <a:t>/</a:t>
            </a:r>
          </a:p>
          <a:p>
            <a:pPr algn="ctr"/>
            <a:endParaRPr lang="pl-PL" dirty="0" smtClean="0">
              <a:solidFill>
                <a:schemeClr val="tx2">
                  <a:lumMod val="95000"/>
                  <a:lumOff val="5000"/>
                </a:schemeClr>
              </a:solidFill>
            </a:endParaRPr>
          </a:p>
          <a:p>
            <a:pPr algn="ctr"/>
            <a:endParaRPr lang="pl-PL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" name="Obraz 7" descr="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3826" y="214290"/>
            <a:ext cx="890968" cy="714380"/>
          </a:xfrm>
          <a:prstGeom prst="rect">
            <a:avLst/>
          </a:prstGeom>
        </p:spPr>
      </p:pic>
      <p:sp>
        <p:nvSpPr>
          <p:cNvPr id="10" name="Prostokąt 9"/>
          <p:cNvSpPr/>
          <p:nvPr/>
        </p:nvSpPr>
        <p:spPr>
          <a:xfrm>
            <a:off x="1258492" y="343895"/>
            <a:ext cx="34563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</a:rPr>
              <a:t>URZĄD STATYSTYCZNY W WARSZAWIE</a:t>
            </a:r>
          </a:p>
          <a:p>
            <a:pPr algn="ctr"/>
            <a:r>
              <a:rPr lang="pl-PL" sz="1600" dirty="0" err="1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</a:rPr>
              <a:t>www.stat.gov.pl</a:t>
            </a:r>
            <a:r>
              <a:rPr lang="pl-PL" sz="16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</a:rPr>
              <a:t>/</a:t>
            </a:r>
            <a:r>
              <a:rPr lang="pl-PL" sz="1600" dirty="0" err="1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</a:rPr>
              <a:t>warsz</a:t>
            </a:r>
            <a:r>
              <a:rPr lang="pl-PL" sz="16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Calibri" pitchFamily="34" charset="0"/>
              </a:rPr>
              <a:t>/</a:t>
            </a:r>
            <a:endParaRPr lang="pl-PL" sz="16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1" name="Picture 2" descr="C:\Documents and Settings\wroclawskaj\Pulpit\logo do prezentacj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22169" y="165517"/>
            <a:ext cx="4021832" cy="834591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ędrówka">
  <a:themeElements>
    <a:clrScheme name="Odcienie szarości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Wędrówk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Wędrówk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5425</TotalTime>
  <Words>2063</Words>
  <Application>Microsoft Office PowerPoint</Application>
  <PresentationFormat>Pokaz na ekranie (4:3)</PresentationFormat>
  <Paragraphs>737</Paragraphs>
  <Slides>26</Slides>
  <Notes>2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27" baseType="lpstr">
      <vt:lpstr>Wędrówka</vt:lpstr>
      <vt:lpstr>Statystyczny portret mieszkańca mazowsza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</vt:vector>
  </TitlesOfParts>
  <Company>US Warszawa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murawskae</dc:creator>
  <cp:lastModifiedBy>murawskae</cp:lastModifiedBy>
  <cp:revision>648</cp:revision>
  <dcterms:created xsi:type="dcterms:W3CDTF">2013-05-22T13:18:53Z</dcterms:created>
  <dcterms:modified xsi:type="dcterms:W3CDTF">2013-09-23T12:06:54Z</dcterms:modified>
</cp:coreProperties>
</file>